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770" r:id="rId1"/>
  </p:sldMasterIdLst>
  <p:notesMasterIdLst>
    <p:notesMasterId r:id="rId114"/>
  </p:notesMasterIdLst>
  <p:handoutMasterIdLst>
    <p:handoutMasterId r:id="rId115"/>
  </p:handoutMasterIdLst>
  <p:sldIdLst>
    <p:sldId id="477" r:id="rId2"/>
    <p:sldId id="524" r:id="rId3"/>
    <p:sldId id="562" r:id="rId4"/>
    <p:sldId id="560" r:id="rId5"/>
    <p:sldId id="551" r:id="rId6"/>
    <p:sldId id="552" r:id="rId7"/>
    <p:sldId id="586" r:id="rId8"/>
    <p:sldId id="622" r:id="rId9"/>
    <p:sldId id="623" r:id="rId10"/>
    <p:sldId id="559" r:id="rId11"/>
    <p:sldId id="624" r:id="rId12"/>
    <p:sldId id="625" r:id="rId13"/>
    <p:sldId id="599" r:id="rId14"/>
    <p:sldId id="697" r:id="rId15"/>
    <p:sldId id="698" r:id="rId16"/>
    <p:sldId id="699" r:id="rId17"/>
    <p:sldId id="703" r:id="rId18"/>
    <p:sldId id="705" r:id="rId19"/>
    <p:sldId id="701" r:id="rId20"/>
    <p:sldId id="702" r:id="rId21"/>
    <p:sldId id="700" r:id="rId22"/>
    <p:sldId id="704" r:id="rId23"/>
    <p:sldId id="626" r:id="rId24"/>
    <p:sldId id="628" r:id="rId25"/>
    <p:sldId id="601" r:id="rId26"/>
    <p:sldId id="603" r:id="rId27"/>
    <p:sldId id="604" r:id="rId28"/>
    <p:sldId id="629" r:id="rId29"/>
    <p:sldId id="608" r:id="rId30"/>
    <p:sldId id="609" r:id="rId31"/>
    <p:sldId id="610" r:id="rId32"/>
    <p:sldId id="630" r:id="rId33"/>
    <p:sldId id="631" r:id="rId34"/>
    <p:sldId id="632" r:id="rId35"/>
    <p:sldId id="633" r:id="rId36"/>
    <p:sldId id="634" r:id="rId37"/>
    <p:sldId id="611" r:id="rId38"/>
    <p:sldId id="615" r:id="rId39"/>
    <p:sldId id="616" r:id="rId40"/>
    <p:sldId id="635" r:id="rId41"/>
    <p:sldId id="636" r:id="rId42"/>
    <p:sldId id="637" r:id="rId43"/>
    <p:sldId id="638" r:id="rId44"/>
    <p:sldId id="639" r:id="rId45"/>
    <p:sldId id="640" r:id="rId46"/>
    <p:sldId id="641" r:id="rId47"/>
    <p:sldId id="617" r:id="rId48"/>
    <p:sldId id="618" r:id="rId49"/>
    <p:sldId id="675" r:id="rId50"/>
    <p:sldId id="676" r:id="rId51"/>
    <p:sldId id="620" r:id="rId52"/>
    <p:sldId id="621" r:id="rId53"/>
    <p:sldId id="642" r:id="rId54"/>
    <p:sldId id="643" r:id="rId55"/>
    <p:sldId id="644" r:id="rId56"/>
    <p:sldId id="645" r:id="rId57"/>
    <p:sldId id="646" r:id="rId58"/>
    <p:sldId id="647" r:id="rId59"/>
    <p:sldId id="648" r:id="rId60"/>
    <p:sldId id="674" r:id="rId61"/>
    <p:sldId id="651" r:id="rId62"/>
    <p:sldId id="649" r:id="rId63"/>
    <p:sldId id="650" r:id="rId64"/>
    <p:sldId id="671" r:id="rId65"/>
    <p:sldId id="672" r:id="rId66"/>
    <p:sldId id="595" r:id="rId67"/>
    <p:sldId id="653" r:id="rId68"/>
    <p:sldId id="678" r:id="rId69"/>
    <p:sldId id="677" r:id="rId70"/>
    <p:sldId id="679" r:id="rId71"/>
    <p:sldId id="654" r:id="rId72"/>
    <p:sldId id="680" r:id="rId73"/>
    <p:sldId id="658" r:id="rId74"/>
    <p:sldId id="681" r:id="rId75"/>
    <p:sldId id="682" r:id="rId76"/>
    <p:sldId id="683" r:id="rId77"/>
    <p:sldId id="659" r:id="rId78"/>
    <p:sldId id="660" r:id="rId79"/>
    <p:sldId id="684" r:id="rId80"/>
    <p:sldId id="661" r:id="rId81"/>
    <p:sldId id="685" r:id="rId82"/>
    <p:sldId id="686" r:id="rId83"/>
    <p:sldId id="687" r:id="rId84"/>
    <p:sldId id="688" r:id="rId85"/>
    <p:sldId id="689" r:id="rId86"/>
    <p:sldId id="690" r:id="rId87"/>
    <p:sldId id="691" r:id="rId88"/>
    <p:sldId id="692" r:id="rId89"/>
    <p:sldId id="693" r:id="rId90"/>
    <p:sldId id="694" r:id="rId91"/>
    <p:sldId id="695" r:id="rId92"/>
    <p:sldId id="696" r:id="rId93"/>
    <p:sldId id="662" r:id="rId94"/>
    <p:sldId id="663" r:id="rId95"/>
    <p:sldId id="664" r:id="rId96"/>
    <p:sldId id="665" r:id="rId97"/>
    <p:sldId id="666" r:id="rId98"/>
    <p:sldId id="667" r:id="rId99"/>
    <p:sldId id="668" r:id="rId100"/>
    <p:sldId id="669" r:id="rId101"/>
    <p:sldId id="670" r:id="rId102"/>
    <p:sldId id="652" r:id="rId103"/>
    <p:sldId id="564" r:id="rId104"/>
    <p:sldId id="563" r:id="rId105"/>
    <p:sldId id="565" r:id="rId106"/>
    <p:sldId id="566" r:id="rId107"/>
    <p:sldId id="567" r:id="rId108"/>
    <p:sldId id="568" r:id="rId109"/>
    <p:sldId id="529" r:id="rId110"/>
    <p:sldId id="530" r:id="rId111"/>
    <p:sldId id="531" r:id="rId112"/>
    <p:sldId id="532" r:id="rId113"/>
  </p:sldIdLst>
  <p:sldSz cx="9144000" cy="6858000" type="screen4x3"/>
  <p:notesSz cx="6858000" cy="9180513"/>
  <p:embeddedFontLst>
    <p:embeddedFont>
      <p:font typeface="Verdana" panose="020B0604030504040204" pitchFamily="34" charset="0"/>
      <p:regular r:id="rId116"/>
      <p:bold r:id="rId117"/>
      <p:italic r:id="rId118"/>
      <p:boldItalic r:id="rId119"/>
    </p:embeddedFont>
    <p:embeddedFont>
      <p:font typeface="Tw Cen MT" panose="020B0602020104020603" pitchFamily="34" charset="0"/>
      <p:regular r:id="rId120"/>
      <p:bold r:id="rId121"/>
      <p:italic r:id="rId122"/>
      <p:boldItalic r:id="rId123"/>
    </p:embeddedFont>
    <p:embeddedFont>
      <p:font typeface="Wingdings 2" panose="05020102010507070707" pitchFamily="18" charset="2"/>
      <p:regular r:id="rId124"/>
    </p:embeddedFont>
  </p:embeddedFont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00"/>
    <a:srgbClr val="0000CC"/>
    <a:srgbClr val="FFFF00"/>
    <a:srgbClr val="FFFF66"/>
    <a:srgbClr val="33CC33"/>
    <a:srgbClr val="777777"/>
    <a:srgbClr val="260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9" autoAdjust="0"/>
    <p:restoredTop sz="90909" autoAdjust="0"/>
  </p:normalViewPr>
  <p:slideViewPr>
    <p:cSldViewPr>
      <p:cViewPr varScale="1">
        <p:scale>
          <a:sx n="92" d="100"/>
          <a:sy n="92" d="100"/>
        </p:scale>
        <p:origin x="-1278" y="-102"/>
      </p:cViewPr>
      <p:guideLst>
        <p:guide orient="horz" pos="2352"/>
        <p:guide orient="horz" pos="1200"/>
        <p:guide orient="horz" pos="1488"/>
        <p:guide orient="horz" pos="912"/>
        <p:guide orient="horz" pos="144"/>
        <p:guide orient="horz" pos="3168"/>
        <p:guide pos="2880"/>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5" d="100"/>
          <a:sy n="45" d="100"/>
        </p:scale>
        <p:origin x="-1482" y="-108"/>
      </p:cViewPr>
      <p:guideLst>
        <p:guide orient="horz" pos="2891"/>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8.fntdata"/><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font" Target="fonts/font3.fntdata"/><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font" Target="fonts/font1.fntdata"/><Relationship Id="rId124"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font" Target="fonts/font4.fntdata"/><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5.fntdata"/><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40" name="Rectangle 8"/>
          <p:cNvSpPr>
            <a:spLocks noChangeArrowheads="1"/>
          </p:cNvSpPr>
          <p:nvPr/>
        </p:nvSpPr>
        <p:spPr bwMode="auto">
          <a:xfrm>
            <a:off x="5611813" y="8516938"/>
            <a:ext cx="1065212" cy="455612"/>
          </a:xfrm>
          <a:prstGeom prst="rect">
            <a:avLst/>
          </a:prstGeom>
          <a:noFill/>
          <a:ln w="12700">
            <a:noFill/>
            <a:miter lim="800000"/>
            <a:headEnd type="none" w="sm" len="sm"/>
            <a:tailEnd type="none" w="sm" len="sm"/>
          </a:ln>
          <a:effectLst/>
        </p:spPr>
        <p:txBody>
          <a:bodyPr wrap="none" lIns="91377" tIns="45689" rIns="91377" bIns="45689" anchor="b"/>
          <a:lstStyle/>
          <a:p>
            <a:pPr algn="r">
              <a:defRPr/>
            </a:pPr>
            <a:fld id="{7E1B0AF1-1B37-4596-8CDF-9F379F7ACCB7}" type="slidenum">
              <a:rPr lang="en-US" sz="1200" b="1">
                <a:latin typeface="Arial" charset="0"/>
              </a:rPr>
              <a:pPr algn="r">
                <a:defRPr/>
              </a:pPr>
              <a:t>‹#›</a:t>
            </a:fld>
            <a:endParaRPr lang="en-US" sz="1200" b="1">
              <a:latin typeface="Arial" charset="0"/>
            </a:endParaRPr>
          </a:p>
        </p:txBody>
      </p:sp>
    </p:spTree>
    <p:extLst>
      <p:ext uri="{BB962C8B-B14F-4D97-AF65-F5344CB8AC3E}">
        <p14:creationId xmlns:p14="http://schemas.microsoft.com/office/powerpoint/2010/main" val="835049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638" tIns="45819" rIns="91638" bIns="45819" numCol="1" anchor="t" anchorCtr="0" compatLnSpc="1">
            <a:prstTxWarp prst="textNoShape">
              <a:avLst/>
            </a:prstTxWarp>
          </a:bodyPr>
          <a:lstStyle>
            <a:lvl1pPr defTabSz="917575">
              <a:defRPr sz="1200" b="1">
                <a:latin typeface="Times New Roman" pitchFamily="18" charset="0"/>
              </a:defRPr>
            </a:lvl1pPr>
          </a:lstStyle>
          <a:p>
            <a:pPr>
              <a:defRPr/>
            </a:pPr>
            <a:endParaRPr lang="en-US"/>
          </a:p>
        </p:txBody>
      </p:sp>
      <p:sp>
        <p:nvSpPr>
          <p:cNvPr id="27651"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638" tIns="45819" rIns="91638" bIns="45819" numCol="1" anchor="t" anchorCtr="0" compatLnSpc="1">
            <a:prstTxWarp prst="textNoShape">
              <a:avLst/>
            </a:prstTxWarp>
          </a:bodyPr>
          <a:lstStyle>
            <a:lvl1pPr algn="r" defTabSz="917575">
              <a:defRPr sz="1200" b="1">
                <a:latin typeface="Times New Roman" pitchFamily="18"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33475" y="688975"/>
            <a:ext cx="4591050" cy="34417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223838" y="4360863"/>
            <a:ext cx="6434137" cy="4130675"/>
          </a:xfrm>
          <a:prstGeom prst="rect">
            <a:avLst/>
          </a:prstGeom>
          <a:noFill/>
          <a:ln w="9525">
            <a:noFill/>
            <a:miter lim="800000"/>
            <a:headEnd/>
            <a:tailEnd/>
          </a:ln>
          <a:effectLst/>
        </p:spPr>
        <p:txBody>
          <a:bodyPr vert="horz" wrap="square" lIns="91638" tIns="45819" rIns="91638" bIns="458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721725"/>
            <a:ext cx="2971800" cy="458788"/>
          </a:xfrm>
          <a:prstGeom prst="rect">
            <a:avLst/>
          </a:prstGeom>
          <a:noFill/>
          <a:ln w="9525">
            <a:noFill/>
            <a:miter lim="800000"/>
            <a:headEnd/>
            <a:tailEnd/>
          </a:ln>
          <a:effectLst/>
        </p:spPr>
        <p:txBody>
          <a:bodyPr vert="horz" wrap="square" lIns="91638" tIns="45819" rIns="91638" bIns="45819" numCol="1" anchor="b" anchorCtr="0" compatLnSpc="1">
            <a:prstTxWarp prst="textNoShape">
              <a:avLst/>
            </a:prstTxWarp>
          </a:bodyPr>
          <a:lstStyle>
            <a:lvl1pPr defTabSz="917575">
              <a:defRPr sz="1200" b="1">
                <a:latin typeface="Times New Roman" pitchFamily="18" charset="0"/>
              </a:defRPr>
            </a:lvl1pPr>
          </a:lstStyle>
          <a:p>
            <a:pPr>
              <a:defRPr/>
            </a:pPr>
            <a:endParaRPr lang="en-US"/>
          </a:p>
        </p:txBody>
      </p:sp>
      <p:sp>
        <p:nvSpPr>
          <p:cNvPr id="27655" name="Rectangle 7"/>
          <p:cNvSpPr>
            <a:spLocks noGrp="1" noChangeArrowheads="1"/>
          </p:cNvSpPr>
          <p:nvPr>
            <p:ph type="sldNum" sz="quarter" idx="5"/>
          </p:nvPr>
        </p:nvSpPr>
        <p:spPr bwMode="auto">
          <a:xfrm>
            <a:off x="3886200" y="8721725"/>
            <a:ext cx="2971800" cy="458788"/>
          </a:xfrm>
          <a:prstGeom prst="rect">
            <a:avLst/>
          </a:prstGeom>
          <a:noFill/>
          <a:ln w="9525">
            <a:noFill/>
            <a:miter lim="800000"/>
            <a:headEnd/>
            <a:tailEnd/>
          </a:ln>
          <a:effectLst/>
        </p:spPr>
        <p:txBody>
          <a:bodyPr vert="horz" wrap="square" lIns="91638" tIns="45819" rIns="91638" bIns="45819" numCol="1" anchor="b" anchorCtr="0" compatLnSpc="1">
            <a:prstTxWarp prst="textNoShape">
              <a:avLst/>
            </a:prstTxWarp>
          </a:bodyPr>
          <a:lstStyle>
            <a:lvl1pPr algn="r" defTabSz="917575">
              <a:defRPr sz="1200" b="1">
                <a:latin typeface="Times New Roman" pitchFamily="18" charset="0"/>
              </a:defRPr>
            </a:lvl1pPr>
          </a:lstStyle>
          <a:p>
            <a:pPr>
              <a:defRPr/>
            </a:pPr>
            <a:fld id="{F79EB31F-F047-40DE-8D34-7771C626AC76}" type="slidenum">
              <a:rPr lang="en-US"/>
              <a:pPr>
                <a:defRPr/>
              </a:pPr>
              <a:t>‹#›</a:t>
            </a:fld>
            <a:endParaRPr lang="en-US"/>
          </a:p>
        </p:txBody>
      </p:sp>
    </p:spTree>
    <p:extLst>
      <p:ext uri="{BB962C8B-B14F-4D97-AF65-F5344CB8AC3E}">
        <p14:creationId xmlns:p14="http://schemas.microsoft.com/office/powerpoint/2010/main" val="1928564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600" kern="1200">
        <a:solidFill>
          <a:schemeClr val="tx1"/>
        </a:solidFill>
        <a:latin typeface="Arial" charset="0"/>
        <a:ea typeface="+mn-ea"/>
        <a:cs typeface="+mn-cs"/>
      </a:defRPr>
    </a:lvl3pPr>
    <a:lvl4pPr marL="1371600" algn="l" rtl="0" eaLnBrk="0" fontAlgn="base" hangingPunct="0">
      <a:spcBef>
        <a:spcPct val="30000"/>
      </a:spcBef>
      <a:spcAft>
        <a:spcPct val="0"/>
      </a:spcAft>
      <a:defRPr sz="1600" kern="1200">
        <a:solidFill>
          <a:schemeClr val="tx1"/>
        </a:solidFill>
        <a:latin typeface="Arial" charset="0"/>
        <a:ea typeface="+mn-ea"/>
        <a:cs typeface="+mn-cs"/>
      </a:defRPr>
    </a:lvl4pPr>
    <a:lvl5pPr marL="1828800" algn="l" rtl="0" eaLnBrk="0" fontAlgn="base" hangingPunct="0">
      <a:spcBef>
        <a:spcPct val="3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B14166D-44CC-438E-8112-557B482DE4DB}" type="slidenum">
              <a:rPr lang="en-US" smtClean="0"/>
              <a:pPr/>
              <a:t>1</a:t>
            </a:fld>
            <a:endParaRPr lang="en-US" smtClean="0"/>
          </a:p>
        </p:txBody>
      </p:sp>
      <p:sp>
        <p:nvSpPr>
          <p:cNvPr id="34819" name="Rectangle 4"/>
          <p:cNvSpPr>
            <a:spLocks noGrp="1" noRot="1" noChangeAspect="1" noChangeArrowheads="1" noTextEdit="1"/>
          </p:cNvSpPr>
          <p:nvPr>
            <p:ph type="sldImg"/>
          </p:nvPr>
        </p:nvSpPr>
        <p:spPr>
          <a:xfrm>
            <a:off x="1135063" y="688975"/>
            <a:ext cx="4587875" cy="3441700"/>
          </a:xfrm>
          <a:ln/>
        </p:spPr>
      </p:sp>
      <p:sp>
        <p:nvSpPr>
          <p:cNvPr id="34820" name="Rectangle 5"/>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5079D1AD-9FA0-45C3-8200-B6D21DC4439F}" type="datetimeFigureOut">
              <a:rPr lang="en-US"/>
              <a:pPr>
                <a:defRPr/>
              </a:pPr>
              <a:t>10/27/2016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06D38F0-418C-46A9-8EA6-801E3532CA9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79851C-0475-49FC-BEA2-DB014F3D9FA1}" type="datetimeFigureOut">
              <a:rPr lang="en-US"/>
              <a:pPr>
                <a:defRPr/>
              </a:pPr>
              <a:t>10/27/2016</a:t>
            </a:fld>
            <a:endParaRPr lang="en-US"/>
          </a:p>
        </p:txBody>
      </p:sp>
      <p:sp>
        <p:nvSpPr>
          <p:cNvPr id="5" name="Footer Placeholder 4"/>
          <p:cNvSpPr>
            <a:spLocks noGrp="1"/>
          </p:cNvSpPr>
          <p:nvPr>
            <p:ph type="ftr" sz="quarter" idx="11"/>
          </p:nvPr>
        </p:nvSpPr>
        <p:spPr/>
        <p:txBody>
          <a:bodyPr/>
          <a:lstStyle>
            <a:lvl1pPr algn="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6BAC2F-B3AA-4BB7-A802-5B3D99C2F6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D412AA7-DCA3-4E4F-8B93-15623FFE1647}" type="datetimeFigureOut">
              <a:rPr lang="en-US"/>
              <a:pPr>
                <a:defRPr/>
              </a:pPr>
              <a:t>10/27/2016</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lgn="r">
              <a:defRPr>
                <a:solidFill>
                  <a:schemeClr val="tx2"/>
                </a:solidFill>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550D2991-CC5F-4557-BEFD-5DEBAC682E0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60C784-7995-449B-982D-1842D04D1A70}" type="datetimeFigureOut">
              <a:rPr lang="en-US"/>
              <a:pPr>
                <a:defRPr/>
              </a:pPr>
              <a:t>10/27/2016</a:t>
            </a:fld>
            <a:endParaRPr lang="en-US"/>
          </a:p>
        </p:txBody>
      </p:sp>
      <p:sp>
        <p:nvSpPr>
          <p:cNvPr id="5" name="Footer Placeholder 4"/>
          <p:cNvSpPr>
            <a:spLocks noGrp="1"/>
          </p:cNvSpPr>
          <p:nvPr>
            <p:ph type="ftr" sz="quarter" idx="11"/>
          </p:nvPr>
        </p:nvSpPr>
        <p:spPr/>
        <p:txBody>
          <a:bodyPr/>
          <a:lstStyle>
            <a:lvl1pPr algn="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9771BD09-ABED-4479-BDD5-D54051C7C7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FC21937D-9F0C-49FD-8645-AD28B7705A55}" type="datetimeFigureOut">
              <a:rPr lang="en-US"/>
              <a:pPr>
                <a:defRPr/>
              </a:pPr>
              <a:t>10/27/2016</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3BFA26FF-3D43-4434-8810-4C755220948B}" type="slidenum">
              <a:rPr lang="en-US"/>
              <a:pPr>
                <a:defRPr/>
              </a:pPr>
              <a:t>‹#›</a:t>
            </a:fld>
            <a:endParaRPr lang="en-US"/>
          </a:p>
        </p:txBody>
      </p:sp>
      <p:sp>
        <p:nvSpPr>
          <p:cNvPr id="9" name="Footer Placeholder 13"/>
          <p:cNvSpPr>
            <a:spLocks noGrp="1"/>
          </p:cNvSpPr>
          <p:nvPr>
            <p:ph type="ftr" sz="quarter" idx="12"/>
          </p:nvPr>
        </p:nvSpPr>
        <p:spPr/>
        <p:txBody>
          <a:bodyPr/>
          <a:lstStyle>
            <a:lvl1pPr algn="r">
              <a:defRPr>
                <a:solidFill>
                  <a:schemeClr val="tx2"/>
                </a:solidFill>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4F0087EE-49AB-494C-A757-ED4DB29CAC27}" type="datetimeFigureOut">
              <a:rPr lang="en-US"/>
              <a:pPr>
                <a:defRPr/>
              </a:pPr>
              <a:t>10/27/2016</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84CC6010-2EA5-4B2F-AF2A-D3F9F8351A7C}" type="slidenum">
              <a:rPr lang="en-US"/>
              <a:pPr>
                <a:defRPr/>
              </a:pPr>
              <a:t>‹#›</a:t>
            </a:fld>
            <a:endParaRPr lang="en-US"/>
          </a:p>
        </p:txBody>
      </p:sp>
      <p:sp>
        <p:nvSpPr>
          <p:cNvPr id="7" name="Footer Placeholder 11"/>
          <p:cNvSpPr>
            <a:spLocks noGrp="1"/>
          </p:cNvSpPr>
          <p:nvPr>
            <p:ph type="ftr" sz="quarter" idx="12"/>
          </p:nvPr>
        </p:nvSpPr>
        <p:spPr/>
        <p:txBody>
          <a:bodyPr rtlCol="0"/>
          <a:lstStyle>
            <a:lvl1pPr algn="r">
              <a:defRPr>
                <a:solidFill>
                  <a:schemeClr val="tx2"/>
                </a:solidFill>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D64F015-1264-4197-8EBC-AED698C9FCCC}" type="datetimeFigureOut">
              <a:rPr lang="en-US"/>
              <a:pPr>
                <a:defRPr/>
              </a:pPr>
              <a:t>10/27/2016</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AD47A7CE-3F49-4D12-80A2-A9231E5CF238}" type="slidenum">
              <a:rPr lang="en-US"/>
              <a:pPr>
                <a:defRPr/>
              </a:pPr>
              <a:t>‹#›</a:t>
            </a:fld>
            <a:endParaRPr lang="en-US"/>
          </a:p>
        </p:txBody>
      </p:sp>
      <p:sp>
        <p:nvSpPr>
          <p:cNvPr id="9" name="Footer Placeholder 13"/>
          <p:cNvSpPr>
            <a:spLocks noGrp="1"/>
          </p:cNvSpPr>
          <p:nvPr>
            <p:ph type="ftr" sz="quarter" idx="12"/>
          </p:nvPr>
        </p:nvSpPr>
        <p:spPr/>
        <p:txBody>
          <a:bodyPr rtlCol="0"/>
          <a:lstStyle>
            <a:lvl1pPr algn="r">
              <a:defRPr>
                <a:solidFill>
                  <a:schemeClr val="tx2"/>
                </a:solidFill>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34F1561-F1BC-489C-9A9B-D6C51A3F0F2F}" type="datetimeFigureOut">
              <a:rPr lang="en-US"/>
              <a:pPr>
                <a:defRPr/>
              </a:pPr>
              <a:t>10/27/2016</a:t>
            </a:fld>
            <a:endParaRPr lang="en-US"/>
          </a:p>
        </p:txBody>
      </p:sp>
      <p:sp>
        <p:nvSpPr>
          <p:cNvPr id="4" name="Footer Placeholder 3"/>
          <p:cNvSpPr>
            <a:spLocks noGrp="1"/>
          </p:cNvSpPr>
          <p:nvPr>
            <p:ph type="ftr" sz="quarter" idx="11"/>
          </p:nvPr>
        </p:nvSpPr>
        <p:spPr/>
        <p:txBody>
          <a:bodyPr/>
          <a:lstStyle>
            <a:lvl1pPr algn="r">
              <a:defRPr>
                <a:solidFill>
                  <a:schemeClr val="tx2"/>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4B40F41C-A993-4D4C-828A-60C0587572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FF15592-4926-4673-9E40-99B192011111}" type="datetimeFigureOut">
              <a:rPr lang="en-US"/>
              <a:pPr>
                <a:defRPr/>
              </a:pPr>
              <a:t>10/27/2016</a:t>
            </a:fld>
            <a:endParaRPr lang="en-US"/>
          </a:p>
        </p:txBody>
      </p:sp>
      <p:sp>
        <p:nvSpPr>
          <p:cNvPr id="3" name="Footer Placeholder 2"/>
          <p:cNvSpPr>
            <a:spLocks noGrp="1"/>
          </p:cNvSpPr>
          <p:nvPr>
            <p:ph type="ftr" sz="quarter" idx="11"/>
          </p:nvPr>
        </p:nvSpPr>
        <p:spPr/>
        <p:txBody>
          <a:bodyPr/>
          <a:lstStyle>
            <a:lvl1pPr algn="r">
              <a:defRPr>
                <a:solidFill>
                  <a:schemeClr val="tx2"/>
                </a:solidFill>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2F232AA-86B0-4ACE-A6FD-12FF118562F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084842B3-3784-429F-97BF-6C68C6F93890}" type="datetimeFigureOut">
              <a:rPr lang="en-US"/>
              <a:pPr>
                <a:defRPr/>
              </a:pPr>
              <a:t>10/27/2016</a:t>
            </a:fld>
            <a:endParaRPr lang="en-US"/>
          </a:p>
        </p:txBody>
      </p:sp>
      <p:sp>
        <p:nvSpPr>
          <p:cNvPr id="6" name="Footer Placeholder 5"/>
          <p:cNvSpPr>
            <a:spLocks noGrp="1"/>
          </p:cNvSpPr>
          <p:nvPr>
            <p:ph type="ftr" sz="quarter" idx="11"/>
          </p:nvPr>
        </p:nvSpPr>
        <p:spPr/>
        <p:txBody>
          <a:bodyPr/>
          <a:lstStyle>
            <a:lvl1pPr algn="r">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955CA47C-6DE3-4E95-AF3F-0D187AF4D6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D7EEF544-3CA0-461F-9F1B-A139CAF6921B}" type="datetimeFigureOut">
              <a:rPr lang="en-US"/>
              <a:pPr>
                <a:defRPr/>
              </a:pPr>
              <a:t>10/27/2016</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BC1C64AE-E4EB-49DF-BB5E-3FD2828EA7CF}"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lgn="r">
              <a:defRPr>
                <a:solidFill>
                  <a:schemeClr val="tx2"/>
                </a:solidFill>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968A62F7-F970-4A18-91DE-AAA25AB73BDC}" type="datetimeFigureOut">
              <a:rPr lang="en-US"/>
              <a:pPr>
                <a:defRPr/>
              </a:pPr>
              <a:t>10/27/2016</a:t>
            </a:fld>
            <a:endParaRPr lang="en-US" dirty="0">
              <a:solidFill>
                <a:schemeClr val="tx2">
                  <a:shade val="90000"/>
                </a:schemeClr>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l" eaLnBrk="1" latinLnBrk="0" hangingPunct="1">
              <a:defRPr kumimoji="0" sz="1400">
                <a:solidFill>
                  <a:schemeClr val="tx2">
                    <a:shade val="90000"/>
                  </a:schemeClr>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5059D15C-45A0-48DC-95DF-6D7B2CFE87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a:defRPr>
      </a:lvl2pPr>
      <a:lvl3pPr algn="l" rtl="0" eaLnBrk="1" fontAlgn="base" hangingPunct="1">
        <a:spcBef>
          <a:spcPct val="0"/>
        </a:spcBef>
        <a:spcAft>
          <a:spcPct val="0"/>
        </a:spcAft>
        <a:defRPr sz="4400">
          <a:solidFill>
            <a:schemeClr val="tx2"/>
          </a:solidFill>
          <a:latin typeface="Tw Cen MT"/>
        </a:defRPr>
      </a:lvl3pPr>
      <a:lvl4pPr algn="l" rtl="0" eaLnBrk="1" fontAlgn="base" hangingPunct="1">
        <a:spcBef>
          <a:spcPct val="0"/>
        </a:spcBef>
        <a:spcAft>
          <a:spcPct val="0"/>
        </a:spcAft>
        <a:defRPr sz="4400">
          <a:solidFill>
            <a:schemeClr val="tx2"/>
          </a:solidFill>
          <a:latin typeface="Tw Cen MT"/>
        </a:defRPr>
      </a:lvl4pPr>
      <a:lvl5pPr algn="l" rtl="0" eaLnBrk="1" fontAlgn="base" hangingPunct="1">
        <a:spcBef>
          <a:spcPct val="0"/>
        </a:spcBef>
        <a:spcAft>
          <a:spcPct val="0"/>
        </a:spcAft>
        <a:defRPr sz="4400">
          <a:solidFill>
            <a:schemeClr val="tx2"/>
          </a:solidFill>
          <a:latin typeface="Tw Cen MT"/>
        </a:defRPr>
      </a:lvl5pPr>
      <a:lvl6pPr marL="457200" algn="l" rtl="0" eaLnBrk="1" fontAlgn="base" hangingPunct="1">
        <a:spcBef>
          <a:spcPct val="0"/>
        </a:spcBef>
        <a:spcAft>
          <a:spcPct val="0"/>
        </a:spcAft>
        <a:defRPr sz="4400">
          <a:solidFill>
            <a:schemeClr val="tx2"/>
          </a:solidFill>
          <a:latin typeface="Tw Cen MT"/>
        </a:defRPr>
      </a:lvl6pPr>
      <a:lvl7pPr marL="914400" algn="l" rtl="0" eaLnBrk="1" fontAlgn="base" hangingPunct="1">
        <a:spcBef>
          <a:spcPct val="0"/>
        </a:spcBef>
        <a:spcAft>
          <a:spcPct val="0"/>
        </a:spcAft>
        <a:defRPr sz="4400">
          <a:solidFill>
            <a:schemeClr val="tx2"/>
          </a:solidFill>
          <a:latin typeface="Tw Cen MT"/>
        </a:defRPr>
      </a:lvl7pPr>
      <a:lvl8pPr marL="1371600" algn="l" rtl="0" eaLnBrk="1" fontAlgn="base" hangingPunct="1">
        <a:spcBef>
          <a:spcPct val="0"/>
        </a:spcBef>
        <a:spcAft>
          <a:spcPct val="0"/>
        </a:spcAft>
        <a:defRPr sz="4400">
          <a:solidFill>
            <a:schemeClr val="tx2"/>
          </a:solidFill>
          <a:latin typeface="Tw Cen MT"/>
        </a:defRPr>
      </a:lvl8pPr>
      <a:lvl9pPr marL="1828800" algn="l" rtl="0" eaLnBrk="1" fontAlgn="base" hangingPunct="1">
        <a:spcBef>
          <a:spcPct val="0"/>
        </a:spcBef>
        <a:spcAft>
          <a:spcPct val="0"/>
        </a:spcAft>
        <a:defRPr sz="4400">
          <a:solidFill>
            <a:schemeClr val="tx2"/>
          </a:solidFill>
          <a:latin typeface="Tw Cen MT"/>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ers.google.com/maps/documentation/android/start#the_google_maps_api_key" TargetMode="External"/><Relationship Id="rId2" Type="http://schemas.openxmlformats.org/officeDocument/2006/relationships/hyperlink" Target="http://developer.android.com/google/play-services/index.html" TargetMode="External"/><Relationship Id="rId1" Type="http://schemas.openxmlformats.org/officeDocument/2006/relationships/slideLayout" Target="../slideLayouts/slideLayout2.xml"/><Relationship Id="rId4" Type="http://schemas.openxmlformats.org/officeDocument/2006/relationships/hyperlink" Target="https://developers.google.com/maps/documentation/android/start#specify_settings_in_the_application_manifest"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code.google.com/android/add-ons/google-apis/mapkey.html"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code.google.com/android/maps-api-singup.html"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evelopers.google.com/maps/documentation/android/start#install_and_configure_the_google_play_services_sdk"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evelopers.google.com/maps/documentation/android-api/star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s://developer.android.com/google/play-services/setup.html#Setup" TargetMode="External"/><Relationship Id="rId2" Type="http://schemas.openxmlformats.org/officeDocument/2006/relationships/hyperlink" Target="https://developers.google.com/maps/documentation/android/start#installing_the_google_maps_android_v2_api"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developer.android.com/google/play-services/setup.html#Setup" TargetMode="External"/><Relationship Id="rId2" Type="http://schemas.openxmlformats.org/officeDocument/2006/relationships/hyperlink" Target="https://developers.google.com/maps/documentation/android/start#installing_the_google_maps_android_v2_api"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developer.android.com/sdk/installing/studio-build.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evelopers.google.com/maps/documentation/android/start#get_an_android_certificate_and_the_google_maps_api_ke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developer.android.com/tools/publishing/app-signing.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eveloper.android.com/tools/publishing/app-signing.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ode.google.com/apis/console" TargetMode="External"/><Relationship Id="rId2" Type="http://schemas.openxmlformats.org/officeDocument/2006/relationships/hyperlink" Target="https://code.google.com/apis/console/" TargetMode="External"/><Relationship Id="rId1" Type="http://schemas.openxmlformats.org/officeDocument/2006/relationships/slideLayout" Target="../slideLayouts/slideLayout2.xml"/><Relationship Id="rId4" Type="http://schemas.openxmlformats.org/officeDocument/2006/relationships/hyperlink" Target="https://developers.google.com/maps/term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evelopers.google.com/maps/documentation/android/reference/com/google/android/gms/maps/MapFragment" TargetMode="External"/><Relationship Id="rId2" Type="http://schemas.openxmlformats.org/officeDocument/2006/relationships/hyperlink" Target="http://developer.android.com/guide/topics/manifest/application-element.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evelopers.google.com/maps/documentation/android/reference/com/google/android/gms/maps/MapFragmen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developer.android.com/reference/com/google/android/gms/maps/SupportMapFragment.html"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developer.android.com/reference/com/google/android/gms/maps/OnMapReadyCallback.html" TargetMode="External"/><Relationship Id="rId2" Type="http://schemas.openxmlformats.org/officeDocument/2006/relationships/hyperlink" Target="http://developer.android.com/reference/com/google/android/gms/maps/SupportMapFragment.html#getMapAsync(com.google.android.gms.maps.OnMapReadyCallback)" TargetMode="External"/><Relationship Id="rId1" Type="http://schemas.openxmlformats.org/officeDocument/2006/relationships/slideLayout" Target="../slideLayouts/slideLayout2.xml"/><Relationship Id="rId4" Type="http://schemas.openxmlformats.org/officeDocument/2006/relationships/hyperlink" Target="http://developer.android.com/reference/com/google/android/gms/maps/GoogleMap.html"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hyperlink" Target="http://developer.android.com/reference/com/google/android/gms/maps/MapFragment.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hyperlink" Target="https://developers.google.com/maps/documentation/android/view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developers.google.com/maps/documentation/android/view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algebra.sci.csueastbay.edu/~grewe/CS4521/Mat/Android/Eclipse/HACK_AVD_Work_With_Map_API_V2.htm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developer.android.com/reference/com/google/android/gms/maps/GoogleMap.OnMyLocationButtonClickListener.htm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developers.google.com/maps/documentation/android/marker"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hyperlink" Target="https://developer.android.com/reference/com/google/android/gms/maps/Projection.html"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eveloper.android.com/google/play-services/location.html" TargetMode="External"/><Relationship Id="rId2" Type="http://schemas.openxmlformats.org/officeDocument/2006/relationships/hyperlink" Target="https://developers.google.com/maps/documentation/android/location" TargetMode="Externa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hyperlink" Target="https://developer.android.com/reference/com/google/android/gms/maps/LocationSource.html" TargetMode="Externa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veloper.android.com/guide/topics/manifest/manifest-element.html" TargetMode="External"/><Relationship Id="rId2" Type="http://schemas.openxmlformats.org/officeDocument/2006/relationships/hyperlink" Target="https://developer.android.com/guide/topics/manifest/uses-feature-element.html"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70" name="Rectangle 14"/>
          <p:cNvSpPr>
            <a:spLocks noGrp="1" noChangeArrowheads="1"/>
          </p:cNvSpPr>
          <p:nvPr>
            <p:ph type="ctrTitle"/>
          </p:nvPr>
        </p:nvSpPr>
        <p:spPr>
          <a:xfrm>
            <a:off x="1143000" y="2209800"/>
            <a:ext cx="7772400" cy="1371600"/>
          </a:xfrm>
        </p:spPr>
        <p:txBody>
          <a:bodyPr>
            <a:normAutofit fontScale="90000"/>
          </a:bodyPr>
          <a:lstStyle/>
          <a:p>
            <a:pPr eaLnBrk="1" fontAlgn="auto" hangingPunct="1">
              <a:spcAft>
                <a:spcPts val="0"/>
              </a:spcAft>
              <a:defRPr/>
            </a:pPr>
            <a:r>
              <a:rPr lang="en-US" sz="4800" dirty="0" smtClean="0"/>
              <a:t>Android – Location Services</a:t>
            </a:r>
          </a:p>
        </p:txBody>
      </p:sp>
      <p:sp>
        <p:nvSpPr>
          <p:cNvPr id="13315" name="Rectangle 15"/>
          <p:cNvSpPr>
            <a:spLocks noGrp="1" noChangeArrowheads="1"/>
          </p:cNvSpPr>
          <p:nvPr>
            <p:ph type="subTitle" idx="1"/>
          </p:nvPr>
        </p:nvSpPr>
        <p:spPr>
          <a:xfrm>
            <a:off x="2743200" y="4267200"/>
            <a:ext cx="6400800" cy="762000"/>
          </a:xfrm>
        </p:spPr>
        <p:txBody>
          <a:bodyPr/>
          <a:lstStyle/>
          <a:p>
            <a:pPr eaLnBrk="1" hangingPunct="1"/>
            <a:r>
              <a:rPr lang="en-US" smtClean="0"/>
              <a:t>L. Grewe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Adding Map code (v2) to your Project</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a:t>Download and configure the </a:t>
            </a:r>
            <a:r>
              <a:rPr lang="en-US" dirty="0">
                <a:hlinkClick r:id="rId2"/>
              </a:rPr>
              <a:t>Google Play services</a:t>
            </a:r>
            <a:r>
              <a:rPr lang="en-US" dirty="0"/>
              <a:t> SDK. The Google Maps Android API is distributed as part of this SDK. </a:t>
            </a:r>
            <a:r>
              <a:rPr lang="en-US" dirty="0" smtClean="0"/>
              <a:t> (DONE BEFORE)</a:t>
            </a:r>
          </a:p>
          <a:p>
            <a:pPr marL="514350" indent="-514350">
              <a:buFont typeface="+mj-lt"/>
              <a:buAutoNum type="arabicPeriod"/>
            </a:pPr>
            <a:r>
              <a:rPr lang="en-US" dirty="0" smtClean="0">
                <a:hlinkClick r:id="rId3"/>
              </a:rPr>
              <a:t>Obtain </a:t>
            </a:r>
            <a:r>
              <a:rPr lang="en-US" dirty="0">
                <a:hlinkClick r:id="rId3"/>
              </a:rPr>
              <a:t>an API key</a:t>
            </a:r>
            <a:r>
              <a:rPr lang="en-US" dirty="0"/>
              <a:t>. To do this, you will need to register a project in the Google APIs Console, and get a signing certificate for your app</a:t>
            </a:r>
            <a:r>
              <a:rPr lang="en-US" dirty="0" smtClean="0"/>
              <a:t>.</a:t>
            </a:r>
          </a:p>
          <a:p>
            <a:pPr marL="514350" indent="-514350">
              <a:buFont typeface="+mj-lt"/>
              <a:buAutoNum type="arabicPeriod"/>
            </a:pPr>
            <a:r>
              <a:rPr lang="en-US" dirty="0" smtClean="0"/>
              <a:t> Setup your Project to say it is using the </a:t>
            </a:r>
            <a:r>
              <a:rPr lang="en-US" dirty="0" err="1" smtClean="0"/>
              <a:t>GooglePlay</a:t>
            </a:r>
            <a:r>
              <a:rPr lang="en-US" dirty="0" smtClean="0"/>
              <a:t> Services</a:t>
            </a:r>
          </a:p>
          <a:p>
            <a:pPr marL="514350" indent="-514350">
              <a:buFont typeface="+mj-lt"/>
              <a:buAutoNum type="arabicPeriod"/>
            </a:pPr>
            <a:r>
              <a:rPr lang="en-US" dirty="0" smtClean="0">
                <a:hlinkClick r:id="rId4"/>
              </a:rPr>
              <a:t>Specify </a:t>
            </a:r>
            <a:r>
              <a:rPr lang="en-US" dirty="0">
                <a:hlinkClick r:id="rId4"/>
              </a:rPr>
              <a:t>settings</a:t>
            </a:r>
            <a:r>
              <a:rPr lang="en-US" dirty="0"/>
              <a:t> in the Application Manifest. Add a map to a new or existing Android project.</a:t>
            </a:r>
          </a:p>
        </p:txBody>
      </p:sp>
    </p:spTree>
    <p:extLst>
      <p:ext uri="{BB962C8B-B14F-4D97-AF65-F5344CB8AC3E}">
        <p14:creationId xmlns:p14="http://schemas.microsoft.com/office/powerpoint/2010/main" val="6294545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dirty="0" err="1" smtClean="0"/>
              <a:t>MapActivity</a:t>
            </a:r>
            <a:r>
              <a:rPr lang="en-US" dirty="0" smtClean="0"/>
              <a:t> class </a:t>
            </a:r>
            <a:endParaRPr lang="en-US" dirty="0"/>
          </a:p>
        </p:txBody>
      </p:sp>
      <p:sp>
        <p:nvSpPr>
          <p:cNvPr id="3" name="Content Placeholder 2"/>
          <p:cNvSpPr>
            <a:spLocks noGrp="1"/>
          </p:cNvSpPr>
          <p:nvPr>
            <p:ph sz="quarter" idx="1"/>
          </p:nvPr>
        </p:nvSpPr>
        <p:spPr/>
        <p:txBody>
          <a:bodyPr/>
          <a:lstStyle/>
          <a:p>
            <a:r>
              <a:rPr lang="en-US" dirty="0" smtClean="0"/>
              <a:t>Implement </a:t>
            </a:r>
            <a:r>
              <a:rPr lang="en-US" dirty="0" err="1" smtClean="0"/>
              <a:t>onPause</a:t>
            </a:r>
            <a:r>
              <a:rPr lang="en-US" dirty="0" smtClean="0"/>
              <a:t>()</a:t>
            </a:r>
          </a:p>
          <a:p>
            <a:endParaRPr lang="en-US" sz="2000" dirty="0" smtClean="0"/>
          </a:p>
          <a:p>
            <a:pPr>
              <a:buNone/>
            </a:pPr>
            <a:r>
              <a:rPr lang="en-US" sz="1600" dirty="0" smtClean="0"/>
              <a:t>public void </a:t>
            </a:r>
            <a:r>
              <a:rPr lang="en-US" sz="1600" dirty="0" err="1" smtClean="0"/>
              <a:t>onPause</a:t>
            </a:r>
            <a:r>
              <a:rPr lang="en-US" sz="1600" dirty="0" smtClean="0"/>
              <a:t> () {</a:t>
            </a:r>
          </a:p>
          <a:p>
            <a:pPr>
              <a:buNone/>
            </a:pPr>
            <a:r>
              <a:rPr lang="en-US" sz="1600" dirty="0" smtClean="0"/>
              <a:t>      </a:t>
            </a:r>
            <a:r>
              <a:rPr lang="en-US" sz="1600" dirty="0" err="1" smtClean="0"/>
              <a:t>super.onPause</a:t>
            </a:r>
            <a:r>
              <a:rPr lang="en-US" sz="1600" dirty="0" smtClean="0"/>
              <a:t>();</a:t>
            </a:r>
          </a:p>
          <a:p>
            <a:pPr>
              <a:buNone/>
            </a:pPr>
            <a:endParaRPr lang="en-US" sz="1600" dirty="0" smtClean="0"/>
          </a:p>
          <a:p>
            <a:pPr>
              <a:buNone/>
            </a:pPr>
            <a:r>
              <a:rPr lang="en-US" sz="1600" dirty="0" smtClean="0"/>
              <a:t>      </a:t>
            </a:r>
            <a:r>
              <a:rPr lang="en-US" sz="1600" dirty="0" err="1" smtClean="0"/>
              <a:t>lm.removeUpdates</a:t>
            </a:r>
            <a:r>
              <a:rPr lang="en-US" sz="1600" dirty="0" smtClean="0"/>
              <a:t>(</a:t>
            </a:r>
            <a:r>
              <a:rPr lang="en-US" sz="1600" dirty="0" err="1" smtClean="0"/>
              <a:t>locationListener</a:t>
            </a:r>
            <a:r>
              <a:rPr lang="en-US" sz="1600" dirty="0" smtClean="0"/>
              <a:t>);</a:t>
            </a:r>
          </a:p>
          <a:p>
            <a:pPr>
              <a:buNone/>
            </a:pPr>
            <a:r>
              <a:rPr lang="en-US" sz="1600" dirty="0" smtClean="0"/>
              <a:t>}</a:t>
            </a:r>
            <a:endParaRPr lang="en-US" sz="1600" dirty="0"/>
          </a:p>
        </p:txBody>
      </p:sp>
    </p:spTree>
    <p:extLst>
      <p:ext uri="{BB962C8B-B14F-4D97-AF65-F5344CB8AC3E}">
        <p14:creationId xmlns:p14="http://schemas.microsoft.com/office/powerpoint/2010/main" val="37616221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MyLocationListener</a:t>
            </a:r>
            <a:r>
              <a:rPr lang="en-US" dirty="0" smtClean="0"/>
              <a:t> class</a:t>
            </a:r>
            <a:endParaRPr lang="en-US" dirty="0"/>
          </a:p>
        </p:txBody>
      </p:sp>
      <p:sp>
        <p:nvSpPr>
          <p:cNvPr id="3" name="Content Placeholder 2"/>
          <p:cNvSpPr>
            <a:spLocks noGrp="1"/>
          </p:cNvSpPr>
          <p:nvPr>
            <p:ph sz="quarter" idx="1"/>
          </p:nvPr>
        </p:nvSpPr>
        <p:spPr/>
        <p:txBody>
          <a:bodyPr/>
          <a:lstStyle/>
          <a:p>
            <a:pPr>
              <a:buNone/>
            </a:pPr>
            <a:r>
              <a:rPr lang="en-US" sz="1400" b="1" dirty="0" smtClean="0"/>
              <a:t>private class </a:t>
            </a:r>
            <a:r>
              <a:rPr lang="en-US" sz="1400" b="1" dirty="0" err="1" smtClean="0"/>
              <a:t>MyLocationListener</a:t>
            </a:r>
            <a:r>
              <a:rPr lang="en-US" sz="1400" b="1" dirty="0" smtClean="0"/>
              <a:t> implements </a:t>
            </a:r>
            <a:r>
              <a:rPr lang="en-US" sz="1400" b="1" dirty="0" err="1" smtClean="0"/>
              <a:t>LocationListener</a:t>
            </a:r>
            <a:endParaRPr lang="en-US" sz="1400" b="1" dirty="0" smtClean="0"/>
          </a:p>
          <a:p>
            <a:pPr>
              <a:buNone/>
            </a:pPr>
            <a:r>
              <a:rPr lang="en-US" sz="1400" dirty="0" smtClean="0"/>
              <a:t>{</a:t>
            </a:r>
          </a:p>
          <a:p>
            <a:pPr>
              <a:buNone/>
            </a:pPr>
            <a:r>
              <a:rPr lang="en-US" sz="1400" b="1" dirty="0" smtClean="0"/>
              <a:t>public void </a:t>
            </a:r>
            <a:r>
              <a:rPr lang="en-US" sz="1400" b="1" dirty="0" err="1" smtClean="0"/>
              <a:t>onLocationChanged</a:t>
            </a:r>
            <a:r>
              <a:rPr lang="en-US" sz="1400" b="1" dirty="0" smtClean="0"/>
              <a:t>(Location loc) {</a:t>
            </a:r>
          </a:p>
          <a:p>
            <a:pPr lvl="1">
              <a:buNone/>
            </a:pPr>
            <a:r>
              <a:rPr lang="en-US" sz="1400" b="1" dirty="0" smtClean="0"/>
              <a:t>if(loc !=null) {</a:t>
            </a:r>
          </a:p>
          <a:p>
            <a:pPr lvl="1">
              <a:buNone/>
            </a:pPr>
            <a:r>
              <a:rPr lang="en-US" sz="1400" dirty="0" smtClean="0"/>
              <a:t>    </a:t>
            </a:r>
            <a:r>
              <a:rPr lang="en-US" sz="1400" dirty="0" err="1" smtClean="0"/>
              <a:t>Toast.</a:t>
            </a:r>
            <a:r>
              <a:rPr lang="en-US" sz="1400" i="1" dirty="0" err="1" smtClean="0"/>
              <a:t>makeText</a:t>
            </a:r>
            <a:r>
              <a:rPr lang="en-US" sz="1400" i="1" dirty="0" smtClean="0"/>
              <a:t>(</a:t>
            </a:r>
            <a:r>
              <a:rPr lang="en-US" sz="1400" i="1" dirty="0" err="1" smtClean="0"/>
              <a:t>getBaseContext</a:t>
            </a:r>
            <a:r>
              <a:rPr lang="en-US" sz="1400" i="1" dirty="0" smtClean="0"/>
              <a:t>(), "Location changed: Lat: " + </a:t>
            </a:r>
            <a:r>
              <a:rPr lang="en-US" sz="1400" dirty="0" err="1" smtClean="0"/>
              <a:t>loc.getLatitude</a:t>
            </a:r>
            <a:r>
              <a:rPr lang="en-US" sz="1400" dirty="0" smtClean="0"/>
              <a:t>() + "</a:t>
            </a:r>
            <a:r>
              <a:rPr lang="en-US" sz="1400" dirty="0" err="1" smtClean="0"/>
              <a:t>Lng</a:t>
            </a:r>
            <a:r>
              <a:rPr lang="en-US" sz="1400" dirty="0" smtClean="0"/>
              <a:t>: " + </a:t>
            </a:r>
            <a:r>
              <a:rPr lang="en-US" sz="1400" dirty="0" err="1" smtClean="0"/>
              <a:t>loc.getLongitude</a:t>
            </a:r>
            <a:r>
              <a:rPr lang="en-US" sz="1400" dirty="0" smtClean="0"/>
              <a:t>(), </a:t>
            </a:r>
          </a:p>
          <a:p>
            <a:pPr lvl="1">
              <a:buNone/>
            </a:pPr>
            <a:r>
              <a:rPr lang="en-US" sz="1400" dirty="0" smtClean="0"/>
              <a:t>                                   </a:t>
            </a:r>
            <a:r>
              <a:rPr lang="en-US" sz="1400" dirty="0" err="1" smtClean="0"/>
              <a:t>Toast.</a:t>
            </a:r>
            <a:r>
              <a:rPr lang="en-US" sz="1400" i="1" dirty="0" err="1" smtClean="0"/>
              <a:t>LENGTH_SHORT</a:t>
            </a:r>
            <a:r>
              <a:rPr lang="en-US" sz="1400" i="1" dirty="0" smtClean="0"/>
              <a:t>).show();</a:t>
            </a:r>
          </a:p>
          <a:p>
            <a:pPr lvl="1">
              <a:buNone/>
            </a:pPr>
            <a:endParaRPr lang="en-US" sz="1400" dirty="0" smtClean="0"/>
          </a:p>
          <a:p>
            <a:pPr lvl="1">
              <a:buNone/>
            </a:pPr>
            <a:endParaRPr lang="en-US" sz="1400" dirty="0" smtClean="0"/>
          </a:p>
          <a:p>
            <a:pPr lvl="1">
              <a:buNone/>
            </a:pPr>
            <a:r>
              <a:rPr lang="en-US" sz="1400" dirty="0" smtClean="0"/>
              <a:t>   //set new location to </a:t>
            </a:r>
            <a:r>
              <a:rPr lang="en-US" sz="1400" dirty="0" err="1" smtClean="0"/>
              <a:t>GeoPoint</a:t>
            </a:r>
            <a:r>
              <a:rPr lang="en-US" sz="1400" dirty="0" smtClean="0"/>
              <a:t> class variable p</a:t>
            </a:r>
          </a:p>
          <a:p>
            <a:pPr lvl="1">
              <a:buNone/>
            </a:pPr>
            <a:r>
              <a:rPr lang="en-US" sz="1400" dirty="0" smtClean="0"/>
              <a:t>   p = </a:t>
            </a:r>
            <a:r>
              <a:rPr lang="en-US" sz="1400" b="1" dirty="0" smtClean="0"/>
              <a:t>new </a:t>
            </a:r>
            <a:r>
              <a:rPr lang="en-US" sz="1400" b="1" dirty="0" err="1" smtClean="0"/>
              <a:t>GeoPoint</a:t>
            </a:r>
            <a:r>
              <a:rPr lang="en-US" sz="1400" b="1" dirty="0" smtClean="0"/>
              <a:t> ( (</a:t>
            </a:r>
            <a:r>
              <a:rPr lang="en-US" sz="1400" b="1" dirty="0" err="1" smtClean="0"/>
              <a:t>int</a:t>
            </a:r>
            <a:r>
              <a:rPr lang="en-US" sz="1400" b="1" dirty="0" smtClean="0"/>
              <a:t>) (</a:t>
            </a:r>
            <a:r>
              <a:rPr lang="en-US" sz="1400" b="1" dirty="0" err="1" smtClean="0"/>
              <a:t>loc.getLatitude</a:t>
            </a:r>
            <a:r>
              <a:rPr lang="en-US" sz="1400" b="1" dirty="0" smtClean="0"/>
              <a:t>() *1E6),</a:t>
            </a:r>
            <a:r>
              <a:rPr lang="en-US" sz="1400" dirty="0" smtClean="0"/>
              <a:t>  (</a:t>
            </a:r>
            <a:r>
              <a:rPr lang="en-US" sz="1400" b="1" dirty="0" err="1" smtClean="0"/>
              <a:t>int</a:t>
            </a:r>
            <a:r>
              <a:rPr lang="en-US" sz="1400" b="1" dirty="0" smtClean="0"/>
              <a:t>) (</a:t>
            </a:r>
            <a:r>
              <a:rPr lang="en-US" sz="1400" b="1" dirty="0" err="1" smtClean="0"/>
              <a:t>loc.getLongitude</a:t>
            </a:r>
            <a:r>
              <a:rPr lang="en-US" sz="1400" b="1" dirty="0" smtClean="0"/>
              <a:t>() * 1E6));</a:t>
            </a:r>
          </a:p>
          <a:p>
            <a:pPr lvl="1">
              <a:buNone/>
            </a:pPr>
            <a:endParaRPr lang="en-US" sz="1400" dirty="0" smtClean="0"/>
          </a:p>
          <a:p>
            <a:pPr lvl="1">
              <a:buNone/>
            </a:pPr>
            <a:r>
              <a:rPr lang="en-US" sz="1400" dirty="0" smtClean="0"/>
              <a:t>  </a:t>
            </a:r>
            <a:r>
              <a:rPr lang="en-US" sz="1400" dirty="0" err="1" smtClean="0"/>
              <a:t>mc.animateTo</a:t>
            </a:r>
            <a:r>
              <a:rPr lang="en-US" sz="1400" dirty="0" smtClean="0"/>
              <a:t>(p);</a:t>
            </a:r>
          </a:p>
          <a:p>
            <a:pPr lvl="1">
              <a:buNone/>
            </a:pPr>
            <a:r>
              <a:rPr lang="en-US" sz="1400" dirty="0" smtClean="0"/>
              <a:t>  </a:t>
            </a:r>
            <a:r>
              <a:rPr lang="en-US" sz="1400" dirty="0" err="1" smtClean="0"/>
              <a:t>mc.setZoom</a:t>
            </a:r>
            <a:r>
              <a:rPr lang="en-US" sz="1400" dirty="0" smtClean="0"/>
              <a:t>(18);</a:t>
            </a:r>
          </a:p>
          <a:p>
            <a:pPr>
              <a:buNone/>
            </a:pPr>
            <a:r>
              <a:rPr lang="en-US" sz="1400" dirty="0" smtClean="0"/>
              <a:t>         }</a:t>
            </a:r>
          </a:p>
          <a:p>
            <a:pPr>
              <a:buNone/>
            </a:pPr>
            <a:r>
              <a:rPr lang="en-US" sz="1400" dirty="0" smtClean="0"/>
              <a:t>}</a:t>
            </a:r>
          </a:p>
          <a:p>
            <a:pPr>
              <a:buNone/>
            </a:pPr>
            <a:endParaRPr lang="en-US" sz="1400" dirty="0" smtClean="0"/>
          </a:p>
          <a:p>
            <a:pPr>
              <a:buNone/>
            </a:pPr>
            <a:r>
              <a:rPr lang="en-US" sz="1400" dirty="0" smtClean="0"/>
              <a:t>//other methods do nothing</a:t>
            </a:r>
            <a:endParaRPr lang="en-US" sz="1400" dirty="0"/>
          </a:p>
        </p:txBody>
      </p:sp>
    </p:spTree>
    <p:extLst>
      <p:ext uri="{BB962C8B-B14F-4D97-AF65-F5344CB8AC3E}">
        <p14:creationId xmlns:p14="http://schemas.microsoft.com/office/powerpoint/2010/main" val="27619853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DO NOT NEED TO READ ---but, there IF YOU WANT TO </a:t>
            </a:r>
            <a:endParaRPr lang="en-US" dirty="0"/>
          </a:p>
        </p:txBody>
      </p:sp>
      <p:sp>
        <p:nvSpPr>
          <p:cNvPr id="3" name="Title 2"/>
          <p:cNvSpPr>
            <a:spLocks noGrp="1"/>
          </p:cNvSpPr>
          <p:nvPr>
            <p:ph type="title"/>
          </p:nvPr>
        </p:nvSpPr>
        <p:spPr/>
        <p:txBody>
          <a:bodyPr/>
          <a:lstStyle/>
          <a:p>
            <a:r>
              <a:rPr lang="en-US" dirty="0" smtClean="0"/>
              <a:t>REST OF SLIDES IS FOR OLDER GOOGLE API</a:t>
            </a:r>
            <a:endParaRPr lang="en-US" dirty="0"/>
          </a:p>
        </p:txBody>
      </p:sp>
    </p:spTree>
    <p:extLst>
      <p:ext uri="{BB962C8B-B14F-4D97-AF65-F5344CB8AC3E}">
        <p14:creationId xmlns:p14="http://schemas.microsoft.com/office/powerpoint/2010/main" val="12267530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Old Version Google API with Android needed a Key…Following slides show this.</a:t>
            </a:r>
            <a:endParaRPr lang="en-US" dirty="0"/>
          </a:p>
        </p:txBody>
      </p:sp>
      <p:sp>
        <p:nvSpPr>
          <p:cNvPr id="3" name="Title 2"/>
          <p:cNvSpPr>
            <a:spLocks noGrp="1"/>
          </p:cNvSpPr>
          <p:nvPr>
            <p:ph type="title"/>
          </p:nvPr>
        </p:nvSpPr>
        <p:spPr/>
        <p:txBody>
          <a:bodyPr/>
          <a:lstStyle/>
          <a:p>
            <a:r>
              <a:rPr lang="en-US" dirty="0" smtClean="0"/>
              <a:t>Older version Google API</a:t>
            </a:r>
            <a:endParaRPr lang="en-US" dirty="0"/>
          </a:p>
        </p:txBody>
      </p:sp>
    </p:spTree>
    <p:extLst>
      <p:ext uri="{BB962C8B-B14F-4D97-AF65-F5344CB8AC3E}">
        <p14:creationId xmlns:p14="http://schemas.microsoft.com/office/powerpoint/2010/main" val="13030436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Google API</a:t>
            </a:r>
            <a:endParaRPr lang="en-US" dirty="0"/>
          </a:p>
        </p:txBody>
      </p:sp>
      <p:sp>
        <p:nvSpPr>
          <p:cNvPr id="3" name="Content Placeholder 2"/>
          <p:cNvSpPr>
            <a:spLocks noGrp="1"/>
          </p:cNvSpPr>
          <p:nvPr>
            <p:ph sz="quarter" idx="1"/>
          </p:nvPr>
        </p:nvSpPr>
        <p:spPr/>
        <p:txBody>
          <a:bodyPr/>
          <a:lstStyle/>
          <a:p>
            <a:r>
              <a:rPr lang="en-US" dirty="0" smtClean="0"/>
              <a:t>Must declare use a Google API</a:t>
            </a:r>
          </a:p>
          <a:p>
            <a:endParaRPr lang="en-US" dirty="0" smtClean="0"/>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4648200" y="2183402"/>
            <a:ext cx="4238625" cy="4674598"/>
          </a:xfrm>
          <a:prstGeom prst="rect">
            <a:avLst/>
          </a:prstGeom>
          <a:noFill/>
          <a:ln w="9525">
            <a:noFill/>
            <a:miter lim="800000"/>
            <a:headEnd/>
            <a:tailEnd/>
          </a:ln>
        </p:spPr>
      </p:pic>
    </p:spTree>
    <p:extLst>
      <p:ext uri="{BB962C8B-B14F-4D97-AF65-F5344CB8AC3E}">
        <p14:creationId xmlns:p14="http://schemas.microsoft.com/office/powerpoint/2010/main" val="2638147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use Google </a:t>
            </a:r>
            <a:r>
              <a:rPr lang="en-US" dirty="0" err="1" smtClean="0"/>
              <a:t>Api</a:t>
            </a:r>
            <a:r>
              <a:rPr lang="en-US" dirty="0" smtClean="0"/>
              <a:t> you must register</a:t>
            </a:r>
            <a:endParaRPr lang="en-US" dirty="0"/>
          </a:p>
        </p:txBody>
      </p:sp>
      <p:sp>
        <p:nvSpPr>
          <p:cNvPr id="3" name="Content Placeholder 2"/>
          <p:cNvSpPr>
            <a:spLocks noGrp="1"/>
          </p:cNvSpPr>
          <p:nvPr>
            <p:ph sz="quarter" idx="1"/>
          </p:nvPr>
        </p:nvSpPr>
        <p:spPr/>
        <p:txBody>
          <a:bodyPr/>
          <a:lstStyle/>
          <a:p>
            <a:r>
              <a:rPr lang="en-US" dirty="0" smtClean="0"/>
              <a:t>See </a:t>
            </a:r>
            <a:r>
              <a:rPr lang="en-US" dirty="0" smtClean="0">
                <a:hlinkClick r:id="rId2"/>
              </a:rPr>
              <a:t>http://code.google.com/android/add-ons/google-apis/mapkey.html</a:t>
            </a:r>
            <a:endParaRPr lang="en-US" dirty="0" smtClean="0"/>
          </a:p>
          <a:p>
            <a:r>
              <a:rPr lang="en-US" dirty="0" smtClean="0"/>
              <a:t>Free to get a </a:t>
            </a:r>
            <a:r>
              <a:rPr lang="en-US" dirty="0" err="1" smtClean="0"/>
              <a:t>google</a:t>
            </a:r>
            <a:r>
              <a:rPr lang="en-US" dirty="0" smtClean="0"/>
              <a:t> maps </a:t>
            </a:r>
            <a:r>
              <a:rPr lang="en-US" dirty="0" err="1" smtClean="0"/>
              <a:t>api</a:t>
            </a:r>
            <a:r>
              <a:rPr lang="en-US" dirty="0" smtClean="0"/>
              <a:t> key</a:t>
            </a:r>
          </a:p>
          <a:p>
            <a:endParaRPr lang="en-US" dirty="0" smtClean="0"/>
          </a:p>
          <a:p>
            <a:endParaRPr lang="en-US" dirty="0" smtClean="0"/>
          </a:p>
          <a:p>
            <a:r>
              <a:rPr lang="en-US" dirty="0" smtClean="0"/>
              <a:t>WHAT YOU NEED TO REGISTER:   For running in Eclipse emulator you provide the </a:t>
            </a:r>
            <a:r>
              <a:rPr lang="en-US" u="sng" dirty="0" smtClean="0"/>
              <a:t>MD5 fingerprint </a:t>
            </a:r>
            <a:r>
              <a:rPr lang="en-US" dirty="0" smtClean="0"/>
              <a:t>associated with the Eclipse debug certificate ---- NEXT few slides go over how to get this</a:t>
            </a:r>
            <a:endParaRPr lang="en-US" dirty="0"/>
          </a:p>
        </p:txBody>
      </p:sp>
    </p:spTree>
    <p:extLst>
      <p:ext uri="{BB962C8B-B14F-4D97-AF65-F5344CB8AC3E}">
        <p14:creationId xmlns:p14="http://schemas.microsoft.com/office/powerpoint/2010/main" val="34197919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location of SDK emulator Certificate</a:t>
            </a:r>
            <a:endParaRPr lang="en-US" dirty="0"/>
          </a:p>
        </p:txBody>
      </p:sp>
      <p:sp>
        <p:nvSpPr>
          <p:cNvPr id="3" name="Content Placeholder 2"/>
          <p:cNvSpPr>
            <a:spLocks noGrp="1"/>
          </p:cNvSpPr>
          <p:nvPr>
            <p:ph sz="quarter" idx="1"/>
          </p:nvPr>
        </p:nvSpPr>
        <p:spPr>
          <a:xfrm>
            <a:off x="228600" y="1600200"/>
            <a:ext cx="8537448" cy="4495800"/>
          </a:xfrm>
        </p:spPr>
        <p:txBody>
          <a:bodyPr/>
          <a:lstStyle/>
          <a:p>
            <a:r>
              <a:rPr lang="en-US" dirty="0" smtClean="0"/>
              <a:t>Eclipse:   window-&gt;preferences</a:t>
            </a:r>
          </a:p>
          <a:p>
            <a:r>
              <a:rPr lang="en-US" dirty="0" smtClean="0"/>
              <a:t>    &gt;&gt;&gt;Android-&gt;Build,   Default debug </a:t>
            </a:r>
            <a:r>
              <a:rPr lang="en-US" dirty="0" err="1" smtClean="0"/>
              <a:t>keystore</a:t>
            </a:r>
            <a:endParaRPr lang="en-US" dirty="0" smtClean="0"/>
          </a:p>
          <a:p>
            <a:pPr>
              <a:buNone/>
            </a:pPr>
            <a:endParaRPr lang="en-US" dirty="0" smtClean="0"/>
          </a:p>
          <a:p>
            <a:pPr>
              <a:buNone/>
            </a:pP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09800" y="2874374"/>
            <a:ext cx="5181600" cy="3983626"/>
          </a:xfrm>
          <a:prstGeom prst="rect">
            <a:avLst/>
          </a:prstGeom>
          <a:noFill/>
          <a:ln w="9525">
            <a:noFill/>
            <a:miter lim="800000"/>
            <a:headEnd/>
            <a:tailEnd/>
          </a:ln>
        </p:spPr>
      </p:pic>
    </p:spTree>
    <p:extLst>
      <p:ext uri="{BB962C8B-B14F-4D97-AF65-F5344CB8AC3E}">
        <p14:creationId xmlns:p14="http://schemas.microsoft.com/office/powerpoint/2010/main" val="132639329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MD5 fingerprint from debug </a:t>
            </a:r>
            <a:r>
              <a:rPr lang="en-US" dirty="0" err="1" smtClean="0"/>
              <a:t>keystore</a:t>
            </a:r>
            <a:r>
              <a:rPr lang="en-US" dirty="0" smtClean="0"/>
              <a:t> </a:t>
            </a:r>
            <a:endParaRPr lang="en-US" dirty="0"/>
          </a:p>
        </p:txBody>
      </p:sp>
      <p:sp>
        <p:nvSpPr>
          <p:cNvPr id="3" name="Content Placeholder 2"/>
          <p:cNvSpPr>
            <a:spLocks noGrp="1"/>
          </p:cNvSpPr>
          <p:nvPr>
            <p:ph sz="quarter" idx="1"/>
          </p:nvPr>
        </p:nvSpPr>
        <p:spPr>
          <a:xfrm>
            <a:off x="0" y="1600200"/>
            <a:ext cx="9144000" cy="4495800"/>
          </a:xfrm>
        </p:spPr>
        <p:txBody>
          <a:bodyPr/>
          <a:lstStyle/>
          <a:p>
            <a:r>
              <a:rPr lang="en-US" dirty="0" smtClean="0"/>
              <a:t>There is a tool that comes with JDK called “</a:t>
            </a:r>
            <a:r>
              <a:rPr lang="en-US" dirty="0" err="1" smtClean="0"/>
              <a:t>keytool</a:t>
            </a:r>
            <a:r>
              <a:rPr lang="en-US" dirty="0" smtClean="0"/>
              <a:t>” that lets you extract the MD5 fingerprint you will need for registration:</a:t>
            </a:r>
          </a:p>
          <a:p>
            <a:pPr>
              <a:buNone/>
            </a:pPr>
            <a:r>
              <a:rPr lang="en-US" sz="1200" i="1" dirty="0" err="1" smtClean="0">
                <a:solidFill>
                  <a:srgbClr val="0000CC"/>
                </a:solidFill>
              </a:rPr>
              <a:t>keytool</a:t>
            </a:r>
            <a:r>
              <a:rPr lang="en-US" sz="1200" i="1" dirty="0" smtClean="0">
                <a:solidFill>
                  <a:srgbClr val="0000CC"/>
                </a:solidFill>
              </a:rPr>
              <a:t> –list –alias </a:t>
            </a:r>
            <a:r>
              <a:rPr lang="en-US" sz="1200" i="1" dirty="0" err="1" smtClean="0">
                <a:solidFill>
                  <a:srgbClr val="0000CC"/>
                </a:solidFill>
              </a:rPr>
              <a:t>androiddebugkey</a:t>
            </a:r>
            <a:r>
              <a:rPr lang="en-US" sz="1200" i="1" dirty="0" smtClean="0">
                <a:solidFill>
                  <a:srgbClr val="0000CC"/>
                </a:solidFill>
              </a:rPr>
              <a:t> –</a:t>
            </a:r>
            <a:r>
              <a:rPr lang="en-US" sz="1200" i="1" dirty="0" err="1" smtClean="0">
                <a:solidFill>
                  <a:srgbClr val="0000CC"/>
                </a:solidFill>
              </a:rPr>
              <a:t>keystore</a:t>
            </a:r>
            <a:r>
              <a:rPr lang="en-US" sz="1200" i="1" dirty="0" smtClean="0">
                <a:solidFill>
                  <a:srgbClr val="0000CC"/>
                </a:solidFill>
              </a:rPr>
              <a:t>   “LOCATION YOU FOUND LAST SLIDE” –</a:t>
            </a:r>
            <a:r>
              <a:rPr lang="en-US" sz="1200" i="1" dirty="0" err="1" smtClean="0">
                <a:solidFill>
                  <a:srgbClr val="0000CC"/>
                </a:solidFill>
              </a:rPr>
              <a:t>storepass</a:t>
            </a:r>
            <a:r>
              <a:rPr lang="en-US" sz="1200" i="1" dirty="0" smtClean="0">
                <a:solidFill>
                  <a:srgbClr val="0000CC"/>
                </a:solidFill>
              </a:rPr>
              <a:t> android –</a:t>
            </a:r>
            <a:r>
              <a:rPr lang="en-US" sz="1200" i="1" dirty="0" err="1" smtClean="0">
                <a:solidFill>
                  <a:srgbClr val="0000CC"/>
                </a:solidFill>
              </a:rPr>
              <a:t>keypass</a:t>
            </a:r>
            <a:r>
              <a:rPr lang="en-US" sz="1200" i="1" dirty="0" smtClean="0">
                <a:solidFill>
                  <a:srgbClr val="0000CC"/>
                </a:solidFill>
              </a:rPr>
              <a:t> android -v</a:t>
            </a:r>
          </a:p>
          <a:p>
            <a:endParaRPr lang="en-US" dirty="0" smtClean="0"/>
          </a:p>
          <a:p>
            <a:endParaRPr lang="en-US" dirty="0"/>
          </a:p>
        </p:txBody>
      </p:sp>
      <p:pic>
        <p:nvPicPr>
          <p:cNvPr id="3075" name="Picture 3"/>
          <p:cNvPicPr>
            <a:picLocks noChangeAspect="1" noChangeArrowheads="1"/>
          </p:cNvPicPr>
          <p:nvPr/>
        </p:nvPicPr>
        <p:blipFill>
          <a:blip r:embed="rId2" cstate="print"/>
          <a:srcRect t="29412" r="31462" b="7059"/>
          <a:stretch>
            <a:fillRect/>
          </a:stretch>
        </p:blipFill>
        <p:spPr bwMode="auto">
          <a:xfrm>
            <a:off x="762000" y="3429000"/>
            <a:ext cx="4419600" cy="2057400"/>
          </a:xfrm>
          <a:prstGeom prst="rect">
            <a:avLst/>
          </a:prstGeom>
          <a:noFill/>
          <a:ln w="9525">
            <a:noFill/>
            <a:miter lim="800000"/>
            <a:headEnd/>
            <a:tailEnd/>
          </a:ln>
        </p:spPr>
      </p:pic>
      <p:sp>
        <p:nvSpPr>
          <p:cNvPr id="6" name="TextBox 5"/>
          <p:cNvSpPr txBox="1"/>
          <p:nvPr/>
        </p:nvSpPr>
        <p:spPr>
          <a:xfrm flipH="1">
            <a:off x="5562600" y="4724400"/>
            <a:ext cx="3276600" cy="1754326"/>
          </a:xfrm>
          <a:prstGeom prst="rect">
            <a:avLst/>
          </a:prstGeom>
          <a:solidFill>
            <a:schemeClr val="accent1">
              <a:lumMod val="75000"/>
            </a:schemeClr>
          </a:solidFill>
        </p:spPr>
        <p:txBody>
          <a:bodyPr wrap="square" rtlCol="0">
            <a:spAutoFit/>
          </a:bodyPr>
          <a:lstStyle/>
          <a:p>
            <a:r>
              <a:rPr lang="en-US" dirty="0" smtClean="0"/>
              <a:t>Copy  the MD5 fingerprint and use it at </a:t>
            </a:r>
            <a:r>
              <a:rPr lang="en-US" dirty="0" smtClean="0">
                <a:solidFill>
                  <a:srgbClr val="0000CC"/>
                </a:solidFill>
                <a:hlinkClick r:id="rId3"/>
              </a:rPr>
              <a:t>http://code.google.com/android/maps-api-singup.html</a:t>
            </a:r>
            <a:r>
              <a:rPr lang="en-US" dirty="0" smtClean="0">
                <a:solidFill>
                  <a:srgbClr val="0000CC"/>
                </a:solidFill>
              </a:rPr>
              <a:t>     </a:t>
            </a:r>
            <a:r>
              <a:rPr lang="en-US" dirty="0" smtClean="0"/>
              <a:t>to get  </a:t>
            </a:r>
            <a:r>
              <a:rPr lang="en-US" dirty="0" err="1" smtClean="0"/>
              <a:t>akey</a:t>
            </a:r>
            <a:r>
              <a:rPr lang="en-US" dirty="0" smtClean="0"/>
              <a:t> </a:t>
            </a:r>
            <a:endParaRPr lang="en-US" dirty="0"/>
          </a:p>
        </p:txBody>
      </p:sp>
    </p:spTree>
    <p:extLst>
      <p:ext uri="{BB962C8B-B14F-4D97-AF65-F5344CB8AC3E}">
        <p14:creationId xmlns:p14="http://schemas.microsoft.com/office/powerpoint/2010/main" val="272269888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you get </a:t>
            </a:r>
            <a:r>
              <a:rPr lang="en-US" dirty="0" err="1" smtClean="0"/>
              <a:t>google</a:t>
            </a:r>
            <a:r>
              <a:rPr lang="en-US" dirty="0" smtClean="0"/>
              <a:t> map key will look like</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838200" y="2133600"/>
            <a:ext cx="6572250" cy="4286250"/>
          </a:xfrm>
          <a:prstGeom prst="rect">
            <a:avLst/>
          </a:prstGeom>
          <a:noFill/>
          <a:ln w="9525">
            <a:noFill/>
            <a:miter lim="800000"/>
            <a:headEnd/>
            <a:tailEnd/>
          </a:ln>
        </p:spPr>
      </p:pic>
    </p:spTree>
    <p:extLst>
      <p:ext uri="{BB962C8B-B14F-4D97-AF65-F5344CB8AC3E}">
        <p14:creationId xmlns:p14="http://schemas.microsoft.com/office/powerpoint/2010/main" val="267221103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3048000"/>
            <a:ext cx="7123113" cy="1673225"/>
          </a:xfrm>
        </p:spPr>
        <p:txBody>
          <a:bodyPr/>
          <a:lstStyle/>
          <a:p>
            <a:pPr marL="514350" indent="-514350">
              <a:buAutoNum type="arabicParenR"/>
            </a:pPr>
            <a:r>
              <a:rPr lang="en-US" dirty="0" smtClean="0"/>
              <a:t>AndroidManifext.xml --- add &lt;uses-library&gt; and INTERNET permission</a:t>
            </a:r>
          </a:p>
          <a:p>
            <a:pPr marL="514350" indent="-514350">
              <a:buAutoNum type="arabicParenR"/>
            </a:pPr>
            <a:r>
              <a:rPr lang="en-US" dirty="0" smtClean="0"/>
              <a:t>Layout file   add &lt;</a:t>
            </a:r>
            <a:r>
              <a:rPr lang="en-US" dirty="0" err="1" smtClean="0"/>
              <a:t>MapView</a:t>
            </a:r>
            <a:r>
              <a:rPr lang="en-US" dirty="0" smtClean="0"/>
              <a:t>&gt; to UI</a:t>
            </a:r>
          </a:p>
          <a:p>
            <a:pPr marL="514350" indent="-514350">
              <a:buAutoNum type="arabicParenR"/>
            </a:pPr>
            <a:r>
              <a:rPr lang="en-US" dirty="0" smtClean="0"/>
              <a:t>Activity should extend </a:t>
            </a:r>
            <a:r>
              <a:rPr lang="en-US" dirty="0" err="1" smtClean="0"/>
              <a:t>MapActivity</a:t>
            </a:r>
            <a:r>
              <a:rPr lang="en-US" dirty="0" smtClean="0"/>
              <a:t> class</a:t>
            </a:r>
            <a:endParaRPr lang="en-US" dirty="0"/>
          </a:p>
        </p:txBody>
      </p:sp>
      <p:sp>
        <p:nvSpPr>
          <p:cNvPr id="3" name="Title 2"/>
          <p:cNvSpPr>
            <a:spLocks noGrp="1"/>
          </p:cNvSpPr>
          <p:nvPr>
            <p:ph type="title"/>
          </p:nvPr>
        </p:nvSpPr>
        <p:spPr/>
        <p:txBody>
          <a:bodyPr/>
          <a:lstStyle/>
          <a:p>
            <a:r>
              <a:rPr lang="en-US" dirty="0" smtClean="0"/>
              <a:t>Displaying a  Map</a:t>
            </a:r>
            <a:endParaRPr lang="en-US" dirty="0"/>
          </a:p>
        </p:txBody>
      </p:sp>
      <p:pic>
        <p:nvPicPr>
          <p:cNvPr id="2050" name="Picture 2"/>
          <p:cNvPicPr>
            <a:picLocks noChangeAspect="1" noChangeArrowheads="1"/>
          </p:cNvPicPr>
          <p:nvPr/>
        </p:nvPicPr>
        <p:blipFill>
          <a:blip r:embed="rId2" cstate="print"/>
          <a:srcRect r="45180"/>
          <a:stretch>
            <a:fillRect/>
          </a:stretch>
        </p:blipFill>
        <p:spPr bwMode="auto">
          <a:xfrm>
            <a:off x="7103555" y="0"/>
            <a:ext cx="2040445" cy="341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create app using Google Maps</a:t>
            </a:r>
            <a:endParaRPr lang="en-US" dirty="0"/>
          </a:p>
        </p:txBody>
      </p:sp>
      <p:sp>
        <p:nvSpPr>
          <p:cNvPr id="3" name="Content Placeholder 2"/>
          <p:cNvSpPr>
            <a:spLocks noGrp="1"/>
          </p:cNvSpPr>
          <p:nvPr>
            <p:ph sz="quarter" idx="1"/>
          </p:nvPr>
        </p:nvSpPr>
        <p:spPr/>
        <p:txBody>
          <a:bodyPr/>
          <a:lstStyle/>
          <a:p>
            <a:r>
              <a:rPr lang="en-US" dirty="0"/>
              <a:t>Follow </a:t>
            </a:r>
            <a:r>
              <a:rPr lang="en-US" dirty="0" smtClean="0"/>
              <a:t>for latest details</a:t>
            </a:r>
          </a:p>
          <a:p>
            <a:r>
              <a:rPr lang="en-US" dirty="0" smtClean="0">
                <a:hlinkClick r:id="rId2"/>
              </a:rPr>
              <a:t>https</a:t>
            </a:r>
            <a:r>
              <a:rPr lang="en-US" dirty="0">
                <a:hlinkClick r:id="rId2"/>
              </a:rPr>
              <a:t>://developers.google.com/maps/documentation/android/start#install_and_configure_the_google_play_services_sdk</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151" t="6793" r="27396" b="24694"/>
          <a:stretch/>
        </p:blipFill>
        <p:spPr bwMode="auto">
          <a:xfrm>
            <a:off x="1752600" y="3531781"/>
            <a:ext cx="5008758" cy="332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71502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AndroidManifest.xml file</a:t>
            </a:r>
            <a:endParaRPr lang="en-US" dirty="0"/>
          </a:p>
        </p:txBody>
      </p:sp>
      <p:sp>
        <p:nvSpPr>
          <p:cNvPr id="3" name="Content Placeholder 2"/>
          <p:cNvSpPr>
            <a:spLocks noGrp="1"/>
          </p:cNvSpPr>
          <p:nvPr>
            <p:ph sz="quarter" idx="1"/>
          </p:nvPr>
        </p:nvSpPr>
        <p:spPr/>
        <p:txBody>
          <a:bodyPr/>
          <a:lstStyle/>
          <a:p>
            <a:r>
              <a:rPr lang="en-US" dirty="0" smtClean="0"/>
              <a:t>You must ask permission to use INTERNET and add &lt;uses-library&gt;  for </a:t>
            </a:r>
            <a:r>
              <a:rPr lang="en-US" dirty="0" err="1" smtClean="0"/>
              <a:t>google</a:t>
            </a:r>
            <a:r>
              <a:rPr lang="en-US" dirty="0" smtClean="0"/>
              <a:t> maps</a:t>
            </a:r>
            <a:endParaRPr lang="en-US" dirty="0"/>
          </a:p>
        </p:txBody>
      </p:sp>
      <p:sp>
        <p:nvSpPr>
          <p:cNvPr id="4" name="Rectangle 3"/>
          <p:cNvSpPr/>
          <p:nvPr/>
        </p:nvSpPr>
        <p:spPr>
          <a:xfrm>
            <a:off x="457200" y="2438400"/>
            <a:ext cx="8839200" cy="4662815"/>
          </a:xfrm>
          <a:prstGeom prst="rect">
            <a:avLst/>
          </a:prstGeom>
        </p:spPr>
        <p:txBody>
          <a:bodyPr wrap="square">
            <a:spAutoFit/>
          </a:bodyPr>
          <a:lstStyle/>
          <a:p>
            <a:r>
              <a:rPr lang="en-US" sz="1100" dirty="0" smtClean="0"/>
              <a:t>&lt;?xml version=</a:t>
            </a:r>
            <a:r>
              <a:rPr lang="en-US" sz="1100" i="1" dirty="0" smtClean="0"/>
              <a:t>"1.0" encoding="utf-8"?&gt;</a:t>
            </a:r>
          </a:p>
          <a:p>
            <a:r>
              <a:rPr lang="en-US" sz="1100" dirty="0" smtClean="0"/>
              <a:t>&lt;manifest </a:t>
            </a:r>
            <a:r>
              <a:rPr lang="en-US" sz="1100" dirty="0" err="1" smtClean="0"/>
              <a:t>xmlns:android</a:t>
            </a:r>
            <a:r>
              <a:rPr lang="en-US" sz="1100" dirty="0" smtClean="0"/>
              <a:t>=</a:t>
            </a:r>
            <a:r>
              <a:rPr lang="en-US" sz="1100" i="1" dirty="0" smtClean="0"/>
              <a:t>"http://schemas.android.com/apk/res/android"</a:t>
            </a:r>
          </a:p>
          <a:p>
            <a:r>
              <a:rPr lang="en-US" sz="1100" dirty="0" smtClean="0"/>
              <a:t>    package=</a:t>
            </a:r>
            <a:r>
              <a:rPr lang="en-US" sz="1100" i="1" dirty="0" smtClean="0"/>
              <a:t>"net.learn2develop.LBS"</a:t>
            </a:r>
          </a:p>
          <a:p>
            <a:r>
              <a:rPr lang="en-US" sz="1100" dirty="0" smtClean="0"/>
              <a:t>    </a:t>
            </a:r>
            <a:r>
              <a:rPr lang="en-US" sz="1100" dirty="0" err="1" smtClean="0"/>
              <a:t>android:versionCode</a:t>
            </a:r>
            <a:r>
              <a:rPr lang="en-US" sz="1100" dirty="0" smtClean="0"/>
              <a:t>=</a:t>
            </a:r>
            <a:r>
              <a:rPr lang="en-US" sz="1100" i="1" dirty="0" smtClean="0"/>
              <a:t>"1"</a:t>
            </a:r>
          </a:p>
          <a:p>
            <a:r>
              <a:rPr lang="en-US" sz="1100" dirty="0" smtClean="0"/>
              <a:t>    </a:t>
            </a:r>
            <a:r>
              <a:rPr lang="en-US" sz="1100" dirty="0" err="1" smtClean="0"/>
              <a:t>android:versionName</a:t>
            </a:r>
            <a:r>
              <a:rPr lang="en-US" sz="1100" dirty="0" smtClean="0"/>
              <a:t>=</a:t>
            </a:r>
            <a:r>
              <a:rPr lang="en-US" sz="1100" i="1" dirty="0" smtClean="0"/>
              <a:t>"1.0" &gt;</a:t>
            </a:r>
            <a:endParaRPr lang="en-US" sz="1100" dirty="0" smtClean="0"/>
          </a:p>
          <a:p>
            <a:r>
              <a:rPr lang="en-US" sz="1100" dirty="0" smtClean="0"/>
              <a:t>    &lt;uses-</a:t>
            </a:r>
            <a:r>
              <a:rPr lang="en-US" sz="1100" dirty="0" err="1" smtClean="0"/>
              <a:t>sdk</a:t>
            </a:r>
            <a:r>
              <a:rPr lang="en-US" sz="1100" dirty="0" smtClean="0"/>
              <a:t> </a:t>
            </a:r>
            <a:r>
              <a:rPr lang="en-US" sz="1100" dirty="0" err="1" smtClean="0"/>
              <a:t>android:minSdkVersion</a:t>
            </a:r>
            <a:r>
              <a:rPr lang="en-US" sz="1100" dirty="0" smtClean="0"/>
              <a:t>=</a:t>
            </a:r>
            <a:r>
              <a:rPr lang="en-US" sz="1100" i="1" dirty="0" smtClean="0"/>
              <a:t>"13" /&gt;</a:t>
            </a:r>
          </a:p>
          <a:p>
            <a:r>
              <a:rPr lang="en-US" sz="1100" dirty="0" smtClean="0"/>
              <a:t>    </a:t>
            </a:r>
            <a:r>
              <a:rPr lang="en-US" sz="1100" dirty="0" smtClean="0">
                <a:solidFill>
                  <a:srgbClr val="FF0000"/>
                </a:solidFill>
              </a:rPr>
              <a:t>&lt;uses-permission </a:t>
            </a:r>
            <a:r>
              <a:rPr lang="en-US" sz="1100" dirty="0" err="1" smtClean="0">
                <a:solidFill>
                  <a:srgbClr val="FF0000"/>
                </a:solidFill>
              </a:rPr>
              <a:t>android:name</a:t>
            </a:r>
            <a:r>
              <a:rPr lang="en-US" sz="1100" dirty="0" smtClean="0">
                <a:solidFill>
                  <a:srgbClr val="FF0000"/>
                </a:solidFill>
              </a:rPr>
              <a:t>=</a:t>
            </a:r>
            <a:r>
              <a:rPr lang="en-US" sz="1100" i="1" dirty="0" smtClean="0">
                <a:solidFill>
                  <a:srgbClr val="FF0000"/>
                </a:solidFill>
              </a:rPr>
              <a:t>"</a:t>
            </a:r>
            <a:r>
              <a:rPr lang="en-US" sz="1100" i="1" dirty="0" err="1" smtClean="0">
                <a:solidFill>
                  <a:srgbClr val="FF0000"/>
                </a:solidFill>
              </a:rPr>
              <a:t>android.permission.INTERNET</a:t>
            </a:r>
            <a:r>
              <a:rPr lang="en-US" sz="1100" i="1" dirty="0" smtClean="0">
                <a:solidFill>
                  <a:srgbClr val="FF0000"/>
                </a:solidFill>
              </a:rPr>
              <a:t>"/&gt;</a:t>
            </a:r>
          </a:p>
          <a:p>
            <a:r>
              <a:rPr lang="en-US" sz="1100" dirty="0" smtClean="0">
                <a:solidFill>
                  <a:srgbClr val="FF0000"/>
                </a:solidFill>
              </a:rPr>
              <a:t>    &lt;uses-permission </a:t>
            </a:r>
            <a:r>
              <a:rPr lang="en-US" sz="1100" dirty="0" err="1" smtClean="0">
                <a:solidFill>
                  <a:srgbClr val="FF0000"/>
                </a:solidFill>
              </a:rPr>
              <a:t>android:name</a:t>
            </a:r>
            <a:r>
              <a:rPr lang="en-US" sz="1100" dirty="0" smtClean="0">
                <a:solidFill>
                  <a:srgbClr val="FF0000"/>
                </a:solidFill>
              </a:rPr>
              <a:t>=</a:t>
            </a:r>
            <a:r>
              <a:rPr lang="en-US" sz="1100" i="1" dirty="0" smtClean="0">
                <a:solidFill>
                  <a:srgbClr val="FF0000"/>
                </a:solidFill>
              </a:rPr>
              <a:t>"</a:t>
            </a:r>
            <a:r>
              <a:rPr lang="en-US" sz="1100" i="1" dirty="0" err="1" smtClean="0">
                <a:solidFill>
                  <a:srgbClr val="FF0000"/>
                </a:solidFill>
              </a:rPr>
              <a:t>android.permission.ACCESS_FINE_LOCATION</a:t>
            </a:r>
            <a:r>
              <a:rPr lang="en-US" sz="1100" i="1" dirty="0" smtClean="0">
                <a:solidFill>
                  <a:srgbClr val="FF0000"/>
                </a:solidFill>
              </a:rPr>
              <a:t>"/&gt;</a:t>
            </a:r>
          </a:p>
          <a:p>
            <a:r>
              <a:rPr lang="en-US" sz="1100" dirty="0" smtClean="0">
                <a:solidFill>
                  <a:srgbClr val="FF0000"/>
                </a:solidFill>
              </a:rPr>
              <a:t>    &lt;uses-permission </a:t>
            </a:r>
            <a:r>
              <a:rPr lang="en-US" sz="1100" dirty="0" err="1" smtClean="0">
                <a:solidFill>
                  <a:srgbClr val="FF0000"/>
                </a:solidFill>
              </a:rPr>
              <a:t>android:name</a:t>
            </a:r>
            <a:r>
              <a:rPr lang="en-US" sz="1100" dirty="0" smtClean="0">
                <a:solidFill>
                  <a:srgbClr val="FF0000"/>
                </a:solidFill>
              </a:rPr>
              <a:t>=</a:t>
            </a:r>
            <a:r>
              <a:rPr lang="en-US" sz="1100" i="1" dirty="0" smtClean="0">
                <a:solidFill>
                  <a:srgbClr val="FF0000"/>
                </a:solidFill>
              </a:rPr>
              <a:t>"</a:t>
            </a:r>
            <a:r>
              <a:rPr lang="en-US" sz="1100" i="1" dirty="0" err="1" smtClean="0">
                <a:solidFill>
                  <a:srgbClr val="FF0000"/>
                </a:solidFill>
              </a:rPr>
              <a:t>android.permission.ACCESS_COARSE_LOCATION</a:t>
            </a:r>
            <a:r>
              <a:rPr lang="en-US" sz="1100" i="1" dirty="0" smtClean="0">
                <a:solidFill>
                  <a:srgbClr val="FF0000"/>
                </a:solidFill>
              </a:rPr>
              <a:t>"/&gt;</a:t>
            </a:r>
          </a:p>
          <a:p>
            <a:endParaRPr lang="en-US" sz="1100" dirty="0" smtClean="0"/>
          </a:p>
          <a:p>
            <a:r>
              <a:rPr lang="en-US" sz="1100" dirty="0" smtClean="0"/>
              <a:t>    &lt;application</a:t>
            </a:r>
          </a:p>
          <a:p>
            <a:r>
              <a:rPr lang="en-US" sz="1100" dirty="0" smtClean="0"/>
              <a:t>        </a:t>
            </a:r>
            <a:r>
              <a:rPr lang="en-US" sz="1100" dirty="0" err="1" smtClean="0"/>
              <a:t>android:icon</a:t>
            </a:r>
            <a:r>
              <a:rPr lang="en-US" sz="1100" dirty="0" smtClean="0"/>
              <a:t>=</a:t>
            </a:r>
            <a:r>
              <a:rPr lang="en-US" sz="1100" i="1" dirty="0" smtClean="0"/>
              <a:t>"@</a:t>
            </a:r>
            <a:r>
              <a:rPr lang="en-US" sz="1100" i="1" dirty="0" err="1" smtClean="0"/>
              <a:t>drawable</a:t>
            </a:r>
            <a:r>
              <a:rPr lang="en-US" sz="1100" i="1" dirty="0" smtClean="0"/>
              <a:t>/</a:t>
            </a:r>
            <a:r>
              <a:rPr lang="en-US" sz="1100" i="1" dirty="0" err="1" smtClean="0"/>
              <a:t>ic_launcher</a:t>
            </a:r>
            <a:r>
              <a:rPr lang="en-US" sz="1100" i="1" dirty="0" smtClean="0"/>
              <a:t>"</a:t>
            </a:r>
          </a:p>
          <a:p>
            <a:r>
              <a:rPr lang="en-US" sz="1100" dirty="0" smtClean="0"/>
              <a:t>        </a:t>
            </a:r>
            <a:r>
              <a:rPr lang="en-US" sz="1100" dirty="0" err="1" smtClean="0"/>
              <a:t>android:label</a:t>
            </a:r>
            <a:r>
              <a:rPr lang="en-US" sz="1100" dirty="0" smtClean="0"/>
              <a:t>=</a:t>
            </a:r>
            <a:r>
              <a:rPr lang="en-US" sz="1100" i="1" dirty="0" smtClean="0"/>
              <a:t>"Where Am I" &gt;</a:t>
            </a:r>
          </a:p>
          <a:p>
            <a:r>
              <a:rPr lang="en-US" sz="1100" dirty="0" smtClean="0"/>
              <a:t>        </a:t>
            </a:r>
            <a:r>
              <a:rPr lang="en-US" sz="1100" dirty="0" smtClean="0">
                <a:solidFill>
                  <a:srgbClr val="FF0000"/>
                </a:solidFill>
              </a:rPr>
              <a:t>&lt;uses-library </a:t>
            </a:r>
            <a:r>
              <a:rPr lang="en-US" sz="1100" dirty="0" err="1" smtClean="0">
                <a:solidFill>
                  <a:srgbClr val="FF0000"/>
                </a:solidFill>
              </a:rPr>
              <a:t>android:name</a:t>
            </a:r>
            <a:r>
              <a:rPr lang="en-US" sz="1100" dirty="0" smtClean="0">
                <a:solidFill>
                  <a:srgbClr val="FF0000"/>
                </a:solidFill>
              </a:rPr>
              <a:t>=</a:t>
            </a:r>
            <a:r>
              <a:rPr lang="en-US" sz="1100" i="1" dirty="0" smtClean="0">
                <a:solidFill>
                  <a:srgbClr val="FF0000"/>
                </a:solidFill>
              </a:rPr>
              <a:t>"</a:t>
            </a:r>
            <a:r>
              <a:rPr lang="en-US" sz="1100" i="1" dirty="0" err="1" smtClean="0">
                <a:solidFill>
                  <a:srgbClr val="FF0000"/>
                </a:solidFill>
              </a:rPr>
              <a:t>com.google.android.maps</a:t>
            </a:r>
            <a:r>
              <a:rPr lang="en-US" sz="1100" i="1" dirty="0" smtClean="0">
                <a:solidFill>
                  <a:srgbClr val="FF0000"/>
                </a:solidFill>
              </a:rPr>
              <a:t>" /&gt;</a:t>
            </a:r>
          </a:p>
          <a:p>
            <a:r>
              <a:rPr lang="en-US" sz="1100" dirty="0" smtClean="0"/>
              <a:t>        &lt;activity</a:t>
            </a:r>
          </a:p>
          <a:p>
            <a:r>
              <a:rPr lang="en-US" sz="1100" dirty="0" smtClean="0"/>
              <a:t>            </a:t>
            </a:r>
            <a:r>
              <a:rPr lang="en-US" sz="1100" dirty="0" err="1" smtClean="0"/>
              <a:t>android:label</a:t>
            </a:r>
            <a:r>
              <a:rPr lang="en-US" sz="1100" dirty="0" smtClean="0"/>
              <a:t>=</a:t>
            </a:r>
            <a:r>
              <a:rPr lang="en-US" sz="1100" i="1" dirty="0" smtClean="0"/>
              <a:t>"@string/</a:t>
            </a:r>
            <a:r>
              <a:rPr lang="en-US" sz="1100" i="1" dirty="0" err="1" smtClean="0"/>
              <a:t>app_name</a:t>
            </a:r>
            <a:r>
              <a:rPr lang="en-US" sz="1100" i="1" dirty="0" smtClean="0"/>
              <a:t>"</a:t>
            </a:r>
          </a:p>
          <a:p>
            <a:r>
              <a:rPr lang="en-US" sz="1100" dirty="0" smtClean="0"/>
              <a:t>            </a:t>
            </a:r>
            <a:r>
              <a:rPr lang="en-US" sz="1100" dirty="0" err="1" smtClean="0"/>
              <a:t>android:name</a:t>
            </a:r>
            <a:r>
              <a:rPr lang="en-US" sz="1100" dirty="0" smtClean="0"/>
              <a:t>=</a:t>
            </a:r>
            <a:r>
              <a:rPr lang="en-US" sz="1100" i="1" dirty="0" smtClean="0"/>
              <a:t>".</a:t>
            </a:r>
            <a:r>
              <a:rPr lang="en-US" sz="1100" i="1" dirty="0" err="1" smtClean="0"/>
              <a:t>LBSActivity</a:t>
            </a:r>
            <a:r>
              <a:rPr lang="en-US" sz="1100" i="1" dirty="0" smtClean="0"/>
              <a:t>" &gt;</a:t>
            </a:r>
          </a:p>
          <a:p>
            <a:r>
              <a:rPr lang="en-US" sz="1100" dirty="0" smtClean="0"/>
              <a:t>            &lt;intent-filter &gt;</a:t>
            </a:r>
          </a:p>
          <a:p>
            <a:r>
              <a:rPr lang="en-US" sz="1100" dirty="0" smtClean="0"/>
              <a:t>                &lt;action </a:t>
            </a:r>
            <a:r>
              <a:rPr lang="en-US" sz="1100" dirty="0" err="1" smtClean="0"/>
              <a:t>android:name</a:t>
            </a:r>
            <a:r>
              <a:rPr lang="en-US" sz="1100" dirty="0" smtClean="0"/>
              <a:t>=</a:t>
            </a:r>
            <a:r>
              <a:rPr lang="en-US" sz="1100" i="1" dirty="0" smtClean="0"/>
              <a:t>"</a:t>
            </a:r>
            <a:r>
              <a:rPr lang="en-US" sz="1100" i="1" dirty="0" err="1" smtClean="0"/>
              <a:t>android.intent.action.MAIN</a:t>
            </a:r>
            <a:r>
              <a:rPr lang="en-US" sz="1100" i="1" dirty="0" smtClean="0"/>
              <a:t>" /&gt;</a:t>
            </a:r>
          </a:p>
          <a:p>
            <a:endParaRPr lang="en-US" sz="1100" dirty="0" smtClean="0"/>
          </a:p>
          <a:p>
            <a:r>
              <a:rPr lang="en-US" sz="1100" dirty="0" smtClean="0"/>
              <a:t>                &lt;category </a:t>
            </a:r>
            <a:r>
              <a:rPr lang="en-US" sz="1100" dirty="0" err="1" smtClean="0"/>
              <a:t>android:name</a:t>
            </a:r>
            <a:r>
              <a:rPr lang="en-US" sz="1100" dirty="0" smtClean="0"/>
              <a:t>=</a:t>
            </a:r>
            <a:r>
              <a:rPr lang="en-US" sz="1100" i="1" dirty="0" smtClean="0"/>
              <a:t>"</a:t>
            </a:r>
            <a:r>
              <a:rPr lang="en-US" sz="1100" i="1" dirty="0" err="1" smtClean="0"/>
              <a:t>android.intent.category.LAUNCHER</a:t>
            </a:r>
            <a:r>
              <a:rPr lang="en-US" sz="1100" i="1" dirty="0" smtClean="0"/>
              <a:t>" /&gt;</a:t>
            </a:r>
          </a:p>
          <a:p>
            <a:r>
              <a:rPr lang="en-US" sz="1100" dirty="0" smtClean="0"/>
              <a:t>            &lt;/intent-filter&gt;</a:t>
            </a:r>
          </a:p>
          <a:p>
            <a:r>
              <a:rPr lang="en-US" sz="1100" dirty="0" smtClean="0"/>
              <a:t>        &lt;/activity&gt;</a:t>
            </a:r>
          </a:p>
          <a:p>
            <a:r>
              <a:rPr lang="en-US" sz="1100" dirty="0" smtClean="0"/>
              <a:t>    &lt;/application&gt;</a:t>
            </a:r>
          </a:p>
          <a:p>
            <a:r>
              <a:rPr lang="en-US" sz="1100" dirty="0" smtClean="0"/>
              <a:t>    </a:t>
            </a:r>
          </a:p>
          <a:p>
            <a:r>
              <a:rPr lang="en-US" sz="1100" dirty="0" smtClean="0"/>
              <a:t>&lt;/manifest&gt;</a:t>
            </a:r>
            <a:endParaRPr lang="en-US" sz="11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t>
            </a:r>
            <a:r>
              <a:rPr lang="en-US" dirty="0" err="1" smtClean="0"/>
              <a:t>MapView</a:t>
            </a:r>
            <a:r>
              <a:rPr lang="en-US" dirty="0" smtClean="0"/>
              <a:t> to layout</a:t>
            </a:r>
            <a:endParaRPr lang="en-US" dirty="0"/>
          </a:p>
        </p:txBody>
      </p:sp>
      <p:sp>
        <p:nvSpPr>
          <p:cNvPr id="3" name="Content Placeholder 2"/>
          <p:cNvSpPr>
            <a:spLocks noGrp="1"/>
          </p:cNvSpPr>
          <p:nvPr>
            <p:ph sz="quarter" idx="1"/>
          </p:nvPr>
        </p:nvSpPr>
        <p:spPr/>
        <p:txBody>
          <a:bodyPr/>
          <a:lstStyle/>
          <a:p>
            <a:pPr>
              <a:buNone/>
            </a:pPr>
            <a:r>
              <a:rPr lang="en-US" sz="1400" dirty="0" smtClean="0"/>
              <a:t>&lt;?xml version=</a:t>
            </a:r>
            <a:r>
              <a:rPr lang="en-US" sz="1400" i="1" dirty="0" smtClean="0"/>
              <a:t>"1.0" encoding="utf-8"?&gt;</a:t>
            </a:r>
          </a:p>
          <a:p>
            <a:pPr>
              <a:buNone/>
            </a:pPr>
            <a:r>
              <a:rPr lang="en-US" sz="1400" dirty="0" smtClean="0"/>
              <a:t>&lt;</a:t>
            </a:r>
            <a:r>
              <a:rPr lang="en-US" sz="1400" dirty="0" err="1" smtClean="0"/>
              <a:t>LinearLayout</a:t>
            </a:r>
            <a:r>
              <a:rPr lang="en-US" sz="1400" dirty="0" smtClean="0"/>
              <a:t> </a:t>
            </a:r>
            <a:r>
              <a:rPr lang="en-US" sz="1400" dirty="0" err="1" smtClean="0"/>
              <a:t>xmlns:android</a:t>
            </a:r>
            <a:r>
              <a:rPr lang="en-US" sz="1400" dirty="0" smtClean="0"/>
              <a:t>=</a:t>
            </a:r>
            <a:r>
              <a:rPr lang="en-US" sz="1400" i="1" dirty="0" smtClean="0"/>
              <a:t>"http://schemas.android.com/apk/res/android"</a:t>
            </a:r>
          </a:p>
          <a:p>
            <a:pPr>
              <a:buNone/>
            </a:pPr>
            <a:r>
              <a:rPr lang="en-US" sz="1400" dirty="0" smtClean="0"/>
              <a:t>    </a:t>
            </a:r>
            <a:r>
              <a:rPr lang="en-US" sz="1400" dirty="0" err="1" smtClean="0"/>
              <a:t>android:layout_width</a:t>
            </a:r>
            <a:r>
              <a:rPr lang="en-US" sz="1400" dirty="0" smtClean="0"/>
              <a:t>=</a:t>
            </a:r>
            <a:r>
              <a:rPr lang="en-US" sz="1400" i="1" dirty="0" smtClean="0"/>
              <a:t>"</a:t>
            </a:r>
            <a:r>
              <a:rPr lang="en-US" sz="1400" i="1" dirty="0" err="1" smtClean="0"/>
              <a:t>fill_parent</a:t>
            </a:r>
            <a:r>
              <a:rPr lang="en-US" sz="1400" i="1" dirty="0" smtClean="0"/>
              <a:t>"</a:t>
            </a:r>
          </a:p>
          <a:p>
            <a:pPr>
              <a:buNone/>
            </a:pPr>
            <a:r>
              <a:rPr lang="en-US" sz="1400" dirty="0" smtClean="0"/>
              <a:t>    </a:t>
            </a:r>
            <a:r>
              <a:rPr lang="en-US" sz="1400" dirty="0" err="1" smtClean="0"/>
              <a:t>android:layout_height</a:t>
            </a:r>
            <a:r>
              <a:rPr lang="en-US" sz="1400" dirty="0" smtClean="0"/>
              <a:t>=</a:t>
            </a:r>
            <a:r>
              <a:rPr lang="en-US" sz="1400" i="1" dirty="0" smtClean="0"/>
              <a:t>"</a:t>
            </a:r>
            <a:r>
              <a:rPr lang="en-US" sz="1400" i="1" dirty="0" err="1" smtClean="0"/>
              <a:t>fill_parent</a:t>
            </a:r>
            <a:r>
              <a:rPr lang="en-US" sz="1400" i="1" dirty="0" smtClean="0"/>
              <a:t>"</a:t>
            </a:r>
          </a:p>
          <a:p>
            <a:pPr>
              <a:buNone/>
            </a:pPr>
            <a:r>
              <a:rPr lang="en-US" sz="1400" dirty="0" smtClean="0"/>
              <a:t>    </a:t>
            </a:r>
            <a:r>
              <a:rPr lang="en-US" sz="1400" dirty="0" err="1" smtClean="0"/>
              <a:t>android:orientation</a:t>
            </a:r>
            <a:r>
              <a:rPr lang="en-US" sz="1400" dirty="0" smtClean="0"/>
              <a:t>=</a:t>
            </a:r>
            <a:r>
              <a:rPr lang="en-US" sz="1400" i="1" dirty="0" smtClean="0"/>
              <a:t>"vertical" &gt;</a:t>
            </a:r>
          </a:p>
          <a:p>
            <a:pPr>
              <a:buNone/>
            </a:pPr>
            <a:endParaRPr lang="en-US" sz="1400" dirty="0" smtClean="0"/>
          </a:p>
          <a:p>
            <a:pPr>
              <a:buNone/>
            </a:pPr>
            <a:r>
              <a:rPr lang="en-US" sz="1400" b="1" dirty="0" smtClean="0">
                <a:solidFill>
                  <a:srgbClr val="FF0000"/>
                </a:solidFill>
              </a:rPr>
              <a:t>&lt;</a:t>
            </a:r>
            <a:r>
              <a:rPr lang="en-US" sz="1400" b="1" dirty="0" err="1" smtClean="0">
                <a:solidFill>
                  <a:srgbClr val="FF0000"/>
                </a:solidFill>
              </a:rPr>
              <a:t>com.google.android.maps.MapView</a:t>
            </a:r>
            <a:r>
              <a:rPr lang="en-US" sz="1400" b="1" dirty="0" smtClean="0">
                <a:solidFill>
                  <a:srgbClr val="FF0000"/>
                </a:solidFill>
              </a:rPr>
              <a:t> </a:t>
            </a:r>
          </a:p>
          <a:p>
            <a:pPr>
              <a:buNone/>
            </a:pPr>
            <a:r>
              <a:rPr lang="en-US" sz="1400" b="1" dirty="0" smtClean="0">
                <a:solidFill>
                  <a:srgbClr val="FF0000"/>
                </a:solidFill>
              </a:rPr>
              <a:t>    </a:t>
            </a:r>
            <a:r>
              <a:rPr lang="en-US" sz="1400" b="1" dirty="0" err="1" smtClean="0">
                <a:solidFill>
                  <a:srgbClr val="FF0000"/>
                </a:solidFill>
              </a:rPr>
              <a:t>android:id</a:t>
            </a:r>
            <a:r>
              <a:rPr lang="en-US" sz="1400" b="1" dirty="0" smtClean="0">
                <a:solidFill>
                  <a:srgbClr val="FF0000"/>
                </a:solidFill>
              </a:rPr>
              <a:t>=</a:t>
            </a:r>
            <a:r>
              <a:rPr lang="en-US" sz="1400" b="1" i="1" dirty="0" smtClean="0">
                <a:solidFill>
                  <a:srgbClr val="FF0000"/>
                </a:solidFill>
              </a:rPr>
              <a:t>"@+id/</a:t>
            </a:r>
            <a:r>
              <a:rPr lang="en-US" sz="1400" b="1" i="1" dirty="0" err="1" smtClean="0">
                <a:solidFill>
                  <a:srgbClr val="FF0000"/>
                </a:solidFill>
              </a:rPr>
              <a:t>mapView</a:t>
            </a:r>
            <a:r>
              <a:rPr lang="en-US" sz="1400" b="1" i="1" dirty="0" smtClean="0">
                <a:solidFill>
                  <a:srgbClr val="FF0000"/>
                </a:solidFill>
              </a:rPr>
              <a:t>"</a:t>
            </a:r>
          </a:p>
          <a:p>
            <a:pPr>
              <a:buNone/>
            </a:pPr>
            <a:r>
              <a:rPr lang="en-US" sz="1400" b="1" dirty="0" smtClean="0">
                <a:solidFill>
                  <a:srgbClr val="FF0000"/>
                </a:solidFill>
              </a:rPr>
              <a:t>    </a:t>
            </a:r>
            <a:r>
              <a:rPr lang="en-US" sz="1400" b="1" dirty="0" err="1" smtClean="0">
                <a:solidFill>
                  <a:srgbClr val="FF0000"/>
                </a:solidFill>
              </a:rPr>
              <a:t>android:layout_width</a:t>
            </a:r>
            <a:r>
              <a:rPr lang="en-US" sz="1400" b="1" dirty="0" smtClean="0">
                <a:solidFill>
                  <a:srgbClr val="FF0000"/>
                </a:solidFill>
              </a:rPr>
              <a:t>=</a:t>
            </a:r>
            <a:r>
              <a:rPr lang="en-US" sz="1400" b="1" i="1" dirty="0" smtClean="0">
                <a:solidFill>
                  <a:srgbClr val="FF0000"/>
                </a:solidFill>
              </a:rPr>
              <a:t>"</a:t>
            </a:r>
            <a:r>
              <a:rPr lang="en-US" sz="1400" b="1" i="1" dirty="0" err="1" smtClean="0">
                <a:solidFill>
                  <a:srgbClr val="FF0000"/>
                </a:solidFill>
              </a:rPr>
              <a:t>fill_parent</a:t>
            </a:r>
            <a:r>
              <a:rPr lang="en-US" sz="1400" b="1" i="1" dirty="0" smtClean="0">
                <a:solidFill>
                  <a:srgbClr val="FF0000"/>
                </a:solidFill>
              </a:rPr>
              <a:t>"</a:t>
            </a:r>
          </a:p>
          <a:p>
            <a:pPr>
              <a:buNone/>
            </a:pPr>
            <a:r>
              <a:rPr lang="en-US" sz="1400" b="1" dirty="0" smtClean="0">
                <a:solidFill>
                  <a:srgbClr val="FF0000"/>
                </a:solidFill>
              </a:rPr>
              <a:t>    </a:t>
            </a:r>
            <a:r>
              <a:rPr lang="en-US" sz="1400" b="1" dirty="0" err="1" smtClean="0">
                <a:solidFill>
                  <a:srgbClr val="FF0000"/>
                </a:solidFill>
              </a:rPr>
              <a:t>android:layout_height</a:t>
            </a:r>
            <a:r>
              <a:rPr lang="en-US" sz="1400" b="1" dirty="0" smtClean="0">
                <a:solidFill>
                  <a:srgbClr val="FF0000"/>
                </a:solidFill>
              </a:rPr>
              <a:t>=</a:t>
            </a:r>
            <a:r>
              <a:rPr lang="en-US" sz="1400" b="1" i="1" dirty="0" smtClean="0">
                <a:solidFill>
                  <a:srgbClr val="FF0000"/>
                </a:solidFill>
              </a:rPr>
              <a:t>"</a:t>
            </a:r>
            <a:r>
              <a:rPr lang="en-US" sz="1400" b="1" i="1" dirty="0" err="1" smtClean="0">
                <a:solidFill>
                  <a:srgbClr val="FF0000"/>
                </a:solidFill>
              </a:rPr>
              <a:t>fill_parent</a:t>
            </a:r>
            <a:r>
              <a:rPr lang="en-US" sz="1400" b="1" i="1" dirty="0" smtClean="0">
                <a:solidFill>
                  <a:srgbClr val="FF0000"/>
                </a:solidFill>
              </a:rPr>
              <a:t>"</a:t>
            </a:r>
          </a:p>
          <a:p>
            <a:pPr>
              <a:buNone/>
            </a:pPr>
            <a:r>
              <a:rPr lang="en-US" sz="1400" b="1" dirty="0" smtClean="0">
                <a:solidFill>
                  <a:srgbClr val="FF0000"/>
                </a:solidFill>
              </a:rPr>
              <a:t>    </a:t>
            </a:r>
            <a:r>
              <a:rPr lang="en-US" sz="1400" b="1" dirty="0" err="1" smtClean="0">
                <a:solidFill>
                  <a:srgbClr val="FF0000"/>
                </a:solidFill>
              </a:rPr>
              <a:t>android:enabled</a:t>
            </a:r>
            <a:r>
              <a:rPr lang="en-US" sz="1400" b="1" dirty="0" smtClean="0">
                <a:solidFill>
                  <a:srgbClr val="FF0000"/>
                </a:solidFill>
              </a:rPr>
              <a:t>=</a:t>
            </a:r>
            <a:r>
              <a:rPr lang="en-US" sz="1400" b="1" i="1" dirty="0" smtClean="0">
                <a:solidFill>
                  <a:srgbClr val="FF0000"/>
                </a:solidFill>
              </a:rPr>
              <a:t>"true"</a:t>
            </a:r>
          </a:p>
          <a:p>
            <a:pPr>
              <a:buNone/>
            </a:pPr>
            <a:r>
              <a:rPr lang="en-US" sz="1400" b="1" dirty="0" smtClean="0">
                <a:solidFill>
                  <a:srgbClr val="FF0000"/>
                </a:solidFill>
              </a:rPr>
              <a:t>    </a:t>
            </a:r>
            <a:r>
              <a:rPr lang="en-US" sz="1400" b="1" dirty="0" err="1" smtClean="0">
                <a:solidFill>
                  <a:srgbClr val="FF0000"/>
                </a:solidFill>
              </a:rPr>
              <a:t>android:clickable</a:t>
            </a:r>
            <a:r>
              <a:rPr lang="en-US" sz="1400" b="1" dirty="0" smtClean="0">
                <a:solidFill>
                  <a:srgbClr val="FF0000"/>
                </a:solidFill>
              </a:rPr>
              <a:t>=</a:t>
            </a:r>
            <a:r>
              <a:rPr lang="en-US" sz="1400" b="1" i="1" dirty="0" smtClean="0">
                <a:solidFill>
                  <a:srgbClr val="FF0000"/>
                </a:solidFill>
              </a:rPr>
              <a:t>"true"</a:t>
            </a:r>
          </a:p>
          <a:p>
            <a:pPr>
              <a:buNone/>
            </a:pPr>
            <a:r>
              <a:rPr lang="en-US" sz="1400" b="1" dirty="0" smtClean="0">
                <a:solidFill>
                  <a:srgbClr val="FF0000"/>
                </a:solidFill>
              </a:rPr>
              <a:t>    </a:t>
            </a:r>
            <a:r>
              <a:rPr lang="en-US" sz="1400" b="1" dirty="0" err="1" smtClean="0">
                <a:solidFill>
                  <a:srgbClr val="FF0000"/>
                </a:solidFill>
              </a:rPr>
              <a:t>android:apiKey</a:t>
            </a:r>
            <a:r>
              <a:rPr lang="en-US" sz="1400" b="1" dirty="0" smtClean="0">
                <a:solidFill>
                  <a:srgbClr val="FF0000"/>
                </a:solidFill>
              </a:rPr>
              <a:t>=</a:t>
            </a:r>
            <a:r>
              <a:rPr lang="en-US" sz="1400" b="1" i="1" dirty="0" smtClean="0">
                <a:solidFill>
                  <a:srgbClr val="FF0000"/>
                </a:solidFill>
              </a:rPr>
              <a:t>“YOUR_REGISTERED_GOOGLE_KEY_GOES_HERE" /&gt;</a:t>
            </a:r>
          </a:p>
          <a:p>
            <a:pPr>
              <a:buNone/>
            </a:pPr>
            <a:endParaRPr lang="en-US" sz="1400" dirty="0" smtClean="0"/>
          </a:p>
          <a:p>
            <a:pPr>
              <a:buNone/>
            </a:pPr>
            <a:r>
              <a:rPr lang="en-US" sz="1400" dirty="0" smtClean="0"/>
              <a:t>&lt;/</a:t>
            </a:r>
            <a:r>
              <a:rPr lang="en-US" sz="1400" dirty="0" err="1" smtClean="0"/>
              <a:t>LinearLayout</a:t>
            </a:r>
            <a:r>
              <a:rPr lang="en-US" sz="1400" dirty="0" smtClean="0"/>
              <a:t>&gt;</a:t>
            </a:r>
            <a:endParaRPr lang="en-US" sz="14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extends </a:t>
            </a:r>
            <a:r>
              <a:rPr lang="en-US" dirty="0" err="1" smtClean="0"/>
              <a:t>MapActivity</a:t>
            </a:r>
            <a:endParaRPr lang="en-US" dirty="0"/>
          </a:p>
        </p:txBody>
      </p:sp>
      <p:sp>
        <p:nvSpPr>
          <p:cNvPr id="3" name="Content Placeholder 2"/>
          <p:cNvSpPr>
            <a:spLocks noGrp="1"/>
          </p:cNvSpPr>
          <p:nvPr>
            <p:ph sz="quarter" idx="1"/>
          </p:nvPr>
        </p:nvSpPr>
        <p:spPr/>
        <p:txBody>
          <a:bodyPr/>
          <a:lstStyle/>
          <a:p>
            <a:r>
              <a:rPr lang="en-US" dirty="0" smtClean="0"/>
              <a:t>Implement the </a:t>
            </a:r>
            <a:r>
              <a:rPr lang="en-US" dirty="0" err="1" smtClean="0"/>
              <a:t>isRouteDisplayed</a:t>
            </a:r>
            <a:r>
              <a:rPr lang="en-US" dirty="0" smtClean="0"/>
              <a:t>() method</a:t>
            </a:r>
          </a:p>
          <a:p>
            <a:endParaRPr lang="en-US" dirty="0" smtClean="0"/>
          </a:p>
          <a:p>
            <a:pPr>
              <a:buNone/>
            </a:pPr>
            <a:r>
              <a:rPr lang="en-US" sz="1400" dirty="0" smtClean="0"/>
              <a:t>public class </a:t>
            </a:r>
            <a:r>
              <a:rPr lang="en-US" sz="1400" dirty="0" err="1" smtClean="0"/>
              <a:t>LBSActivity</a:t>
            </a:r>
            <a:r>
              <a:rPr lang="en-US" sz="1400" dirty="0" smtClean="0"/>
              <a:t> extends </a:t>
            </a:r>
            <a:r>
              <a:rPr lang="en-US" sz="1400" dirty="0" err="1" smtClean="0"/>
              <a:t>MapActivity</a:t>
            </a:r>
            <a:r>
              <a:rPr lang="en-US" sz="1400" dirty="0" smtClean="0"/>
              <a:t> {</a:t>
            </a:r>
          </a:p>
          <a:p>
            <a:pPr>
              <a:buNone/>
            </a:pPr>
            <a:endParaRPr lang="en-US" sz="1400" dirty="0" smtClean="0"/>
          </a:p>
          <a:p>
            <a:pPr>
              <a:buNone/>
            </a:pPr>
            <a:r>
              <a:rPr lang="en-US" sz="1400" dirty="0" smtClean="0"/>
              <a:t>    @Override</a:t>
            </a:r>
            <a:br>
              <a:rPr lang="en-US" sz="1400" dirty="0" smtClean="0"/>
            </a:br>
            <a:r>
              <a:rPr lang="en-US" sz="1400" dirty="0" smtClean="0"/>
              <a:t>pubic void </a:t>
            </a:r>
            <a:r>
              <a:rPr lang="en-US" sz="1400" dirty="0" err="1" smtClean="0"/>
              <a:t>onCreate</a:t>
            </a:r>
            <a:r>
              <a:rPr lang="en-US" sz="1400" dirty="0" smtClean="0"/>
              <a:t>(Bundle s) {</a:t>
            </a:r>
          </a:p>
          <a:p>
            <a:pPr>
              <a:buNone/>
            </a:pPr>
            <a:r>
              <a:rPr lang="en-US" sz="1400" dirty="0" smtClean="0"/>
              <a:t>                </a:t>
            </a:r>
            <a:r>
              <a:rPr lang="en-US" sz="1400" dirty="0" err="1" smtClean="0"/>
              <a:t>super.onCreate</a:t>
            </a:r>
            <a:r>
              <a:rPr lang="en-US" sz="1400" dirty="0" smtClean="0"/>
              <a:t>(s);</a:t>
            </a:r>
          </a:p>
          <a:p>
            <a:pPr>
              <a:buNone/>
            </a:pPr>
            <a:r>
              <a:rPr lang="en-US" sz="1400" dirty="0" smtClean="0"/>
              <a:t>                </a:t>
            </a:r>
            <a:r>
              <a:rPr lang="en-US" sz="1400" dirty="0" err="1" smtClean="0"/>
              <a:t>setContentView</a:t>
            </a:r>
            <a:r>
              <a:rPr lang="en-US" sz="1400" dirty="0" smtClean="0"/>
              <a:t>(</a:t>
            </a:r>
            <a:r>
              <a:rPr lang="en-US" sz="1400" dirty="0" err="1" smtClean="0"/>
              <a:t>R.layout.main</a:t>
            </a:r>
            <a:r>
              <a:rPr lang="en-US" sz="1400" dirty="0" smtClean="0"/>
              <a:t>);</a:t>
            </a:r>
          </a:p>
          <a:p>
            <a:pPr>
              <a:buNone/>
            </a:pPr>
            <a:r>
              <a:rPr lang="en-US" sz="1400" dirty="0" smtClean="0"/>
              <a:t>      }</a:t>
            </a:r>
          </a:p>
          <a:p>
            <a:pPr>
              <a:buNone/>
            </a:pPr>
            <a:endParaRPr lang="en-US" sz="1400" dirty="0" smtClean="0"/>
          </a:p>
          <a:p>
            <a:pPr>
              <a:buNone/>
            </a:pPr>
            <a:r>
              <a:rPr lang="en-US" sz="1400" dirty="0" smtClean="0"/>
              <a:t>    @Override</a:t>
            </a:r>
          </a:p>
          <a:p>
            <a:pPr>
              <a:buNone/>
            </a:pPr>
            <a:r>
              <a:rPr lang="en-US" sz="1400" dirty="0" smtClean="0"/>
              <a:t>      protected </a:t>
            </a:r>
            <a:r>
              <a:rPr lang="en-US" sz="1400" dirty="0" err="1" smtClean="0"/>
              <a:t>boolean</a:t>
            </a:r>
            <a:r>
              <a:rPr lang="en-US" sz="1400" dirty="0" smtClean="0"/>
              <a:t> </a:t>
            </a:r>
            <a:r>
              <a:rPr lang="en-US" sz="1400" dirty="0" err="1" smtClean="0"/>
              <a:t>isRouteDisplayed</a:t>
            </a:r>
            <a:r>
              <a:rPr lang="en-US" sz="1400" dirty="0" smtClean="0"/>
              <a:t>() {</a:t>
            </a:r>
          </a:p>
          <a:p>
            <a:pPr>
              <a:buNone/>
            </a:pPr>
            <a:r>
              <a:rPr lang="en-US" sz="1400" dirty="0" smtClean="0"/>
              <a:t>               return false;     //you would return true if you are displaying routing information on the map.</a:t>
            </a:r>
            <a:br>
              <a:rPr lang="en-US" sz="1400" dirty="0" smtClean="0"/>
            </a:br>
            <a:r>
              <a:rPr lang="en-US" sz="1400" dirty="0" smtClean="0"/>
              <a:t>}</a:t>
            </a:r>
          </a:p>
          <a:p>
            <a:pPr>
              <a:buNone/>
            </a:pPr>
            <a:endParaRPr lang="en-US" sz="1400" dirty="0" smtClean="0"/>
          </a:p>
          <a:p>
            <a:pPr>
              <a:buNone/>
            </a:pPr>
            <a:r>
              <a:rPr lang="en-US" sz="1400" dirty="0" smtClean="0"/>
              <a:t>}</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 register your app for Google API key &amp; add map code</a:t>
            </a:r>
            <a:endParaRPr lang="en-US" dirty="0"/>
          </a:p>
        </p:txBody>
      </p:sp>
      <p:sp>
        <p:nvSpPr>
          <p:cNvPr id="3" name="Content Placeholder 2"/>
          <p:cNvSpPr>
            <a:spLocks noGrp="1"/>
          </p:cNvSpPr>
          <p:nvPr>
            <p:ph sz="quarter" idx="1"/>
          </p:nvPr>
        </p:nvSpPr>
        <p:spPr/>
        <p:txBody>
          <a:bodyPr/>
          <a:lstStyle/>
          <a:p>
            <a:r>
              <a:rPr lang="en-US" dirty="0" smtClean="0"/>
              <a:t>See next example</a:t>
            </a:r>
          </a:p>
          <a:p>
            <a:r>
              <a:rPr lang="en-US" dirty="0" smtClean="0"/>
              <a:t>Need to register your app (</a:t>
            </a:r>
            <a:r>
              <a:rPr lang="en-US" dirty="0" err="1" smtClean="0"/>
              <a:t>pacakgename.app</a:t>
            </a:r>
            <a:r>
              <a:rPr lang="en-US" dirty="0" smtClean="0"/>
              <a:t>) in google console to use maps to get </a:t>
            </a:r>
            <a:r>
              <a:rPr lang="en-US" dirty="0" err="1" smtClean="0"/>
              <a:t>api</a:t>
            </a:r>
            <a:r>
              <a:rPr lang="en-US" dirty="0" smtClean="0"/>
              <a:t> key </a:t>
            </a:r>
          </a:p>
          <a:p>
            <a:r>
              <a:rPr lang="en-US" dirty="0" smtClean="0"/>
              <a:t>Update your Android project (typically manifest file) to contain this new </a:t>
            </a:r>
            <a:r>
              <a:rPr lang="en-US" dirty="0" err="1" smtClean="0"/>
              <a:t>api</a:t>
            </a:r>
            <a:r>
              <a:rPr lang="en-US" dirty="0" smtClean="0"/>
              <a:t> key</a:t>
            </a:r>
          </a:p>
          <a:p>
            <a:r>
              <a:rPr lang="en-US" dirty="0" smtClean="0"/>
              <a:t>Add </a:t>
            </a:r>
            <a:r>
              <a:rPr lang="en-US" dirty="0" err="1" smtClean="0"/>
              <a:t>MapFragment</a:t>
            </a:r>
            <a:r>
              <a:rPr lang="en-US" dirty="0" smtClean="0"/>
              <a:t> (or other related class) to display and configure a Google map.</a:t>
            </a:r>
          </a:p>
        </p:txBody>
      </p:sp>
    </p:spTree>
    <p:extLst>
      <p:ext uri="{BB962C8B-B14F-4D97-AF65-F5344CB8AC3E}">
        <p14:creationId xmlns:p14="http://schemas.microsoft.com/office/powerpoint/2010/main" val="1814401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Step by Step with Android Studio</a:t>
            </a:r>
            <a:endParaRPr lang="en-US" dirty="0"/>
          </a:p>
        </p:txBody>
      </p:sp>
      <p:sp>
        <p:nvSpPr>
          <p:cNvPr id="3" name="Title 2"/>
          <p:cNvSpPr>
            <a:spLocks noGrp="1"/>
          </p:cNvSpPr>
          <p:nvPr>
            <p:ph type="title"/>
          </p:nvPr>
        </p:nvSpPr>
        <p:spPr/>
        <p:txBody>
          <a:bodyPr/>
          <a:lstStyle/>
          <a:p>
            <a:r>
              <a:rPr lang="en-US" dirty="0" smtClean="0"/>
              <a:t>App using Maps</a:t>
            </a:r>
            <a:endParaRPr lang="en-US" dirty="0"/>
          </a:p>
        </p:txBody>
      </p:sp>
    </p:spTree>
    <p:extLst>
      <p:ext uri="{BB962C8B-B14F-4D97-AF65-F5344CB8AC3E}">
        <p14:creationId xmlns:p14="http://schemas.microsoft.com/office/powerpoint/2010/main" val="2605134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alternatives</a:t>
            </a:r>
            <a:endParaRPr lang="en-US" dirty="0"/>
          </a:p>
        </p:txBody>
      </p:sp>
      <p:sp>
        <p:nvSpPr>
          <p:cNvPr id="3" name="Content Placeholder 2"/>
          <p:cNvSpPr>
            <a:spLocks noGrp="1"/>
          </p:cNvSpPr>
          <p:nvPr>
            <p:ph sz="quarter" idx="1"/>
          </p:nvPr>
        </p:nvSpPr>
        <p:spPr/>
        <p:txBody>
          <a:bodyPr/>
          <a:lstStyle/>
          <a:p>
            <a:r>
              <a:rPr lang="en-US" dirty="0" smtClean="0"/>
              <a:t>OPTION 1: Start project out as a </a:t>
            </a:r>
            <a:r>
              <a:rPr lang="en-US" dirty="0" err="1" smtClean="0"/>
              <a:t>MapActivity</a:t>
            </a:r>
            <a:r>
              <a:rPr lang="en-US" dirty="0" smtClean="0"/>
              <a:t> project</a:t>
            </a:r>
          </a:p>
          <a:p>
            <a:endParaRPr lang="en-US" dirty="0"/>
          </a:p>
          <a:p>
            <a:endParaRPr lang="en-US" dirty="0" smtClean="0"/>
          </a:p>
          <a:p>
            <a:r>
              <a:rPr lang="en-US" dirty="0" smtClean="0"/>
              <a:t>OPTION 2:Integrate maps into existing project</a:t>
            </a:r>
            <a:endParaRPr lang="en-US" dirty="0"/>
          </a:p>
        </p:txBody>
      </p:sp>
    </p:spTree>
    <p:extLst>
      <p:ext uri="{BB962C8B-B14F-4D97-AF65-F5344CB8AC3E}">
        <p14:creationId xmlns:p14="http://schemas.microsoft.com/office/powerpoint/2010/main" val="3713705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Option 1:  start out as a </a:t>
            </a:r>
            <a:r>
              <a:rPr lang="en-US" dirty="0" err="1" smtClean="0"/>
              <a:t>MapActivity</a:t>
            </a:r>
            <a:r>
              <a:rPr lang="en-US" dirty="0" smtClean="0"/>
              <a:t> Project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93108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153400" cy="990600"/>
          </a:xfrm>
        </p:spPr>
        <p:txBody>
          <a:bodyPr/>
          <a:lstStyle/>
          <a:p>
            <a:r>
              <a:rPr lang="en-US" dirty="0" smtClean="0"/>
              <a:t>Create Project</a:t>
            </a:r>
            <a:endParaRPr lang="en-US" dirty="0"/>
          </a:p>
        </p:txBody>
      </p:sp>
      <p:sp>
        <p:nvSpPr>
          <p:cNvPr id="3" name="Content Placeholder 2"/>
          <p:cNvSpPr>
            <a:spLocks noGrp="1"/>
          </p:cNvSpPr>
          <p:nvPr>
            <p:ph sz="quarter" idx="1"/>
          </p:nvPr>
        </p:nvSpPr>
        <p:spPr>
          <a:xfrm>
            <a:off x="228600" y="3505200"/>
            <a:ext cx="8683752" cy="2209800"/>
          </a:xfrm>
        </p:spPr>
        <p:txBody>
          <a:bodyPr/>
          <a:lstStyle/>
          <a:p>
            <a:pPr marL="457200" indent="-457200">
              <a:buFont typeface="+mj-lt"/>
              <a:buAutoNum type="arabicPeriod"/>
            </a:pPr>
            <a:r>
              <a:rPr lang="en-US" sz="1400" dirty="0"/>
              <a:t>Create a new project as follows:</a:t>
            </a:r>
          </a:p>
          <a:p>
            <a:pPr marL="457200" indent="-457200">
              <a:buFont typeface="+mj-lt"/>
              <a:buAutoNum type="arabicPeriod"/>
            </a:pPr>
            <a:r>
              <a:rPr lang="en-US" sz="1400" dirty="0" smtClean="0"/>
              <a:t>Enter </a:t>
            </a:r>
            <a:r>
              <a:rPr lang="en-US" sz="1400" dirty="0"/>
              <a:t>your app name, company domain, and project location, as prompted. Then click </a:t>
            </a:r>
            <a:r>
              <a:rPr lang="en-US" sz="1400" b="1" dirty="0"/>
              <a:t>Next</a:t>
            </a:r>
            <a:r>
              <a:rPr lang="en-US" sz="1400" dirty="0"/>
              <a:t>.</a:t>
            </a:r>
          </a:p>
          <a:p>
            <a:pPr marL="457200" indent="-457200">
              <a:buFont typeface="+mj-lt"/>
              <a:buAutoNum type="arabicPeriod"/>
            </a:pPr>
            <a:r>
              <a:rPr lang="en-US" sz="1400" dirty="0"/>
              <a:t>Select the form factors you need for your app. If you're not sure what you need, just select </a:t>
            </a:r>
            <a:r>
              <a:rPr lang="en-US" sz="1400" b="1" dirty="0"/>
              <a:t>Phone and Tablet</a:t>
            </a:r>
            <a:r>
              <a:rPr lang="en-US" sz="1400" dirty="0"/>
              <a:t>. Then click </a:t>
            </a:r>
            <a:r>
              <a:rPr lang="en-US" sz="1400" b="1" dirty="0"/>
              <a:t>Next</a:t>
            </a:r>
            <a:r>
              <a:rPr lang="en-US" sz="1400" dirty="0"/>
              <a:t>.</a:t>
            </a:r>
          </a:p>
          <a:p>
            <a:pPr marL="457200" indent="-457200">
              <a:buFont typeface="+mj-lt"/>
              <a:buAutoNum type="arabicPeriod"/>
            </a:pPr>
            <a:r>
              <a:rPr lang="en-US" sz="2800" b="1" dirty="0"/>
              <a:t>Select Google Maps Activity in the 'Add an activity to Mobile' dialog. Then click Next.</a:t>
            </a:r>
          </a:p>
          <a:p>
            <a:pPr marL="457200" indent="-457200">
              <a:buFont typeface="+mj-lt"/>
              <a:buAutoNum type="arabicPeriod"/>
            </a:pPr>
            <a:r>
              <a:rPr lang="en-US" sz="1400" dirty="0"/>
              <a:t>Enter the activity name, layout name and title as prompted. The default values are fine. Then click </a:t>
            </a:r>
            <a:r>
              <a:rPr lang="en-US" sz="1400" b="1" dirty="0"/>
              <a:t>Finish</a:t>
            </a:r>
            <a:r>
              <a:rPr lang="en-US" sz="1400" dirty="0"/>
              <a:t>.</a:t>
            </a:r>
          </a:p>
          <a:p>
            <a:pPr marL="457200" indent="-457200">
              <a:buFont typeface="+mj-lt"/>
              <a:buAutoNum type="arabicPeriod"/>
            </a:pP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7709"/>
            <a:ext cx="5493327" cy="379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581400" y="1524000"/>
            <a:ext cx="15240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477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304800"/>
            <a:ext cx="8153400" cy="990600"/>
          </a:xfrm>
        </p:spPr>
        <p:txBody>
          <a:bodyPr/>
          <a:lstStyle/>
          <a:p>
            <a:r>
              <a:rPr lang="en-US" dirty="0" smtClean="0"/>
              <a:t>Edit your Activity and get Maps API setup</a:t>
            </a:r>
            <a:endParaRPr lang="en-US" dirty="0"/>
          </a:p>
        </p:txBody>
      </p:sp>
      <p:sp>
        <p:nvSpPr>
          <p:cNvPr id="3" name="Content Placeholder 2"/>
          <p:cNvSpPr>
            <a:spLocks noGrp="1"/>
          </p:cNvSpPr>
          <p:nvPr>
            <p:ph sz="quarter" idx="1"/>
          </p:nvPr>
        </p:nvSpPr>
        <p:spPr>
          <a:xfrm>
            <a:off x="228600" y="1981200"/>
            <a:ext cx="8683752" cy="2209800"/>
          </a:xfrm>
        </p:spPr>
        <p:txBody>
          <a:bodyPr/>
          <a:lstStyle/>
          <a:p>
            <a:pPr marL="0" indent="0">
              <a:buNone/>
            </a:pPr>
            <a:r>
              <a:rPr lang="en-US" sz="2000" dirty="0" smtClean="0"/>
              <a:t>Obviously edit your </a:t>
            </a:r>
            <a:r>
              <a:rPr lang="en-US" sz="2000" dirty="0" err="1" smtClean="0"/>
              <a:t>MapActivity</a:t>
            </a:r>
            <a:r>
              <a:rPr lang="en-US" sz="2000" dirty="0" smtClean="0"/>
              <a:t> and Project to add functionality YOU WANT</a:t>
            </a:r>
          </a:p>
          <a:p>
            <a:pPr marL="0" indent="0">
              <a:buNone/>
            </a:pPr>
            <a:endParaRPr lang="en-US" sz="2000" dirty="0" smtClean="0"/>
          </a:p>
          <a:p>
            <a:pPr marL="0" indent="0">
              <a:buNone/>
            </a:pPr>
            <a:r>
              <a:rPr lang="en-US" sz="2000" dirty="0" smtClean="0"/>
              <a:t>FOR MAPS API KEY follow instructions (</a:t>
            </a:r>
            <a:r>
              <a:rPr lang="en-US" sz="2000" b="1" dirty="0" smtClean="0">
                <a:solidFill>
                  <a:srgbClr val="C00000"/>
                </a:solidFill>
              </a:rPr>
              <a:t>you will edit your google_maps_api.xm</a:t>
            </a:r>
            <a:r>
              <a:rPr lang="en-US" sz="2000" dirty="0" smtClean="0"/>
              <a:t>l) </a:t>
            </a:r>
            <a:r>
              <a:rPr lang="en-US" sz="2000" dirty="0" smtClean="0">
                <a:hlinkClick r:id="rId2"/>
              </a:rPr>
              <a:t>https</a:t>
            </a:r>
            <a:r>
              <a:rPr lang="en-US" sz="2000" dirty="0">
                <a:hlinkClick r:id="rId2"/>
              </a:rPr>
              <a:t>://</a:t>
            </a:r>
            <a:r>
              <a:rPr lang="en-US" sz="2000" dirty="0" smtClean="0">
                <a:hlinkClick r:id="rId2"/>
              </a:rPr>
              <a:t>developers.google.com/maps/documentation/android-api/start</a:t>
            </a:r>
            <a:endParaRPr lang="en-US" sz="2000" dirty="0" smtClean="0"/>
          </a:p>
          <a:p>
            <a:pPr marL="0" indent="0">
              <a:buNone/>
            </a:pPr>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26848"/>
            <a:ext cx="9616421"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299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key –the start</a:t>
            </a:r>
            <a:endParaRPr lang="en-US" dirty="0"/>
          </a:p>
        </p:txBody>
      </p:sp>
      <p:sp>
        <p:nvSpPr>
          <p:cNvPr id="3" name="Content Placeholder 2"/>
          <p:cNvSpPr>
            <a:spLocks noGrp="1"/>
          </p:cNvSpPr>
          <p:nvPr>
            <p:ph sz="quarter" idx="1"/>
          </p:nvPr>
        </p:nvSpPr>
        <p:spPr>
          <a:xfrm>
            <a:off x="155448" y="1591541"/>
            <a:ext cx="8988552" cy="4495800"/>
          </a:xfrm>
        </p:spPr>
        <p:txBody>
          <a:bodyPr/>
          <a:lstStyle/>
          <a:p>
            <a:r>
              <a:rPr lang="en-US" dirty="0" smtClean="0"/>
              <a:t>(must have google account)</a:t>
            </a:r>
          </a:p>
          <a:p>
            <a:r>
              <a:rPr lang="en-US" dirty="0" smtClean="0"/>
              <a:t>Here following URL in the </a:t>
            </a:r>
            <a:r>
              <a:rPr lang="en-US" sz="3200" b="1" dirty="0" smtClean="0">
                <a:solidFill>
                  <a:srgbClr val="C00000"/>
                </a:solidFill>
              </a:rPr>
              <a:t>google_maps_api.xml file</a:t>
            </a:r>
            <a:r>
              <a:rPr lang="en-US" dirty="0" smtClean="0"/>
              <a:t> </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52800"/>
            <a:ext cx="407861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370" y="3425536"/>
            <a:ext cx="475297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3962400" y="4582823"/>
            <a:ext cx="685800" cy="674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245662"/>
            <a:ext cx="3008940" cy="16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5638800" y="4920311"/>
            <a:ext cx="457200" cy="4898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492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lstStyle/>
          <a:p>
            <a:r>
              <a:rPr lang="en-US" dirty="0" smtClean="0"/>
              <a:t>Install </a:t>
            </a:r>
            <a:r>
              <a:rPr lang="en-US" dirty="0" smtClean="0"/>
              <a:t>Google Play Services </a:t>
            </a:r>
            <a:endParaRPr lang="en-US" dirty="0"/>
          </a:p>
        </p:txBody>
      </p:sp>
      <p:sp>
        <p:nvSpPr>
          <p:cNvPr id="3" name="Content Placeholder 2"/>
          <p:cNvSpPr>
            <a:spLocks noGrp="1"/>
          </p:cNvSpPr>
          <p:nvPr>
            <p:ph sz="quarter" idx="1"/>
          </p:nvPr>
        </p:nvSpPr>
        <p:spPr>
          <a:xfrm>
            <a:off x="304800" y="1600200"/>
            <a:ext cx="4949952" cy="3048000"/>
          </a:xfrm>
        </p:spPr>
        <p:txBody>
          <a:bodyPr/>
          <a:lstStyle/>
          <a:p>
            <a:r>
              <a:rPr lang="en-US" sz="2400" dirty="0" smtClean="0"/>
              <a:t>FOLLOW DIRECTIONS ON developer.android.com ---it can change so I am not going to teach this in class—you read and follow instructions.</a:t>
            </a:r>
          </a:p>
          <a:p>
            <a:pPr marL="0" indent="0">
              <a:buNone/>
            </a:pPr>
            <a:endParaRPr lang="en-US" sz="2400" dirty="0"/>
          </a:p>
          <a:p>
            <a:pPr marL="0" indent="0">
              <a:buNone/>
            </a:pPr>
            <a:r>
              <a:rPr lang="en-US" sz="2400" dirty="0" smtClean="0"/>
              <a:t>To </a:t>
            </a:r>
            <a:r>
              <a:rPr lang="en-US" sz="2400" dirty="0"/>
              <a:t>learn how to install the package, see </a:t>
            </a:r>
            <a:r>
              <a:rPr lang="en-US" sz="2400" dirty="0">
                <a:hlinkClick r:id="rId2"/>
              </a:rPr>
              <a:t>Installing the Maps API SDK</a:t>
            </a:r>
            <a:r>
              <a:rPr lang="en-US" sz="2400" dirty="0"/>
              <a:t>. </a:t>
            </a:r>
            <a:endParaRPr lang="en-US" sz="2400" dirty="0" smtClean="0"/>
          </a:p>
          <a:p>
            <a:pPr marL="0" indent="0">
              <a:buNone/>
            </a:pPr>
            <a:endParaRPr lang="en-US" sz="2400" dirty="0"/>
          </a:p>
          <a:p>
            <a:pPr marL="0" indent="0">
              <a:buNone/>
            </a:pPr>
            <a:r>
              <a:rPr lang="en-US" sz="2400" dirty="0"/>
              <a:t>See specifically </a:t>
            </a:r>
            <a:r>
              <a:rPr lang="en-US" sz="2400" dirty="0">
                <a:hlinkClick r:id="rId3"/>
              </a:rPr>
              <a:t>https://</a:t>
            </a:r>
            <a:r>
              <a:rPr lang="en-US" sz="2400" dirty="0" smtClean="0">
                <a:hlinkClick r:id="rId3"/>
              </a:rPr>
              <a:t>developer.android.com/google/play-services/setup.html#Setup</a:t>
            </a:r>
            <a:endParaRPr lang="en-US" sz="24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009" y="2209800"/>
            <a:ext cx="4097991"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45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and why</a:t>
            </a:r>
            <a:endParaRPr lang="en-US" dirty="0"/>
          </a:p>
        </p:txBody>
      </p:sp>
      <p:sp>
        <p:nvSpPr>
          <p:cNvPr id="3" name="Content Placeholder 2"/>
          <p:cNvSpPr>
            <a:spLocks noGrp="1"/>
          </p:cNvSpPr>
          <p:nvPr>
            <p:ph sz="quarter" idx="1"/>
          </p:nvPr>
        </p:nvSpPr>
        <p:spPr/>
        <p:txBody>
          <a:bodyPr/>
          <a:lstStyle/>
          <a:p>
            <a:r>
              <a:rPr lang="en-US" dirty="0" smtClean="0"/>
              <a:t>Use Maps to display locations</a:t>
            </a:r>
          </a:p>
          <a:p>
            <a:r>
              <a:rPr lang="en-US" dirty="0" err="1" smtClean="0"/>
              <a:t>Geocoding</a:t>
            </a:r>
            <a:r>
              <a:rPr lang="en-US" dirty="0" smtClean="0"/>
              <a:t> = translation from and to addresses and </a:t>
            </a:r>
            <a:r>
              <a:rPr lang="en-US" dirty="0" err="1" smtClean="0"/>
              <a:t>latitude,longitude</a:t>
            </a:r>
            <a:endParaRPr lang="en-US" dirty="0" smtClean="0"/>
          </a:p>
          <a:p>
            <a:r>
              <a:rPr lang="en-US" dirty="0" smtClean="0"/>
              <a:t>GPS to sense current location (</a:t>
            </a:r>
            <a:r>
              <a:rPr lang="en-US" dirty="0" err="1" smtClean="0"/>
              <a:t>LocationManger</a:t>
            </a:r>
            <a:r>
              <a:rPr lang="en-US" dirty="0" smtClean="0"/>
              <a:t> class in Android)s</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77"/>
          <a:stretch/>
        </p:blipFill>
        <p:spPr bwMode="auto">
          <a:xfrm>
            <a:off x="381000" y="4087355"/>
            <a:ext cx="5105400" cy="2563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496359"/>
            <a:ext cx="3200400" cy="1745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lstStyle/>
          <a:p>
            <a:r>
              <a:rPr lang="en-US" dirty="0" smtClean="0"/>
              <a:t>Make AVD using Google Play Services SDK</a:t>
            </a:r>
            <a:endParaRPr lang="en-US" dirty="0"/>
          </a:p>
        </p:txBody>
      </p:sp>
      <p:pic>
        <p:nvPicPr>
          <p:cNvPr id="4098"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362" t="252" r="362" b="39824"/>
          <a:stretch/>
        </p:blipFill>
        <p:spPr bwMode="auto">
          <a:xfrm>
            <a:off x="228600" y="2514600"/>
            <a:ext cx="8617688" cy="411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615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Option 2:  Integrate Maps into existing project</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--or new one you don’t want main activity to be a map</a:t>
            </a:r>
            <a:endParaRPr lang="en-US" dirty="0"/>
          </a:p>
        </p:txBody>
      </p:sp>
    </p:spTree>
    <p:extLst>
      <p:ext uri="{BB962C8B-B14F-4D97-AF65-F5344CB8AC3E}">
        <p14:creationId xmlns:p14="http://schemas.microsoft.com/office/powerpoint/2010/main" val="1441098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lstStyle/>
          <a:p>
            <a:r>
              <a:rPr lang="en-US" dirty="0" smtClean="0"/>
              <a:t>STEP 1: Install </a:t>
            </a:r>
            <a:r>
              <a:rPr lang="en-US" dirty="0" smtClean="0"/>
              <a:t>Google Play Services </a:t>
            </a:r>
            <a:endParaRPr lang="en-US" dirty="0"/>
          </a:p>
        </p:txBody>
      </p:sp>
      <p:sp>
        <p:nvSpPr>
          <p:cNvPr id="3" name="Content Placeholder 2"/>
          <p:cNvSpPr>
            <a:spLocks noGrp="1"/>
          </p:cNvSpPr>
          <p:nvPr>
            <p:ph sz="quarter" idx="1"/>
          </p:nvPr>
        </p:nvSpPr>
        <p:spPr>
          <a:xfrm>
            <a:off x="304800" y="1600200"/>
            <a:ext cx="4949952" cy="3048000"/>
          </a:xfrm>
        </p:spPr>
        <p:txBody>
          <a:bodyPr/>
          <a:lstStyle/>
          <a:p>
            <a:r>
              <a:rPr lang="en-US" sz="2400" dirty="0" smtClean="0"/>
              <a:t>FOLLOW DIRECTIONS ON developer.android.com ---it can change so I am not going to teach this in class—you read and follow instructions.</a:t>
            </a:r>
          </a:p>
          <a:p>
            <a:pPr marL="0" indent="0">
              <a:buNone/>
            </a:pPr>
            <a:endParaRPr lang="en-US" sz="2400" dirty="0"/>
          </a:p>
          <a:p>
            <a:pPr marL="0" indent="0">
              <a:buNone/>
            </a:pPr>
            <a:r>
              <a:rPr lang="en-US" sz="2400" dirty="0" smtClean="0"/>
              <a:t>To </a:t>
            </a:r>
            <a:r>
              <a:rPr lang="en-US" sz="2400" dirty="0"/>
              <a:t>learn how to install the package, see </a:t>
            </a:r>
            <a:r>
              <a:rPr lang="en-US" sz="2400" dirty="0">
                <a:hlinkClick r:id="rId2"/>
              </a:rPr>
              <a:t>Installing the Maps API SDK</a:t>
            </a:r>
            <a:r>
              <a:rPr lang="en-US" sz="2400" dirty="0"/>
              <a:t>. </a:t>
            </a:r>
            <a:endParaRPr lang="en-US" sz="2400" dirty="0" smtClean="0"/>
          </a:p>
          <a:p>
            <a:pPr marL="0" indent="0">
              <a:buNone/>
            </a:pPr>
            <a:endParaRPr lang="en-US" sz="2400" dirty="0"/>
          </a:p>
          <a:p>
            <a:pPr marL="0" indent="0">
              <a:buNone/>
            </a:pPr>
            <a:r>
              <a:rPr lang="en-US" sz="2400" dirty="0"/>
              <a:t>See specifically </a:t>
            </a:r>
            <a:r>
              <a:rPr lang="en-US" sz="2400" dirty="0">
                <a:hlinkClick r:id="rId3"/>
              </a:rPr>
              <a:t>https://</a:t>
            </a:r>
            <a:r>
              <a:rPr lang="en-US" sz="2400" dirty="0" smtClean="0">
                <a:hlinkClick r:id="rId3"/>
              </a:rPr>
              <a:t>developer.android.com/google/play-services/setup.html#Setup</a:t>
            </a:r>
            <a:endParaRPr lang="en-US" sz="24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009" y="2209800"/>
            <a:ext cx="4097991"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948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248400" cy="990600"/>
          </a:xfrm>
        </p:spPr>
        <p:txBody>
          <a:bodyPr/>
          <a:lstStyle/>
          <a:p>
            <a:r>
              <a:rPr lang="en-US" sz="4000" dirty="0" smtClean="0"/>
              <a:t>STEP 2: Setting up a Project to use Google Play Services</a:t>
            </a:r>
            <a:endParaRPr lang="en-US" sz="4000" dirty="0"/>
          </a:p>
        </p:txBody>
      </p:sp>
      <p:sp>
        <p:nvSpPr>
          <p:cNvPr id="3" name="Content Placeholder 2"/>
          <p:cNvSpPr>
            <a:spLocks noGrp="1"/>
          </p:cNvSpPr>
          <p:nvPr>
            <p:ph sz="quarter" idx="1"/>
          </p:nvPr>
        </p:nvSpPr>
        <p:spPr>
          <a:xfrm>
            <a:off x="0" y="1219200"/>
            <a:ext cx="8153400" cy="4495800"/>
          </a:xfrm>
        </p:spPr>
        <p:txBody>
          <a:bodyPr/>
          <a:lstStyle/>
          <a:p>
            <a:pPr marL="320675" lvl="1" indent="0">
              <a:buNone/>
            </a:pPr>
            <a:r>
              <a:rPr lang="en-US" sz="1900" dirty="0" smtClean="0"/>
              <a:t>Unfortunately pretty manual process</a:t>
            </a:r>
          </a:p>
          <a:p>
            <a:r>
              <a:rPr lang="en-US" sz="2400" b="1" dirty="0" smtClean="0"/>
              <a:t>STEP 2.1 </a:t>
            </a:r>
            <a:r>
              <a:rPr lang="en-US" sz="2400" dirty="0" smtClean="0"/>
              <a:t>Open </a:t>
            </a:r>
            <a:r>
              <a:rPr lang="en-US" sz="2400" dirty="0"/>
              <a:t>the </a:t>
            </a:r>
            <a:r>
              <a:rPr lang="en-US" sz="2400" dirty="0" err="1"/>
              <a:t>build.gradle</a:t>
            </a:r>
            <a:r>
              <a:rPr lang="en-US" sz="2400" dirty="0"/>
              <a:t> file inside your application module </a:t>
            </a:r>
            <a:r>
              <a:rPr lang="en-US" sz="2400" dirty="0" err="1"/>
              <a:t>directory.</a:t>
            </a:r>
            <a:r>
              <a:rPr lang="en-US" sz="2400" b="1" dirty="0" err="1"/>
              <a:t>Note</a:t>
            </a:r>
            <a:r>
              <a:rPr lang="en-US" sz="2400" b="1" dirty="0"/>
              <a:t>:</a:t>
            </a:r>
            <a:r>
              <a:rPr lang="en-US" sz="2400" dirty="0"/>
              <a:t> Android Studio projects contain a top-level </a:t>
            </a:r>
            <a:r>
              <a:rPr lang="en-US" sz="2400" dirty="0" err="1"/>
              <a:t>build.gradle</a:t>
            </a:r>
            <a:r>
              <a:rPr lang="en-US" sz="2400" dirty="0"/>
              <a:t> file and a </a:t>
            </a:r>
            <a:r>
              <a:rPr lang="en-US" sz="2400" dirty="0" err="1"/>
              <a:t>build.gradle</a:t>
            </a:r>
            <a:r>
              <a:rPr lang="en-US" sz="2400" dirty="0"/>
              <a:t> file for each module. Be sure to edit the file for your application module. See </a:t>
            </a:r>
            <a:r>
              <a:rPr lang="en-US" sz="2400" dirty="0">
                <a:hlinkClick r:id="rId2"/>
              </a:rPr>
              <a:t>Building Your Project with </a:t>
            </a:r>
            <a:r>
              <a:rPr lang="en-US" sz="2400" dirty="0" err="1">
                <a:hlinkClick r:id="rId2"/>
              </a:rPr>
              <a:t>Gradle</a:t>
            </a:r>
            <a:r>
              <a:rPr lang="en-US" sz="2400" dirty="0"/>
              <a:t> for more information about </a:t>
            </a:r>
            <a:r>
              <a:rPr lang="en-US" sz="2400" dirty="0" err="1"/>
              <a:t>Gradle</a:t>
            </a:r>
            <a:r>
              <a:rPr lang="en-US" sz="2400" dirty="0"/>
              <a:t>.</a:t>
            </a:r>
          </a:p>
          <a:p>
            <a:pPr lvl="1"/>
            <a:r>
              <a:rPr lang="en-US" sz="2100" dirty="0"/>
              <a:t>Add a new build rule under dependencies for the latest version of play-services. For </a:t>
            </a:r>
            <a:r>
              <a:rPr lang="en-US" sz="2100" dirty="0" smtClean="0"/>
              <a:t>example:|</a:t>
            </a:r>
            <a:br>
              <a:rPr lang="en-US" sz="2100" dirty="0" smtClean="0"/>
            </a:br>
            <a:r>
              <a:rPr lang="en-US" sz="2100" dirty="0" smtClean="0"/>
              <a:t>apply </a:t>
            </a:r>
            <a:r>
              <a:rPr lang="en-US" sz="2100" dirty="0"/>
              <a:t>plugin: '</a:t>
            </a:r>
            <a:r>
              <a:rPr lang="en-US" sz="2100" dirty="0" err="1"/>
              <a:t>com.android.application</a:t>
            </a:r>
            <a:r>
              <a:rPr lang="en-US" sz="2100" dirty="0"/>
              <a:t>' </a:t>
            </a:r>
            <a:r>
              <a:rPr lang="en-US" sz="2100" dirty="0" smtClean="0"/>
              <a:t/>
            </a:r>
            <a:br>
              <a:rPr lang="en-US" sz="2100" dirty="0" smtClean="0"/>
            </a:br>
            <a:r>
              <a:rPr lang="en-US" sz="2100" dirty="0" smtClean="0"/>
              <a:t>... </a:t>
            </a:r>
            <a:br>
              <a:rPr lang="en-US" sz="2100" dirty="0" smtClean="0"/>
            </a:br>
            <a:r>
              <a:rPr lang="en-US" sz="2100" dirty="0" smtClean="0"/>
              <a:t>dependencies </a:t>
            </a:r>
            <a:r>
              <a:rPr lang="en-US" sz="2100" dirty="0"/>
              <a:t>{ </a:t>
            </a:r>
            <a:r>
              <a:rPr lang="en-US" sz="2100" dirty="0" smtClean="0"/>
              <a:t/>
            </a:r>
            <a:br>
              <a:rPr lang="en-US" sz="2100" dirty="0" smtClean="0"/>
            </a:br>
            <a:r>
              <a:rPr lang="en-US" sz="2100" dirty="0" smtClean="0"/>
              <a:t>compile </a:t>
            </a:r>
            <a:r>
              <a:rPr lang="en-US" sz="2100" dirty="0"/>
              <a:t>'com.android.support:appcompat-v7:21.0.3' </a:t>
            </a:r>
            <a:r>
              <a:rPr lang="en-US" sz="2100" dirty="0" smtClean="0"/>
              <a:t/>
            </a:r>
            <a:br>
              <a:rPr lang="en-US" sz="2100" dirty="0" smtClean="0"/>
            </a:br>
            <a:r>
              <a:rPr lang="en-US" sz="2100" b="1" dirty="0" smtClean="0"/>
              <a:t>compile </a:t>
            </a:r>
            <a:r>
              <a:rPr lang="en-US" sz="2100" b="1" dirty="0"/>
              <a:t>'com.google.android.gms:play-services:6.5.87'</a:t>
            </a:r>
            <a:r>
              <a:rPr lang="en-US" sz="2100" dirty="0"/>
              <a:t> } </a:t>
            </a:r>
            <a:r>
              <a:rPr lang="en-US" sz="2100" dirty="0" smtClean="0"/>
              <a:t/>
            </a:r>
            <a:br>
              <a:rPr lang="en-US" sz="2100" dirty="0" smtClean="0"/>
            </a:br>
            <a:r>
              <a:rPr lang="en-US" sz="2100" u="sng" dirty="0" smtClean="0">
                <a:solidFill>
                  <a:srgbClr val="FF0000"/>
                </a:solidFill>
              </a:rPr>
              <a:t>Be </a:t>
            </a:r>
            <a:r>
              <a:rPr lang="en-US" sz="2100" u="sng" dirty="0">
                <a:solidFill>
                  <a:srgbClr val="FF0000"/>
                </a:solidFill>
              </a:rPr>
              <a:t>sure you update this version number each time Google Play services is updated.</a:t>
            </a:r>
          </a:p>
          <a:p>
            <a:pPr marL="0" indent="0">
              <a:buNone/>
            </a:pPr>
            <a:endParaRPr lang="en-US" sz="2200" dirty="0"/>
          </a:p>
        </p:txBody>
      </p:sp>
      <p:cxnSp>
        <p:nvCxnSpPr>
          <p:cNvPr id="5" name="Curved Connector 4"/>
          <p:cNvCxnSpPr/>
          <p:nvPr/>
        </p:nvCxnSpPr>
        <p:spPr>
          <a:xfrm rot="5400000" flipH="1" flipV="1">
            <a:off x="4518314" y="1044287"/>
            <a:ext cx="2164773" cy="2057400"/>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74720"/>
          <a:stretch/>
        </p:blipFill>
        <p:spPr bwMode="auto">
          <a:xfrm>
            <a:off x="6248400" y="457200"/>
            <a:ext cx="3057525" cy="123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038725" y="4267200"/>
            <a:ext cx="4267200" cy="1261884"/>
          </a:xfrm>
          <a:prstGeom prst="rect">
            <a:avLst/>
          </a:prstGeom>
          <a:solidFill>
            <a:srgbClr val="FFC000"/>
          </a:solidFill>
        </p:spPr>
        <p:txBody>
          <a:bodyPr wrap="square" rtlCol="0">
            <a:spAutoFit/>
          </a:bodyPr>
          <a:lstStyle/>
          <a:p>
            <a:r>
              <a:rPr lang="en-US" dirty="0" smtClean="0"/>
              <a:t>If you don’t know the correct play</a:t>
            </a:r>
            <a:br>
              <a:rPr lang="en-US" dirty="0" smtClean="0"/>
            </a:br>
            <a:r>
              <a:rPr lang="en-US" dirty="0" smtClean="0"/>
              <a:t>service version you installed --- look </a:t>
            </a:r>
            <a:r>
              <a:rPr lang="en-US" dirty="0"/>
              <a:t>at </a:t>
            </a:r>
            <a:r>
              <a:rPr lang="en-US" sz="1100" dirty="0"/>
              <a:t>C:\</a:t>
            </a:r>
            <a:r>
              <a:rPr lang="en-US" sz="1100" dirty="0" smtClean="0"/>
              <a:t>Users\**\AppData\Local\Android\sdk\extras\google\m2repository\com\google\android\gms\play-services</a:t>
            </a:r>
            <a:endParaRPr lang="en-US" sz="1100" dirty="0"/>
          </a:p>
        </p:txBody>
      </p:sp>
    </p:spTree>
    <p:extLst>
      <p:ext uri="{BB962C8B-B14F-4D97-AF65-F5344CB8AC3E}">
        <p14:creationId xmlns:p14="http://schemas.microsoft.com/office/powerpoint/2010/main" val="987794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248400" cy="990600"/>
          </a:xfrm>
        </p:spPr>
        <p:txBody>
          <a:bodyPr/>
          <a:lstStyle/>
          <a:p>
            <a:r>
              <a:rPr lang="en-US" sz="4000" dirty="0" smtClean="0"/>
              <a:t>STEP 2.1: continued</a:t>
            </a:r>
            <a:endParaRPr lang="en-US" sz="4000" dirty="0"/>
          </a:p>
        </p:txBody>
      </p:sp>
      <p:sp>
        <p:nvSpPr>
          <p:cNvPr id="3" name="Content Placeholder 2"/>
          <p:cNvSpPr>
            <a:spLocks noGrp="1"/>
          </p:cNvSpPr>
          <p:nvPr>
            <p:ph sz="quarter" idx="1"/>
          </p:nvPr>
        </p:nvSpPr>
        <p:spPr>
          <a:xfrm>
            <a:off x="0" y="1524000"/>
            <a:ext cx="8153400" cy="4495800"/>
          </a:xfrm>
        </p:spPr>
        <p:txBody>
          <a:bodyPr/>
          <a:lstStyle/>
          <a:p>
            <a:r>
              <a:rPr lang="en-US" sz="2400" dirty="0" smtClean="0"/>
              <a:t>Save </a:t>
            </a:r>
            <a:r>
              <a:rPr lang="en-US" sz="2400" dirty="0"/>
              <a:t>the changes and click </a:t>
            </a:r>
            <a:r>
              <a:rPr lang="en-US" sz="2400" b="1" dirty="0"/>
              <a:t>Sync Project with </a:t>
            </a:r>
            <a:r>
              <a:rPr lang="en-US" sz="2400" b="1" dirty="0" err="1"/>
              <a:t>Gradle</a:t>
            </a:r>
            <a:r>
              <a:rPr lang="en-US" sz="2400" b="1" dirty="0"/>
              <a:t> Files</a:t>
            </a:r>
            <a:r>
              <a:rPr lang="en-US" sz="2400" dirty="0"/>
              <a:t>  in the toolbar.</a:t>
            </a:r>
          </a:p>
          <a:p>
            <a:pPr marL="0" indent="0">
              <a:buNone/>
            </a:pPr>
            <a:endParaRPr lang="en-US" sz="22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57400"/>
            <a:ext cx="857603" cy="89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579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990600"/>
          </a:xfrm>
        </p:spPr>
        <p:txBody>
          <a:bodyPr/>
          <a:lstStyle/>
          <a:p>
            <a:r>
              <a:rPr lang="en-US" sz="4000" dirty="0" smtClean="0"/>
              <a:t>STEP 2.2 : Add google Play services VERSION to the manifest file</a:t>
            </a:r>
            <a:endParaRPr lang="en-US" sz="4000" dirty="0"/>
          </a:p>
        </p:txBody>
      </p:sp>
      <p:sp>
        <p:nvSpPr>
          <p:cNvPr id="3" name="Content Placeholder 2"/>
          <p:cNvSpPr>
            <a:spLocks noGrp="1"/>
          </p:cNvSpPr>
          <p:nvPr>
            <p:ph sz="quarter" idx="1"/>
          </p:nvPr>
        </p:nvSpPr>
        <p:spPr>
          <a:xfrm>
            <a:off x="0" y="1524000"/>
            <a:ext cx="8153400" cy="4495800"/>
          </a:xfrm>
        </p:spPr>
        <p:txBody>
          <a:bodyPr/>
          <a:lstStyle/>
          <a:p>
            <a:r>
              <a:rPr lang="en-US" dirty="0" smtClean="0"/>
              <a:t>Edit </a:t>
            </a:r>
            <a:r>
              <a:rPr lang="en-US" dirty="0"/>
              <a:t>your application's AndroidManifest.xml file, and add the following declaration</a:t>
            </a:r>
            <a:r>
              <a:rPr lang="en-US" b="1" dirty="0">
                <a:solidFill>
                  <a:srgbClr val="0070C0"/>
                </a:solidFill>
              </a:rPr>
              <a:t> within the &lt;application&gt; element.</a:t>
            </a:r>
            <a:r>
              <a:rPr lang="en-US" dirty="0"/>
              <a:t> This embeds the version of Google Play services that the app was compiled with.</a:t>
            </a:r>
          </a:p>
          <a:p>
            <a:r>
              <a:rPr lang="en-US" sz="2400" dirty="0">
                <a:solidFill>
                  <a:srgbClr val="0070C0"/>
                </a:solidFill>
              </a:rPr>
              <a:t>&lt;meta-data</a:t>
            </a:r>
            <a:br>
              <a:rPr lang="en-US" sz="2400" dirty="0">
                <a:solidFill>
                  <a:srgbClr val="0070C0"/>
                </a:solidFill>
              </a:rPr>
            </a:br>
            <a:r>
              <a:rPr lang="en-US" sz="2400" dirty="0">
                <a:solidFill>
                  <a:srgbClr val="0070C0"/>
                </a:solidFill>
              </a:rPr>
              <a:t>    </a:t>
            </a:r>
            <a:r>
              <a:rPr lang="en-US" sz="2400" dirty="0" err="1">
                <a:solidFill>
                  <a:srgbClr val="0070C0"/>
                </a:solidFill>
              </a:rPr>
              <a:t>android:name</a:t>
            </a:r>
            <a:r>
              <a:rPr lang="en-US" sz="2400" dirty="0">
                <a:solidFill>
                  <a:srgbClr val="0070C0"/>
                </a:solidFill>
              </a:rPr>
              <a:t>="</a:t>
            </a:r>
            <a:r>
              <a:rPr lang="en-US" sz="2400" dirty="0" err="1">
                <a:solidFill>
                  <a:srgbClr val="0070C0"/>
                </a:solidFill>
              </a:rPr>
              <a:t>com.google.android.gms.version</a:t>
            </a:r>
            <a:r>
              <a:rPr lang="en-US" sz="2400" dirty="0">
                <a:solidFill>
                  <a:srgbClr val="0070C0"/>
                </a:solidFill>
              </a:rPr>
              <a:t>"</a:t>
            </a:r>
            <a:br>
              <a:rPr lang="en-US" sz="2400" dirty="0">
                <a:solidFill>
                  <a:srgbClr val="0070C0"/>
                </a:solidFill>
              </a:rPr>
            </a:br>
            <a:r>
              <a:rPr lang="en-US" sz="2400" dirty="0">
                <a:solidFill>
                  <a:srgbClr val="0070C0"/>
                </a:solidFill>
              </a:rPr>
              <a:t>    </a:t>
            </a:r>
            <a:r>
              <a:rPr lang="en-US" sz="2400" dirty="0" err="1">
                <a:solidFill>
                  <a:srgbClr val="0070C0"/>
                </a:solidFill>
              </a:rPr>
              <a:t>android:value</a:t>
            </a:r>
            <a:r>
              <a:rPr lang="en-US" sz="2400" dirty="0">
                <a:solidFill>
                  <a:srgbClr val="0070C0"/>
                </a:solidFill>
              </a:rPr>
              <a:t>="@integer/</a:t>
            </a:r>
            <a:r>
              <a:rPr lang="en-US" sz="2400" dirty="0" err="1">
                <a:solidFill>
                  <a:srgbClr val="0070C0"/>
                </a:solidFill>
              </a:rPr>
              <a:t>google_play_services_version</a:t>
            </a:r>
            <a:r>
              <a:rPr lang="en-US" sz="2400" dirty="0">
                <a:solidFill>
                  <a:srgbClr val="0070C0"/>
                </a:solidFill>
              </a:rPr>
              <a:t>" /&gt;</a:t>
            </a:r>
          </a:p>
        </p:txBody>
      </p:sp>
    </p:spTree>
    <p:extLst>
      <p:ext uri="{BB962C8B-B14F-4D97-AF65-F5344CB8AC3E}">
        <p14:creationId xmlns:p14="http://schemas.microsoft.com/office/powerpoint/2010/main" val="3278572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Get an API Key</a:t>
            </a:r>
            <a:endParaRPr lang="en-US" dirty="0"/>
          </a:p>
        </p:txBody>
      </p:sp>
      <p:sp>
        <p:nvSpPr>
          <p:cNvPr id="3" name="Content Placeholder 2"/>
          <p:cNvSpPr>
            <a:spLocks noGrp="1"/>
          </p:cNvSpPr>
          <p:nvPr>
            <p:ph sz="quarter" idx="1"/>
          </p:nvPr>
        </p:nvSpPr>
        <p:spPr/>
        <p:txBody>
          <a:bodyPr/>
          <a:lstStyle/>
          <a:p>
            <a:r>
              <a:rPr lang="en-US" dirty="0"/>
              <a:t>you have to add a Maps API key to your application. </a:t>
            </a:r>
            <a:endParaRPr lang="en-US" dirty="0" smtClean="0"/>
          </a:p>
          <a:p>
            <a:r>
              <a:rPr lang="en-US" dirty="0" smtClean="0"/>
              <a:t>The </a:t>
            </a:r>
            <a:r>
              <a:rPr lang="en-US" dirty="0"/>
              <a:t>key is </a:t>
            </a:r>
            <a:r>
              <a:rPr lang="en-US" dirty="0" smtClean="0"/>
              <a:t>free</a:t>
            </a:r>
          </a:p>
          <a:p>
            <a:r>
              <a:rPr lang="en-US" dirty="0" smtClean="0">
                <a:solidFill>
                  <a:srgbClr val="FF0000"/>
                </a:solidFill>
              </a:rPr>
              <a:t>Get  </a:t>
            </a:r>
            <a:r>
              <a:rPr lang="en-US" dirty="0">
                <a:solidFill>
                  <a:srgbClr val="FF0000"/>
                </a:solidFill>
              </a:rPr>
              <a:t>a Maps API key from the Google APIs Console by providing your application's signing certificate and its package name</a:t>
            </a:r>
            <a:r>
              <a:rPr lang="en-US" dirty="0"/>
              <a:t>. </a:t>
            </a:r>
            <a:endParaRPr lang="en-US" dirty="0" smtClean="0"/>
          </a:p>
          <a:p>
            <a:r>
              <a:rPr lang="en-US" dirty="0" smtClean="0"/>
              <a:t>YOU NEED A CERTIFICATE</a:t>
            </a:r>
          </a:p>
          <a:p>
            <a:r>
              <a:rPr lang="en-US" dirty="0" smtClean="0"/>
              <a:t>THIS PROCESS CAN CHANGE – you need to follow instructions at developer.android.com </a:t>
            </a:r>
          </a:p>
          <a:p>
            <a:r>
              <a:rPr lang="en-US" sz="2000" dirty="0">
                <a:hlinkClick r:id="rId2"/>
              </a:rPr>
              <a:t>https://developers.google.com/maps/documentation/android/start#get_an_android_certificate_and_the_google_maps_api_key</a:t>
            </a:r>
            <a:endParaRPr lang="en-US" sz="2000" dirty="0" smtClean="0"/>
          </a:p>
        </p:txBody>
      </p:sp>
    </p:spTree>
    <p:extLst>
      <p:ext uri="{BB962C8B-B14F-4D97-AF65-F5344CB8AC3E}">
        <p14:creationId xmlns:p14="http://schemas.microsoft.com/office/powerpoint/2010/main" val="1511312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Get an API Key--- you need to sign your application</a:t>
            </a:r>
            <a:endParaRPr lang="en-US" dirty="0"/>
          </a:p>
        </p:txBody>
      </p:sp>
      <p:sp>
        <p:nvSpPr>
          <p:cNvPr id="3" name="Content Placeholder 2"/>
          <p:cNvSpPr>
            <a:spLocks noGrp="1"/>
          </p:cNvSpPr>
          <p:nvPr>
            <p:ph sz="quarter" idx="1"/>
          </p:nvPr>
        </p:nvSpPr>
        <p:spPr/>
        <p:txBody>
          <a:bodyPr/>
          <a:lstStyle/>
          <a:p>
            <a:r>
              <a:rPr lang="en-US" sz="2800" dirty="0"/>
              <a:t>The certificate does not need to be signed by a certificate authority: it is perfectly allowable, and typical, for Android applications to </a:t>
            </a:r>
            <a:r>
              <a:rPr lang="en-US" sz="2800" dirty="0">
                <a:solidFill>
                  <a:srgbClr val="FF0000"/>
                </a:solidFill>
              </a:rPr>
              <a:t>use self-signed certificates</a:t>
            </a:r>
            <a:r>
              <a:rPr lang="en-US" sz="2800" dirty="0" smtClean="0">
                <a:solidFill>
                  <a:srgbClr val="FF0000"/>
                </a:solidFill>
              </a:rPr>
              <a:t>.</a:t>
            </a:r>
          </a:p>
          <a:p>
            <a:r>
              <a:rPr lang="en-US" sz="2800" b="1" dirty="0" smtClean="0"/>
              <a:t>See developer.android.com for details on how to sign your Application  </a:t>
            </a:r>
          </a:p>
          <a:p>
            <a:r>
              <a:rPr lang="en-US" sz="2800" b="1" dirty="0"/>
              <a:t>See </a:t>
            </a:r>
            <a:r>
              <a:rPr lang="en-US" sz="2800" b="1" dirty="0">
                <a:hlinkClick r:id="rId2"/>
              </a:rPr>
              <a:t>http://developer.android.com/tools/publishing/app-signing.html</a:t>
            </a:r>
            <a:endParaRPr lang="en-US" sz="2800" b="1" dirty="0"/>
          </a:p>
        </p:txBody>
      </p:sp>
    </p:spTree>
    <p:extLst>
      <p:ext uri="{BB962C8B-B14F-4D97-AF65-F5344CB8AC3E}">
        <p14:creationId xmlns:p14="http://schemas.microsoft.com/office/powerpoint/2010/main" val="3143527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More on signing your app</a:t>
            </a:r>
            <a:endParaRPr lang="en-US" dirty="0"/>
          </a:p>
        </p:txBody>
      </p:sp>
      <p:sp>
        <p:nvSpPr>
          <p:cNvPr id="3" name="Content Placeholder 2"/>
          <p:cNvSpPr>
            <a:spLocks noGrp="1"/>
          </p:cNvSpPr>
          <p:nvPr>
            <p:ph sz="quarter" idx="1"/>
          </p:nvPr>
        </p:nvSpPr>
        <p:spPr>
          <a:xfrm>
            <a:off x="10391" y="1066800"/>
            <a:ext cx="8461248" cy="4800600"/>
          </a:xfrm>
        </p:spPr>
        <p:txBody>
          <a:bodyPr/>
          <a:lstStyle/>
          <a:p>
            <a:r>
              <a:rPr lang="en-US" sz="2800" b="1" dirty="0"/>
              <a:t>See </a:t>
            </a:r>
            <a:r>
              <a:rPr lang="en-US" sz="1800" b="1" dirty="0">
                <a:hlinkClick r:id="rId2"/>
              </a:rPr>
              <a:t>https://developer.android.com/tools/publishing/app-signing.html</a:t>
            </a:r>
            <a:endParaRPr lang="en-US" sz="1800" b="1" dirty="0"/>
          </a:p>
          <a:p>
            <a:r>
              <a:rPr lang="en-US" sz="2800" dirty="0"/>
              <a:t>Android Studio signs your app in debug mode automatically when you run or debug your project from the IDE</a:t>
            </a:r>
            <a:r>
              <a:rPr lang="en-US" sz="2800" dirty="0" smtClean="0"/>
              <a:t>.</a:t>
            </a:r>
          </a:p>
          <a:p>
            <a:r>
              <a:rPr lang="en-US" sz="2800" b="1" dirty="0" smtClean="0"/>
              <a:t>Debug key info (</a:t>
            </a:r>
            <a:r>
              <a:rPr lang="en-US" sz="2800" dirty="0"/>
              <a:t>The debug </a:t>
            </a:r>
            <a:r>
              <a:rPr lang="en-US" sz="2800" dirty="0" err="1"/>
              <a:t>keystore</a:t>
            </a:r>
            <a:r>
              <a:rPr lang="en-US" sz="2800" dirty="0"/>
              <a:t> is located in $HOME/.android/</a:t>
            </a:r>
            <a:r>
              <a:rPr lang="en-US" sz="2800" dirty="0" err="1"/>
              <a:t>debug.keystore</a:t>
            </a:r>
            <a:r>
              <a:rPr lang="en-US" sz="2800" b="1" dirty="0" smtClean="0"/>
              <a:t>)</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endParaRPr lang="en-US" sz="2800" b="1" dirty="0"/>
          </a:p>
          <a:p>
            <a:r>
              <a:rPr lang="en-US" sz="2800" b="1" dirty="0" smtClean="0"/>
              <a:t>You can’t publish the app with this debug key</a:t>
            </a:r>
            <a:endParaRPr lang="en-US" sz="2800" b="1"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0"/>
            <a:ext cx="5029200" cy="2981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15000" y="4800600"/>
            <a:ext cx="3010761" cy="646331"/>
          </a:xfrm>
          <a:prstGeom prst="rect">
            <a:avLst/>
          </a:prstGeom>
          <a:solidFill>
            <a:srgbClr val="FFC000"/>
          </a:solidFill>
        </p:spPr>
        <p:txBody>
          <a:bodyPr wrap="none" rtlCol="0">
            <a:spAutoFit/>
          </a:bodyPr>
          <a:lstStyle/>
          <a:p>
            <a:r>
              <a:rPr lang="en-US" dirty="0" smtClean="0"/>
              <a:t>Location on windows</a:t>
            </a:r>
            <a:br>
              <a:rPr lang="en-US" dirty="0" smtClean="0"/>
            </a:br>
            <a:r>
              <a:rPr lang="en-US" dirty="0" smtClean="0"/>
              <a:t>C:/Users/name/.android</a:t>
            </a:r>
            <a:endParaRPr lang="en-US" dirty="0"/>
          </a:p>
        </p:txBody>
      </p:sp>
    </p:spTree>
    <p:extLst>
      <p:ext uri="{BB962C8B-B14F-4D97-AF65-F5344CB8AC3E}">
        <p14:creationId xmlns:p14="http://schemas.microsoft.com/office/powerpoint/2010/main" val="4156808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STEP 3: </a:t>
            </a:r>
            <a:r>
              <a:rPr lang="en-US" sz="3200" b="1" dirty="0" smtClean="0"/>
              <a:t>getting the certificate information </a:t>
            </a:r>
            <a:r>
              <a:rPr lang="en-US" sz="3200" b="1" dirty="0" smtClean="0">
                <a:sym typeface="Wingdings" pitchFamily="2" charset="2"/>
              </a:rPr>
              <a:t> towards getting your Maps API Key   </a:t>
            </a:r>
            <a:br>
              <a:rPr lang="en-US" sz="3200" b="1" dirty="0" smtClean="0">
                <a:sym typeface="Wingdings" pitchFamily="2" charset="2"/>
              </a:rPr>
            </a:br>
            <a:r>
              <a:rPr lang="en-US" sz="3200" b="1" dirty="0" smtClean="0">
                <a:sym typeface="Wingdings" pitchFamily="2" charset="2"/>
              </a:rPr>
              <a:t>DEBUG CASE ONLY </a:t>
            </a:r>
            <a:r>
              <a:rPr lang="en-US" sz="2000" dirty="0" smtClean="0">
                <a:sym typeface="Wingdings" pitchFamily="2" charset="2"/>
              </a:rPr>
              <a:t>(see developer.android.com)</a:t>
            </a:r>
            <a:endParaRPr lang="en-US" sz="2000" dirty="0"/>
          </a:p>
        </p:txBody>
      </p:sp>
      <p:sp>
        <p:nvSpPr>
          <p:cNvPr id="3" name="Content Placeholder 2"/>
          <p:cNvSpPr>
            <a:spLocks noGrp="1"/>
          </p:cNvSpPr>
          <p:nvPr>
            <p:ph sz="quarter" idx="1"/>
          </p:nvPr>
        </p:nvSpPr>
        <p:spPr>
          <a:xfrm>
            <a:off x="152400" y="1371600"/>
            <a:ext cx="8153400" cy="2057400"/>
          </a:xfrm>
        </p:spPr>
        <p:txBody>
          <a:bodyPr/>
          <a:lstStyle/>
          <a:p>
            <a:pPr marL="0" indent="0">
              <a:buNone/>
            </a:pPr>
            <a:r>
              <a:rPr lang="en-US" dirty="0" smtClean="0"/>
              <a:t>List </a:t>
            </a:r>
            <a:r>
              <a:rPr lang="en-US" dirty="0"/>
              <a:t>the SHA-1 fingerprint.</a:t>
            </a:r>
          </a:p>
          <a:p>
            <a:pPr lvl="1"/>
            <a:r>
              <a:rPr lang="en-US" dirty="0"/>
              <a:t>For Linux or OS X, open a terminal window and enter the following:</a:t>
            </a:r>
          </a:p>
          <a:p>
            <a:pPr lvl="3"/>
            <a:r>
              <a:rPr lang="en-US" dirty="0" err="1"/>
              <a:t>keytool</a:t>
            </a:r>
            <a:r>
              <a:rPr lang="en-US" dirty="0"/>
              <a:t> -list -v -</a:t>
            </a:r>
            <a:r>
              <a:rPr lang="en-US" dirty="0" err="1"/>
              <a:t>keystore</a:t>
            </a:r>
            <a:r>
              <a:rPr lang="en-US" dirty="0"/>
              <a:t> ~/.android/</a:t>
            </a:r>
            <a:r>
              <a:rPr lang="en-US" dirty="0" err="1"/>
              <a:t>debug.keystore</a:t>
            </a:r>
            <a:r>
              <a:rPr lang="en-US" dirty="0"/>
              <a:t> -alias </a:t>
            </a:r>
            <a:r>
              <a:rPr lang="en-US" dirty="0" err="1"/>
              <a:t>androiddebugkey</a:t>
            </a:r>
            <a:r>
              <a:rPr lang="en-US" dirty="0"/>
              <a:t> -</a:t>
            </a:r>
            <a:r>
              <a:rPr lang="en-US" dirty="0" err="1"/>
              <a:t>storepass</a:t>
            </a:r>
            <a:r>
              <a:rPr lang="en-US" dirty="0"/>
              <a:t> android -</a:t>
            </a:r>
            <a:r>
              <a:rPr lang="en-US" dirty="0" err="1"/>
              <a:t>keypass</a:t>
            </a:r>
            <a:r>
              <a:rPr lang="en-US" dirty="0"/>
              <a:t> </a:t>
            </a:r>
            <a:r>
              <a:rPr lang="en-US" dirty="0" smtClean="0"/>
              <a:t>android</a:t>
            </a:r>
            <a:endParaRPr lang="en-US" dirty="0"/>
          </a:p>
          <a:p>
            <a:pPr lvl="1"/>
            <a:r>
              <a:rPr lang="en-US" dirty="0"/>
              <a:t>For Windows Vista and Windows 7, run:</a:t>
            </a:r>
          </a:p>
          <a:p>
            <a:pPr lvl="3"/>
            <a:r>
              <a:rPr lang="en-US" dirty="0" err="1"/>
              <a:t>keytool</a:t>
            </a:r>
            <a:r>
              <a:rPr lang="en-US" dirty="0"/>
              <a:t> -list -v -</a:t>
            </a:r>
            <a:r>
              <a:rPr lang="en-US" dirty="0" err="1"/>
              <a:t>keystore</a:t>
            </a:r>
            <a:r>
              <a:rPr lang="en-US" dirty="0"/>
              <a:t> "C:\Users\your_user_name\.android\debug.keystore" -alias </a:t>
            </a:r>
            <a:r>
              <a:rPr lang="en-US" dirty="0" err="1"/>
              <a:t>androiddebugkey</a:t>
            </a:r>
            <a:r>
              <a:rPr lang="en-US" dirty="0"/>
              <a:t> -</a:t>
            </a:r>
            <a:r>
              <a:rPr lang="en-US" dirty="0" err="1"/>
              <a:t>storepass</a:t>
            </a:r>
            <a:r>
              <a:rPr lang="en-US" dirty="0"/>
              <a:t> android -</a:t>
            </a:r>
            <a:r>
              <a:rPr lang="en-US" dirty="0" err="1"/>
              <a:t>keypass</a:t>
            </a:r>
            <a:r>
              <a:rPr lang="en-US" dirty="0"/>
              <a:t> android</a:t>
            </a:r>
            <a:br>
              <a:rPr lang="en-US" dirty="0"/>
            </a:br>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5360"/>
          <a:stretch/>
        </p:blipFill>
        <p:spPr bwMode="auto">
          <a:xfrm>
            <a:off x="5867400" y="4770703"/>
            <a:ext cx="3781425" cy="208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0279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Maps in transition</a:t>
            </a:r>
            <a:endParaRPr lang="en-US" dirty="0"/>
          </a:p>
        </p:txBody>
      </p:sp>
      <p:sp>
        <p:nvSpPr>
          <p:cNvPr id="3" name="Content Placeholder 2"/>
          <p:cNvSpPr>
            <a:spLocks noGrp="1"/>
          </p:cNvSpPr>
          <p:nvPr>
            <p:ph sz="quarter" idx="1"/>
          </p:nvPr>
        </p:nvSpPr>
        <p:spPr/>
        <p:txBody>
          <a:bodyPr/>
          <a:lstStyle/>
          <a:p>
            <a:r>
              <a:rPr lang="en-US" dirty="0" smtClean="0"/>
              <a:t>There is a v1 and v2 Google Maps API.</a:t>
            </a:r>
          </a:p>
          <a:p>
            <a:r>
              <a:rPr lang="en-US" dirty="0" smtClean="0"/>
              <a:t>Both are presented here</a:t>
            </a:r>
          </a:p>
          <a:p>
            <a:r>
              <a:rPr lang="en-US" dirty="0" smtClean="0"/>
              <a:t>Use the later version  </a:t>
            </a:r>
          </a:p>
          <a:p>
            <a:r>
              <a:rPr lang="en-US" dirty="0" smtClean="0"/>
              <a:t>Warning depending on version of emulator it may not support v2 yet </a:t>
            </a:r>
            <a:r>
              <a:rPr lang="en-US" dirty="0" smtClean="0">
                <a:sym typeface="Wingdings" panose="05000000000000000000" pitchFamily="2" charset="2"/>
              </a:rPr>
              <a:t> but, you can test on device too and frankly better if you are using Location Services (like GPS) anyways</a:t>
            </a:r>
            <a:endParaRPr lang="en-US" dirty="0"/>
          </a:p>
        </p:txBody>
      </p:sp>
    </p:spTree>
    <p:extLst>
      <p:ext uri="{BB962C8B-B14F-4D97-AF65-F5344CB8AC3E}">
        <p14:creationId xmlns:p14="http://schemas.microsoft.com/office/powerpoint/2010/main" val="9560438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STEP 3: getting the certificate information </a:t>
            </a:r>
            <a:r>
              <a:rPr lang="en-US" sz="3200" dirty="0" smtClean="0">
                <a:sym typeface="Wingdings" pitchFamily="2" charset="2"/>
              </a:rPr>
              <a:t> towards getting your Maps API Key   </a:t>
            </a:r>
            <a:br>
              <a:rPr lang="en-US" sz="3200" dirty="0" smtClean="0">
                <a:sym typeface="Wingdings" pitchFamily="2" charset="2"/>
              </a:rPr>
            </a:br>
            <a:r>
              <a:rPr lang="en-US" sz="3200" b="1" dirty="0" smtClean="0">
                <a:sym typeface="Wingdings" pitchFamily="2" charset="2"/>
              </a:rPr>
              <a:t>DEBUG CASE ONLY </a:t>
            </a:r>
            <a:r>
              <a:rPr lang="en-US" sz="2000" dirty="0" smtClean="0">
                <a:sym typeface="Wingdings" pitchFamily="2" charset="2"/>
              </a:rPr>
              <a:t>(see developer.android.com)</a:t>
            </a:r>
            <a:endParaRPr lang="en-US" sz="2000" dirty="0"/>
          </a:p>
        </p:txBody>
      </p:sp>
      <p:sp>
        <p:nvSpPr>
          <p:cNvPr id="3" name="Content Placeholder 2"/>
          <p:cNvSpPr>
            <a:spLocks noGrp="1"/>
          </p:cNvSpPr>
          <p:nvPr>
            <p:ph sz="quarter" idx="1"/>
          </p:nvPr>
        </p:nvSpPr>
        <p:spPr>
          <a:xfrm>
            <a:off x="152400" y="1371600"/>
            <a:ext cx="8153400" cy="4495800"/>
          </a:xfrm>
        </p:spPr>
        <p:txBody>
          <a:bodyPr/>
          <a:lstStyle/>
          <a:p>
            <a:pPr marL="0" indent="0">
              <a:buNone/>
            </a:pPr>
            <a:r>
              <a:rPr lang="en-US" sz="2000" dirty="0" smtClean="0">
                <a:solidFill>
                  <a:srgbClr val="FF0000"/>
                </a:solidFill>
              </a:rPr>
              <a:t>(e.g. </a:t>
            </a:r>
            <a:r>
              <a:rPr lang="en-US" sz="2000" dirty="0">
                <a:solidFill>
                  <a:srgbClr val="FF0000"/>
                </a:solidFill>
              </a:rPr>
              <a:t>mine is C:\Users\grewe\.</a:t>
            </a:r>
            <a:r>
              <a:rPr lang="en-US" sz="2000" dirty="0" smtClean="0">
                <a:solidFill>
                  <a:srgbClr val="FF0000"/>
                </a:solidFill>
              </a:rPr>
              <a:t>android\debug.keystore)</a:t>
            </a:r>
            <a:endParaRPr lang="en-US" sz="2000" dirty="0">
              <a:solidFill>
                <a:srgbClr val="FF0000"/>
              </a:solidFill>
            </a:endParaRPr>
          </a:p>
          <a:p>
            <a:r>
              <a:rPr lang="en-US" dirty="0"/>
              <a:t>List the SHA-1 fingerprint</a:t>
            </a:r>
            <a:r>
              <a:rPr lang="en-US" dirty="0" smtClean="0"/>
              <a:t>.</a:t>
            </a:r>
            <a:endParaRPr lang="en-US" dirty="0"/>
          </a:p>
          <a:p>
            <a:pPr lvl="3"/>
            <a:r>
              <a:rPr lang="en-US" dirty="0" err="1"/>
              <a:t>keytool</a:t>
            </a:r>
            <a:r>
              <a:rPr lang="en-US" dirty="0"/>
              <a:t> -list -v -</a:t>
            </a:r>
            <a:r>
              <a:rPr lang="en-US" dirty="0" err="1"/>
              <a:t>keystore</a:t>
            </a:r>
            <a:r>
              <a:rPr lang="en-US" dirty="0"/>
              <a:t> "C:\Users\your_user_name\.android\debug.keystore" -alias </a:t>
            </a:r>
            <a:r>
              <a:rPr lang="en-US" dirty="0" err="1"/>
              <a:t>androiddebugkey</a:t>
            </a:r>
            <a:r>
              <a:rPr lang="en-US" dirty="0"/>
              <a:t> -</a:t>
            </a:r>
            <a:r>
              <a:rPr lang="en-US" dirty="0" err="1"/>
              <a:t>storepass</a:t>
            </a:r>
            <a:r>
              <a:rPr lang="en-US" dirty="0"/>
              <a:t> android -</a:t>
            </a:r>
            <a:r>
              <a:rPr lang="en-US" dirty="0" err="1"/>
              <a:t>keypass</a:t>
            </a:r>
            <a:r>
              <a:rPr lang="en-US" dirty="0"/>
              <a:t> android</a:t>
            </a:r>
            <a:br>
              <a:rPr lang="en-US" dirty="0"/>
            </a:br>
            <a:endParaRPr lang="en-US" dirty="0"/>
          </a:p>
          <a:p>
            <a:r>
              <a:rPr lang="en-US" dirty="0"/>
              <a:t>You should see output similar to this</a:t>
            </a:r>
            <a:r>
              <a:rPr lang="en-US" dirty="0" smtClean="0"/>
              <a:t>:  </a:t>
            </a:r>
          </a:p>
          <a:p>
            <a:endParaRPr lang="en-US" dirty="0"/>
          </a:p>
          <a:p>
            <a:endParaRPr lang="en-US" dirty="0" smtClean="0"/>
          </a:p>
          <a:p>
            <a:endParaRPr lang="en-US" dirty="0"/>
          </a:p>
          <a:p>
            <a:endParaRPr lang="en-US" dirty="0" smtClean="0"/>
          </a:p>
          <a:p>
            <a:r>
              <a:rPr lang="en-US" sz="1600" dirty="0"/>
              <a:t>The line that begins SHA1 contains the certificate's SHA-1 fingerprint. The fingerprint is the sequence of 20 two-digit hexadecimal numbers separated by colons.</a:t>
            </a:r>
            <a:endParaRPr lang="en-US" sz="1600" dirty="0" smtClean="0"/>
          </a:p>
          <a:p>
            <a:endParaRPr lang="en-US" dirty="0"/>
          </a:p>
          <a:p>
            <a:endParaRPr lang="en-US" dirty="0" smtClean="0"/>
          </a:p>
          <a:p>
            <a:endParaRPr lang="en-US" dirty="0"/>
          </a:p>
          <a:p>
            <a:endParaRPr lang="en-US" dirty="0" smtClean="0"/>
          </a:p>
          <a:p>
            <a:endParaRPr lang="en-US" dirty="0"/>
          </a:p>
          <a:p>
            <a:pPr marL="0" indent="0">
              <a:buNone/>
            </a:pPr>
            <a:endParaRPr lang="en-US" dirty="0"/>
          </a:p>
        </p:txBody>
      </p:sp>
      <p:sp>
        <p:nvSpPr>
          <p:cNvPr id="4" name="TextBox 3"/>
          <p:cNvSpPr txBox="1"/>
          <p:nvPr/>
        </p:nvSpPr>
        <p:spPr>
          <a:xfrm>
            <a:off x="1447800" y="4038600"/>
            <a:ext cx="5614037" cy="2400657"/>
          </a:xfrm>
          <a:prstGeom prst="rect">
            <a:avLst/>
          </a:prstGeom>
          <a:noFill/>
        </p:spPr>
        <p:txBody>
          <a:bodyPr wrap="none" rtlCol="0">
            <a:spAutoFit/>
          </a:bodyPr>
          <a:lstStyle/>
          <a:p>
            <a:r>
              <a:rPr lang="en-US" sz="1000" dirty="0"/>
              <a:t>Alias name: </a:t>
            </a:r>
            <a:r>
              <a:rPr lang="en-US" sz="1000" dirty="0" err="1"/>
              <a:t>androiddebugkey</a:t>
            </a:r>
            <a:r>
              <a:rPr lang="en-US" sz="1000" dirty="0"/>
              <a:t/>
            </a:r>
            <a:br>
              <a:rPr lang="en-US" sz="1000" dirty="0"/>
            </a:br>
            <a:r>
              <a:rPr lang="en-US" sz="1000" dirty="0"/>
              <a:t> Creation date: Jan 01, 2013</a:t>
            </a:r>
            <a:br>
              <a:rPr lang="en-US" sz="1000" dirty="0"/>
            </a:br>
            <a:r>
              <a:rPr lang="en-US" sz="1000" dirty="0"/>
              <a:t> Entry type: </a:t>
            </a:r>
            <a:r>
              <a:rPr lang="en-US" sz="1000" dirty="0" err="1"/>
              <a:t>PrivateKeyEntry</a:t>
            </a:r>
            <a:r>
              <a:rPr lang="en-US" sz="1000" dirty="0"/>
              <a:t/>
            </a:r>
            <a:br>
              <a:rPr lang="en-US" sz="1000" dirty="0"/>
            </a:br>
            <a:r>
              <a:rPr lang="en-US" sz="1000" dirty="0"/>
              <a:t> Certificate chain length: 1</a:t>
            </a:r>
            <a:br>
              <a:rPr lang="en-US" sz="1000" dirty="0"/>
            </a:br>
            <a:r>
              <a:rPr lang="en-US" sz="1000" dirty="0"/>
              <a:t> Certificate[1]:</a:t>
            </a:r>
            <a:br>
              <a:rPr lang="en-US" sz="1000" dirty="0"/>
            </a:br>
            <a:r>
              <a:rPr lang="en-US" sz="1000" dirty="0"/>
              <a:t> Owner: CN=Android Debug, O=Android, C=US</a:t>
            </a:r>
            <a:br>
              <a:rPr lang="en-US" sz="1000" dirty="0"/>
            </a:br>
            <a:r>
              <a:rPr lang="en-US" sz="1000" dirty="0"/>
              <a:t> Issuer: CN=Android Debug, O=Android, C=US</a:t>
            </a:r>
            <a:br>
              <a:rPr lang="en-US" sz="1000" dirty="0"/>
            </a:br>
            <a:r>
              <a:rPr lang="en-US" sz="1000" dirty="0"/>
              <a:t> Serial number: 4aa9b300</a:t>
            </a:r>
            <a:br>
              <a:rPr lang="en-US" sz="1000" dirty="0"/>
            </a:br>
            <a:r>
              <a:rPr lang="en-US" sz="1000" dirty="0"/>
              <a:t> Valid from: Mon Jan 01 08:04:04 UTC 2013 until: Mon Jan 01 18:04:04 PST 2033</a:t>
            </a:r>
            <a:br>
              <a:rPr lang="en-US" sz="1000" dirty="0"/>
            </a:br>
            <a:r>
              <a:rPr lang="en-US" sz="1000" dirty="0"/>
              <a:t> Certificate fingerprints:</a:t>
            </a:r>
            <a:br>
              <a:rPr lang="en-US" sz="1000" dirty="0"/>
            </a:br>
            <a:r>
              <a:rPr lang="en-US" sz="1000" dirty="0"/>
              <a:t>      MD5:  AE:9F:95:D0:A6:86:89:BC:A8:70:BA:34:FF:6A:AC:F9</a:t>
            </a:r>
            <a:br>
              <a:rPr lang="en-US" sz="1000" dirty="0"/>
            </a:br>
            <a:r>
              <a:rPr lang="en-US" sz="1000" dirty="0"/>
              <a:t>      </a:t>
            </a:r>
            <a:r>
              <a:rPr lang="en-US" sz="1000" b="1" dirty="0">
                <a:solidFill>
                  <a:srgbClr val="009900"/>
                </a:solidFill>
              </a:rPr>
              <a:t>SHA1</a:t>
            </a:r>
            <a:r>
              <a:rPr lang="en-US" sz="1000" dirty="0">
                <a:solidFill>
                  <a:srgbClr val="009900"/>
                </a:solidFill>
              </a:rPr>
              <a:t>:</a:t>
            </a:r>
            <a:r>
              <a:rPr lang="en-US" sz="1000" dirty="0"/>
              <a:t> </a:t>
            </a:r>
            <a:r>
              <a:rPr lang="en-US" sz="1000" b="1" dirty="0">
                <a:solidFill>
                  <a:srgbClr val="FF0000"/>
                </a:solidFill>
              </a:rPr>
              <a:t>BB:0D:AC:74:D3:21:E1:43:07:71:9B:62:90:AF:A1:66:6E:44:5D:75</a:t>
            </a:r>
            <a:br>
              <a:rPr lang="en-US" sz="1000" b="1" dirty="0">
                <a:solidFill>
                  <a:srgbClr val="FF0000"/>
                </a:solidFill>
              </a:rPr>
            </a:br>
            <a:r>
              <a:rPr lang="en-US" sz="1000" dirty="0"/>
              <a:t>      Signature algorithm name: SHA1withRSA</a:t>
            </a:r>
            <a:br>
              <a:rPr lang="en-US" sz="1000" dirty="0"/>
            </a:br>
            <a:r>
              <a:rPr lang="en-US" sz="1000" dirty="0"/>
              <a:t>      Version: 3</a:t>
            </a:r>
            <a:br>
              <a:rPr lang="en-US" sz="1000" dirty="0"/>
            </a:br>
            <a:endParaRPr lang="en-US" sz="1000" dirty="0"/>
          </a:p>
        </p:txBody>
      </p:sp>
    </p:spTree>
    <p:extLst>
      <p:ext uri="{BB962C8B-B14F-4D97-AF65-F5344CB8AC3E}">
        <p14:creationId xmlns:p14="http://schemas.microsoft.com/office/powerpoint/2010/main" val="3490259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lstStyle/>
          <a:p>
            <a:r>
              <a:rPr lang="en-US" sz="3200" dirty="0" smtClean="0"/>
              <a:t>Step 3-1 Getting Map API Key using SHA fingerprint from Certificate your App is signed with</a:t>
            </a:r>
            <a:endParaRPr lang="en-US" sz="3200" dirty="0"/>
          </a:p>
        </p:txBody>
      </p:sp>
      <p:sp>
        <p:nvSpPr>
          <p:cNvPr id="3" name="Content Placeholder 2"/>
          <p:cNvSpPr>
            <a:spLocks noGrp="1"/>
          </p:cNvSpPr>
          <p:nvPr>
            <p:ph sz="quarter" idx="1"/>
          </p:nvPr>
        </p:nvSpPr>
        <p:spPr/>
        <p:txBody>
          <a:bodyPr/>
          <a:lstStyle/>
          <a:p>
            <a:r>
              <a:rPr lang="en-US" sz="1400" b="1" dirty="0" smtClean="0"/>
              <a:t>To </a:t>
            </a:r>
            <a:r>
              <a:rPr lang="en-US" sz="1400" b="1" dirty="0"/>
              <a:t>get a project and register for the API:</a:t>
            </a:r>
            <a:endParaRPr lang="en-US" sz="1400" dirty="0"/>
          </a:p>
          <a:p>
            <a:r>
              <a:rPr lang="en-US" sz="1400" dirty="0"/>
              <a:t>In a browser, navigate to the </a:t>
            </a:r>
            <a:r>
              <a:rPr lang="en-US" sz="1400" dirty="0">
                <a:hlinkClick r:id="rId2"/>
              </a:rPr>
              <a:t>Google APIs Console</a:t>
            </a:r>
            <a:r>
              <a:rPr lang="en-US" sz="1400" dirty="0"/>
              <a:t>.   </a:t>
            </a:r>
            <a:r>
              <a:rPr lang="en-US" sz="1600" b="1" dirty="0">
                <a:hlinkClick r:id="rId3"/>
              </a:rPr>
              <a:t>(https://</a:t>
            </a:r>
            <a:r>
              <a:rPr lang="en-US" sz="1600" b="1" dirty="0" smtClean="0">
                <a:hlinkClick r:id="rId3"/>
              </a:rPr>
              <a:t>code.google.com/apis/console</a:t>
            </a:r>
            <a:r>
              <a:rPr lang="en-US" sz="1400" dirty="0" smtClean="0"/>
              <a:t>)</a:t>
            </a:r>
            <a:endParaRPr lang="en-US" sz="1400" dirty="0"/>
          </a:p>
          <a:p>
            <a:pPr lvl="1"/>
            <a:r>
              <a:rPr lang="en-US" sz="1400" dirty="0"/>
              <a:t>If you haven't used the Google APIs Console before, you're prompted to create a project that you use to track your usage of the Google Maps Android API. Click </a:t>
            </a:r>
            <a:r>
              <a:rPr lang="en-US" sz="1400" b="1" dirty="0"/>
              <a:t>Create Project</a:t>
            </a:r>
            <a:r>
              <a:rPr lang="en-US" sz="1400" dirty="0"/>
              <a:t>; the Console creates a new project called </a:t>
            </a:r>
            <a:r>
              <a:rPr lang="en-US" sz="1400" b="1" dirty="0"/>
              <a:t>API Project</a:t>
            </a:r>
            <a:r>
              <a:rPr lang="en-US" sz="1400" dirty="0"/>
              <a:t>. On the next page, this name appears in the upper left hand corner. To rename or otherwise manage the project, click on its name.</a:t>
            </a:r>
          </a:p>
          <a:p>
            <a:pPr lvl="1"/>
            <a:r>
              <a:rPr lang="en-US" sz="1400" dirty="0"/>
              <a:t>If you're already using the Google APIs Console, you will immediately see a list of your existing projects and the available services. It's still a good idea to use a new project for Google Maps Android API, so select the project name in the upper left hand corner and then click </a:t>
            </a:r>
            <a:r>
              <a:rPr lang="en-US" sz="1400" b="1" dirty="0"/>
              <a:t>Create</a:t>
            </a:r>
            <a:r>
              <a:rPr lang="en-US" sz="1400" dirty="0"/>
              <a:t>.</a:t>
            </a:r>
          </a:p>
          <a:p>
            <a:r>
              <a:rPr lang="en-US" sz="1400" dirty="0"/>
              <a:t>You should see a list of APIs and services in the main window. If you don't, select </a:t>
            </a:r>
            <a:r>
              <a:rPr lang="en-US" sz="1400" b="1" dirty="0"/>
              <a:t>Services</a:t>
            </a:r>
            <a:r>
              <a:rPr lang="en-US" sz="1400" dirty="0"/>
              <a:t> from the left navigation bar.</a:t>
            </a:r>
          </a:p>
          <a:p>
            <a:r>
              <a:rPr lang="en-US" sz="1400" dirty="0"/>
              <a:t>In the list of services displayed in the center of the page, scroll down until you see </a:t>
            </a:r>
            <a:r>
              <a:rPr lang="en-US" sz="1400" b="1" dirty="0"/>
              <a:t>Google Maps Android API v2</a:t>
            </a:r>
            <a:r>
              <a:rPr lang="en-US" sz="1400" dirty="0"/>
              <a:t>. To the right of the entry, click the switch indicator so that it is </a:t>
            </a:r>
            <a:r>
              <a:rPr lang="en-US" sz="1400" b="1" dirty="0"/>
              <a:t>on</a:t>
            </a:r>
            <a:r>
              <a:rPr lang="en-US" sz="1400" dirty="0"/>
              <a:t>.</a:t>
            </a:r>
          </a:p>
          <a:p>
            <a:r>
              <a:rPr lang="en-US" sz="1400" dirty="0"/>
              <a:t>This displays the </a:t>
            </a:r>
            <a:r>
              <a:rPr lang="en-US" sz="1400" dirty="0">
                <a:hlinkClick r:id="rId4"/>
              </a:rPr>
              <a:t>Google Maps Android API Terms of Service</a:t>
            </a:r>
            <a:r>
              <a:rPr lang="en-US" sz="1400" dirty="0"/>
              <a:t>. If you agree to the terms of service, click the checkbox below the terms of service, then click </a:t>
            </a:r>
            <a:r>
              <a:rPr lang="en-US" sz="1400" b="1" dirty="0"/>
              <a:t>Accept</a:t>
            </a:r>
            <a:r>
              <a:rPr lang="en-US" sz="1400" dirty="0"/>
              <a:t>. This returns you to the list of APIs and services</a:t>
            </a:r>
            <a:r>
              <a:rPr lang="en-US" sz="1400" dirty="0" smtClean="0"/>
              <a:t>.</a:t>
            </a:r>
          </a:p>
          <a:p>
            <a:endParaRPr lang="en-US" sz="1400" dirty="0"/>
          </a:p>
        </p:txBody>
      </p:sp>
    </p:spTree>
    <p:extLst>
      <p:ext uri="{BB962C8B-B14F-4D97-AF65-F5344CB8AC3E}">
        <p14:creationId xmlns:p14="http://schemas.microsoft.com/office/powerpoint/2010/main" val="2283586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3-1: Setting up app in Google Console to include Maps </a:t>
            </a:r>
            <a:r>
              <a:rPr lang="en-US" dirty="0" err="1" smtClean="0"/>
              <a:t>api</a:t>
            </a:r>
            <a:endParaRPr lang="en-US" dirty="0"/>
          </a:p>
        </p:txBody>
      </p:sp>
      <p:sp>
        <p:nvSpPr>
          <p:cNvPr id="3" name="Content Placeholder 2"/>
          <p:cNvSpPr>
            <a:spLocks noGrp="1"/>
          </p:cNvSpPr>
          <p:nvPr>
            <p:ph sz="quarter" idx="1"/>
          </p:nvPr>
        </p:nvSpPr>
        <p:spPr>
          <a:xfrm>
            <a:off x="645928" y="1600200"/>
            <a:ext cx="8153400" cy="4495800"/>
          </a:xfrm>
        </p:spPr>
        <p:txBody>
          <a:bodyPr/>
          <a:lstStyle/>
          <a:p>
            <a:r>
              <a:rPr lang="en-US" dirty="0" smtClean="0"/>
              <a:t>Here you can see I selected maps </a:t>
            </a:r>
            <a:r>
              <a:rPr lang="en-US" dirty="0" err="1" smtClean="0"/>
              <a:t>api</a:t>
            </a:r>
            <a:r>
              <a:rPr lang="en-US" dirty="0" smtClean="0"/>
              <a:t> “</a:t>
            </a:r>
            <a:r>
              <a:rPr lang="en-US" b="1" dirty="0"/>
              <a:t>Google Maps Android API v2</a:t>
            </a:r>
            <a:r>
              <a:rPr lang="en-US" dirty="0" smtClean="0"/>
              <a:t>.”  to be turned on…you can add whatever else you want </a:t>
            </a:r>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2581"/>
          <a:stretch/>
        </p:blipFill>
        <p:spPr bwMode="auto">
          <a:xfrm>
            <a:off x="228600" y="3322659"/>
            <a:ext cx="8988056" cy="325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447800" y="6096000"/>
            <a:ext cx="1295400" cy="2286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432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lstStyle/>
          <a:p>
            <a:r>
              <a:rPr lang="en-US" sz="3200" dirty="0" smtClean="0"/>
              <a:t>Step 3-1 Getting Map API Key using SHA fingerprint from Certificate your App is signed with</a:t>
            </a:r>
            <a:endParaRPr lang="en-US" sz="3200" dirty="0"/>
          </a:p>
        </p:txBody>
      </p:sp>
      <p:sp>
        <p:nvSpPr>
          <p:cNvPr id="3" name="Content Placeholder 2"/>
          <p:cNvSpPr>
            <a:spLocks noGrp="1"/>
          </p:cNvSpPr>
          <p:nvPr>
            <p:ph sz="quarter" idx="1"/>
          </p:nvPr>
        </p:nvSpPr>
        <p:spPr/>
        <p:txBody>
          <a:bodyPr/>
          <a:lstStyle/>
          <a:p>
            <a:pPr marL="0" indent="0">
              <a:buNone/>
            </a:pPr>
            <a:r>
              <a:rPr lang="en-US" dirty="0" smtClean="0"/>
              <a:t>Part 1 ---</a:t>
            </a:r>
            <a:endParaRPr lang="en-US" dirty="0"/>
          </a:p>
          <a:p>
            <a:pPr marL="0" indent="0">
              <a:buNone/>
            </a:pPr>
            <a:r>
              <a:rPr lang="en-US" dirty="0" smtClean="0"/>
              <a:t>APIs -&gt; Credentials</a:t>
            </a:r>
            <a:br>
              <a:rPr lang="en-US" dirty="0" smtClean="0"/>
            </a:br>
            <a:r>
              <a:rPr lang="en-US" dirty="0" smtClean="0"/>
              <a:t>-&gt; Create New Key</a:t>
            </a:r>
            <a:br>
              <a:rPr lang="en-US" dirty="0" smtClean="0"/>
            </a:br>
            <a:r>
              <a:rPr lang="en-US" dirty="0" smtClean="0"/>
              <a:t/>
            </a:r>
            <a:br>
              <a:rPr lang="en-US" dirty="0" smtClean="0"/>
            </a:br>
            <a:endParaRPr lang="en-US" dirty="0"/>
          </a:p>
        </p:txBody>
      </p:sp>
      <p:sp>
        <p:nvSpPr>
          <p:cNvPr id="6" name="Right Arrow 5"/>
          <p:cNvSpPr/>
          <p:nvPr/>
        </p:nvSpPr>
        <p:spPr>
          <a:xfrm flipH="1">
            <a:off x="4038600" y="5618788"/>
            <a:ext cx="1609946" cy="645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762"/>
          <a:stretch/>
        </p:blipFill>
        <p:spPr bwMode="auto">
          <a:xfrm>
            <a:off x="3962400" y="1524000"/>
            <a:ext cx="4890655"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443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3-1 </a:t>
            </a:r>
            <a:r>
              <a:rPr lang="en-US" dirty="0" smtClean="0"/>
              <a:t>continued….</a:t>
            </a:r>
            <a:endParaRPr lang="en-US" dirty="0"/>
          </a:p>
        </p:txBody>
      </p:sp>
      <p:sp>
        <p:nvSpPr>
          <p:cNvPr id="3" name="Content Placeholder 2"/>
          <p:cNvSpPr>
            <a:spLocks noGrp="1"/>
          </p:cNvSpPr>
          <p:nvPr>
            <p:ph sz="quarter" idx="1"/>
          </p:nvPr>
        </p:nvSpPr>
        <p:spPr/>
        <p:txBody>
          <a:bodyPr/>
          <a:lstStyle/>
          <a:p>
            <a:r>
              <a:rPr lang="en-US" dirty="0" smtClean="0"/>
              <a:t>Now select “Android Key”</a:t>
            </a:r>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2333625"/>
            <a:ext cx="50101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695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3-1 </a:t>
            </a:r>
            <a:r>
              <a:rPr lang="en-US" dirty="0" smtClean="0"/>
              <a:t>continued….</a:t>
            </a:r>
            <a:endParaRPr lang="en-US" dirty="0"/>
          </a:p>
        </p:txBody>
      </p:sp>
      <p:sp>
        <p:nvSpPr>
          <p:cNvPr id="3" name="Content Placeholder 2"/>
          <p:cNvSpPr>
            <a:spLocks noGrp="1"/>
          </p:cNvSpPr>
          <p:nvPr>
            <p:ph sz="quarter" idx="1"/>
          </p:nvPr>
        </p:nvSpPr>
        <p:spPr>
          <a:xfrm>
            <a:off x="609600" y="1371600"/>
            <a:ext cx="8153400" cy="4495800"/>
          </a:xfrm>
        </p:spPr>
        <p:txBody>
          <a:bodyPr/>
          <a:lstStyle/>
          <a:p>
            <a:r>
              <a:rPr lang="en-US" dirty="0" smtClean="0"/>
              <a:t>Now fill in the SHA-1 number followed by ; and your project’s package name</a:t>
            </a:r>
          </a:p>
          <a:p>
            <a:endParaRPr lang="en-US"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12" b="6011"/>
          <a:stretch/>
        </p:blipFill>
        <p:spPr bwMode="auto">
          <a:xfrm>
            <a:off x="1276350" y="2379518"/>
            <a:ext cx="6591300" cy="4208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997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3-1 </a:t>
            </a:r>
            <a:r>
              <a:rPr lang="en-US" dirty="0" smtClean="0"/>
              <a:t>now you will get the Maps API key you can use</a:t>
            </a:r>
            <a:endParaRPr lang="en-US" dirty="0"/>
          </a:p>
        </p:txBody>
      </p:sp>
      <p:sp>
        <p:nvSpPr>
          <p:cNvPr id="3" name="Content Placeholder 2"/>
          <p:cNvSpPr>
            <a:spLocks noGrp="1"/>
          </p:cNvSpPr>
          <p:nvPr>
            <p:ph sz="quarter" idx="1"/>
          </p:nvPr>
        </p:nvSpPr>
        <p:spPr>
          <a:xfrm>
            <a:off x="609600" y="1371600"/>
            <a:ext cx="8153400" cy="4495800"/>
          </a:xfrm>
        </p:spPr>
        <p:txBody>
          <a:bodyPr/>
          <a:lstStyle/>
          <a:p>
            <a:r>
              <a:rPr lang="en-US" dirty="0" smtClean="0"/>
              <a:t>Now you can go back to console anytime you want to see the API key –but, you will need it in the next step to add to your manifest file</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76600"/>
            <a:ext cx="711517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335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lstStyle/>
          <a:p>
            <a:r>
              <a:rPr lang="en-US" sz="3200" dirty="0" smtClean="0"/>
              <a:t>Step 3-1 Getting Map API Key using SHA fingerprint from Certificate your App is signed with</a:t>
            </a:r>
            <a:endParaRPr lang="en-US" sz="3200" dirty="0"/>
          </a:p>
        </p:txBody>
      </p:sp>
      <p:sp>
        <p:nvSpPr>
          <p:cNvPr id="3" name="Content Placeholder 2"/>
          <p:cNvSpPr>
            <a:spLocks noGrp="1"/>
          </p:cNvSpPr>
          <p:nvPr>
            <p:ph sz="quarter" idx="1"/>
          </p:nvPr>
        </p:nvSpPr>
        <p:spPr/>
        <p:txBody>
          <a:bodyPr/>
          <a:lstStyle/>
          <a:p>
            <a:pPr marL="0" indent="0">
              <a:buNone/>
            </a:pPr>
            <a:r>
              <a:rPr lang="en-US" dirty="0" smtClean="0"/>
              <a:t>Part 1 ---</a:t>
            </a:r>
            <a:endParaRPr lang="en-US" dirty="0"/>
          </a:p>
          <a:p>
            <a:pPr marL="0" indent="0">
              <a:buNone/>
            </a:pPr>
            <a:r>
              <a:rPr lang="en-US" dirty="0" smtClean="0"/>
              <a:t>click</a:t>
            </a:r>
            <a:br>
              <a:rPr lang="en-US" dirty="0" smtClean="0"/>
            </a:br>
            <a:r>
              <a:rPr lang="en-US" dirty="0" smtClean="0"/>
              <a:t>Register</a:t>
            </a:r>
            <a:br>
              <a:rPr lang="en-US" dirty="0" smtClean="0"/>
            </a:br>
            <a:r>
              <a:rPr lang="en-US" dirty="0" smtClean="0"/>
              <a:t/>
            </a:r>
            <a:br>
              <a:rPr lang="en-US" dirty="0" smtClean="0"/>
            </a:br>
            <a:r>
              <a:rPr lang="en-US" dirty="0" smtClean="0"/>
              <a:t>choose</a:t>
            </a:r>
            <a:br>
              <a:rPr lang="en-US" dirty="0" smtClean="0"/>
            </a:br>
            <a:r>
              <a:rPr lang="en-US" dirty="0" smtClean="0"/>
              <a:t>ID</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0872" b="39384"/>
          <a:stretch/>
        </p:blipFill>
        <p:spPr bwMode="auto">
          <a:xfrm>
            <a:off x="2667000" y="1600200"/>
            <a:ext cx="5963093" cy="496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605" t="38189" r="28977" b="27953"/>
          <a:stretch/>
        </p:blipFill>
        <p:spPr bwMode="auto">
          <a:xfrm>
            <a:off x="533400" y="5105400"/>
            <a:ext cx="3841898" cy="163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flipH="1">
            <a:off x="4038600" y="5618788"/>
            <a:ext cx="1609946" cy="645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978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3-2: PUT Maps API key in Applications Manifest file</a:t>
            </a:r>
            <a:endParaRPr lang="en-US" dirty="0"/>
          </a:p>
        </p:txBody>
      </p:sp>
      <p:sp>
        <p:nvSpPr>
          <p:cNvPr id="3" name="Content Placeholder 2"/>
          <p:cNvSpPr>
            <a:spLocks noGrp="1"/>
          </p:cNvSpPr>
          <p:nvPr>
            <p:ph sz="quarter" idx="1"/>
          </p:nvPr>
        </p:nvSpPr>
        <p:spPr/>
        <p:txBody>
          <a:bodyPr/>
          <a:lstStyle/>
          <a:p>
            <a:r>
              <a:rPr lang="en-US" dirty="0" smtClean="0"/>
              <a:t>AndroidManifest.xml</a:t>
            </a:r>
          </a:p>
          <a:p>
            <a:r>
              <a:rPr lang="en-US" b="1" dirty="0"/>
              <a:t>To add the key to your application:</a:t>
            </a:r>
            <a:endParaRPr lang="en-US" dirty="0"/>
          </a:p>
          <a:p>
            <a:pPr marL="320675" lvl="1" indent="0">
              <a:buNone/>
            </a:pPr>
            <a:r>
              <a:rPr lang="en-US" sz="1900" dirty="0" smtClean="0"/>
              <a:t>1) ADD between </a:t>
            </a:r>
            <a:r>
              <a:rPr lang="en-US" sz="1900" dirty="0" smtClean="0">
                <a:hlinkClick r:id="rId2"/>
              </a:rPr>
              <a:t>&lt;application</a:t>
            </a:r>
            <a:r>
              <a:rPr lang="en-US" sz="1900" dirty="0">
                <a:hlinkClick r:id="rId2"/>
              </a:rPr>
              <a:t>&gt;</a:t>
            </a:r>
            <a:r>
              <a:rPr lang="en-US" sz="1900" dirty="0"/>
              <a:t> </a:t>
            </a:r>
            <a:r>
              <a:rPr lang="en-US" sz="1900" dirty="0" smtClean="0"/>
              <a:t>and &lt;/</a:t>
            </a:r>
            <a:r>
              <a:rPr lang="en-US" sz="1900" dirty="0"/>
              <a:t>application&gt;:</a:t>
            </a:r>
          </a:p>
          <a:p>
            <a:pPr marL="595312" lvl="2" indent="0">
              <a:buNone/>
            </a:pPr>
            <a:r>
              <a:rPr lang="en-US" sz="1600" b="1" dirty="0">
                <a:solidFill>
                  <a:srgbClr val="FF0000"/>
                </a:solidFill>
              </a:rPr>
              <a:t>&lt;meta-data</a:t>
            </a:r>
            <a:br>
              <a:rPr lang="en-US" sz="1600" b="1" dirty="0">
                <a:solidFill>
                  <a:srgbClr val="FF0000"/>
                </a:solidFill>
              </a:rPr>
            </a:br>
            <a:r>
              <a:rPr lang="en-US" sz="1600" b="1" dirty="0">
                <a:solidFill>
                  <a:srgbClr val="FF0000"/>
                </a:solidFill>
              </a:rPr>
              <a:t>    </a:t>
            </a:r>
            <a:r>
              <a:rPr lang="en-US" sz="1600" b="1" dirty="0" err="1">
                <a:solidFill>
                  <a:srgbClr val="FF0000"/>
                </a:solidFill>
              </a:rPr>
              <a:t>android:name</a:t>
            </a:r>
            <a:r>
              <a:rPr lang="en-US" sz="1600" b="1" dirty="0">
                <a:solidFill>
                  <a:srgbClr val="FF0000"/>
                </a:solidFill>
              </a:rPr>
              <a:t>="com.google.android.maps.v2.API_KEY"</a:t>
            </a:r>
            <a:br>
              <a:rPr lang="en-US" sz="1600" b="1" dirty="0">
                <a:solidFill>
                  <a:srgbClr val="FF0000"/>
                </a:solidFill>
              </a:rPr>
            </a:br>
            <a:r>
              <a:rPr lang="en-US" sz="1600" b="1" dirty="0">
                <a:solidFill>
                  <a:srgbClr val="FF0000"/>
                </a:solidFill>
              </a:rPr>
              <a:t>    </a:t>
            </a:r>
            <a:r>
              <a:rPr lang="en-US" sz="1600" b="1" dirty="0" err="1">
                <a:solidFill>
                  <a:srgbClr val="FF0000"/>
                </a:solidFill>
              </a:rPr>
              <a:t>android:value</a:t>
            </a:r>
            <a:r>
              <a:rPr lang="en-US" sz="1600" b="1" dirty="0">
                <a:solidFill>
                  <a:srgbClr val="FF0000"/>
                </a:solidFill>
              </a:rPr>
              <a:t>="</a:t>
            </a:r>
            <a:r>
              <a:rPr lang="en-US" sz="1600" b="1" dirty="0" err="1">
                <a:solidFill>
                  <a:srgbClr val="FF0000"/>
                </a:solidFill>
              </a:rPr>
              <a:t>your_api_key</a:t>
            </a:r>
            <a:r>
              <a:rPr lang="en-US" sz="1600" b="1" dirty="0">
                <a:solidFill>
                  <a:srgbClr val="FF0000"/>
                </a:solidFill>
              </a:rPr>
              <a:t>"/&gt;</a:t>
            </a:r>
            <a:br>
              <a:rPr lang="en-US" sz="1600" b="1" dirty="0">
                <a:solidFill>
                  <a:srgbClr val="FF0000"/>
                </a:solidFill>
              </a:rPr>
            </a:br>
            <a:r>
              <a:rPr lang="en-US" sz="1600" dirty="0"/>
              <a:t>substituting your API key for </a:t>
            </a:r>
            <a:r>
              <a:rPr lang="en-US" sz="1600" i="1" dirty="0" err="1"/>
              <a:t>your_api_key</a:t>
            </a:r>
            <a:r>
              <a:rPr lang="en-US" sz="1600" dirty="0"/>
              <a:t>. </a:t>
            </a:r>
            <a:endParaRPr lang="en-US" sz="1600" dirty="0" smtClean="0"/>
          </a:p>
          <a:p>
            <a:pPr marL="595312" lvl="2" indent="0">
              <a:buNone/>
            </a:pPr>
            <a:r>
              <a:rPr lang="en-US" sz="1600" dirty="0" smtClean="0"/>
              <a:t>This </a:t>
            </a:r>
            <a:r>
              <a:rPr lang="en-US" sz="1600" dirty="0"/>
              <a:t>element sets the key com.google.android.maps.v2.API_KEY to the value </a:t>
            </a:r>
            <a:r>
              <a:rPr lang="en-US" sz="1600" i="1" dirty="0" err="1"/>
              <a:t>your_api_key</a:t>
            </a:r>
            <a:r>
              <a:rPr lang="en-US" sz="1600" dirty="0"/>
              <a:t> and makes the API key visible to any </a:t>
            </a:r>
            <a:r>
              <a:rPr lang="en-US" sz="1600" dirty="0" err="1">
                <a:hlinkClick r:id="rId3"/>
              </a:rPr>
              <a:t>MapFragment</a:t>
            </a:r>
            <a:r>
              <a:rPr lang="en-US" sz="1600" dirty="0"/>
              <a:t> in your application.</a:t>
            </a:r>
          </a:p>
          <a:p>
            <a:pPr marL="320675" lvl="1" indent="0">
              <a:buNone/>
            </a:pPr>
            <a:r>
              <a:rPr lang="en-US" sz="1900" dirty="0" smtClean="0"/>
              <a:t>2) ADD permission to use maps </a:t>
            </a:r>
            <a:r>
              <a:rPr lang="en-US" sz="1600" i="1" dirty="0" smtClean="0"/>
              <a:t>(note: replace </a:t>
            </a:r>
            <a:r>
              <a:rPr lang="en-US" sz="1600" i="1" dirty="0" err="1"/>
              <a:t>com.example.mapdemo</a:t>
            </a:r>
            <a:r>
              <a:rPr lang="en-US" sz="1600" i="1" dirty="0"/>
              <a:t> with the package name of your </a:t>
            </a:r>
            <a:r>
              <a:rPr lang="en-US" sz="1600" i="1" dirty="0" smtClean="0"/>
              <a:t>application</a:t>
            </a:r>
            <a:r>
              <a:rPr lang="en-US" sz="1600" i="1" dirty="0"/>
              <a:t>)</a:t>
            </a:r>
          </a:p>
          <a:p>
            <a:pPr marL="595312" lvl="2" indent="0">
              <a:buNone/>
            </a:pPr>
            <a:r>
              <a:rPr lang="en-US" sz="1600" b="1" dirty="0">
                <a:solidFill>
                  <a:srgbClr val="FF0000"/>
                </a:solidFill>
              </a:rPr>
              <a:t>&lt;permission </a:t>
            </a:r>
            <a:r>
              <a:rPr lang="en-US" sz="1600" b="1" dirty="0" err="1">
                <a:solidFill>
                  <a:srgbClr val="FF0000"/>
                </a:solidFill>
              </a:rPr>
              <a:t>android:name</a:t>
            </a:r>
            <a:r>
              <a:rPr lang="en-US" sz="1600" b="1" dirty="0">
                <a:solidFill>
                  <a:srgbClr val="FF0000"/>
                </a:solidFill>
              </a:rPr>
              <a:t>="</a:t>
            </a:r>
            <a:r>
              <a:rPr lang="en-US" sz="1600" b="1" i="1" dirty="0" err="1">
                <a:solidFill>
                  <a:srgbClr val="FF0000"/>
                </a:solidFill>
              </a:rPr>
              <a:t>com.example.mapdemo</a:t>
            </a:r>
            <a:r>
              <a:rPr lang="en-US" sz="1600" b="1" dirty="0" err="1">
                <a:solidFill>
                  <a:srgbClr val="FF0000"/>
                </a:solidFill>
              </a:rPr>
              <a:t>.permission.MAPS_RECEIVE</a:t>
            </a:r>
            <a:r>
              <a:rPr lang="en-US" sz="1600" b="1" dirty="0">
                <a:solidFill>
                  <a:srgbClr val="FF0000"/>
                </a:solidFill>
              </a:rPr>
              <a:t>" </a:t>
            </a:r>
            <a:r>
              <a:rPr lang="en-US" sz="1600" b="1" dirty="0" err="1">
                <a:solidFill>
                  <a:srgbClr val="FF0000"/>
                </a:solidFill>
              </a:rPr>
              <a:t>android:protectionLevel</a:t>
            </a:r>
            <a:r>
              <a:rPr lang="en-US" sz="1600" b="1" dirty="0">
                <a:solidFill>
                  <a:srgbClr val="FF0000"/>
                </a:solidFill>
              </a:rPr>
              <a:t>="signature"/&gt; </a:t>
            </a:r>
            <a:endParaRPr lang="en-US" sz="1600" b="1" dirty="0" smtClean="0">
              <a:solidFill>
                <a:srgbClr val="FF0000"/>
              </a:solidFill>
            </a:endParaRPr>
          </a:p>
          <a:p>
            <a:pPr marL="595312" lvl="2" indent="0">
              <a:buNone/>
            </a:pPr>
            <a:r>
              <a:rPr lang="en-US" sz="1600" b="1" dirty="0" smtClean="0">
                <a:solidFill>
                  <a:srgbClr val="FF0000"/>
                </a:solidFill>
              </a:rPr>
              <a:t>&lt;</a:t>
            </a:r>
            <a:r>
              <a:rPr lang="en-US" sz="1600" b="1" dirty="0">
                <a:solidFill>
                  <a:srgbClr val="FF0000"/>
                </a:solidFill>
              </a:rPr>
              <a:t>uses-permission </a:t>
            </a:r>
            <a:r>
              <a:rPr lang="en-US" sz="1600" b="1" dirty="0" err="1">
                <a:solidFill>
                  <a:srgbClr val="FF0000"/>
                </a:solidFill>
              </a:rPr>
              <a:t>android:name</a:t>
            </a:r>
            <a:r>
              <a:rPr lang="en-US" sz="1600" b="1" dirty="0">
                <a:solidFill>
                  <a:srgbClr val="FF0000"/>
                </a:solidFill>
              </a:rPr>
              <a:t>="</a:t>
            </a:r>
            <a:r>
              <a:rPr lang="en-US" sz="1600" b="1" i="1" dirty="0" err="1">
                <a:solidFill>
                  <a:srgbClr val="FF0000"/>
                </a:solidFill>
              </a:rPr>
              <a:t>com.example.mapdemo</a:t>
            </a:r>
            <a:r>
              <a:rPr lang="en-US" sz="1600" b="1" dirty="0" err="1">
                <a:solidFill>
                  <a:srgbClr val="FF0000"/>
                </a:solidFill>
              </a:rPr>
              <a:t>.permission.MAPS_RECEIVE</a:t>
            </a:r>
            <a:r>
              <a:rPr lang="en-US" sz="1600" b="1" dirty="0">
                <a:solidFill>
                  <a:srgbClr val="FF0000"/>
                </a:solidFill>
              </a:rPr>
              <a:t>"/&gt; </a:t>
            </a:r>
          </a:p>
          <a:p>
            <a:pPr marL="0" indent="0">
              <a:buNone/>
            </a:pPr>
            <a:endParaRPr lang="en-US" dirty="0"/>
          </a:p>
        </p:txBody>
      </p:sp>
    </p:spTree>
    <p:extLst>
      <p:ext uri="{BB962C8B-B14F-4D97-AF65-F5344CB8AC3E}">
        <p14:creationId xmlns:p14="http://schemas.microsoft.com/office/powerpoint/2010/main" val="1181445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3-2: PUT Maps API key in Applications Manifest file</a:t>
            </a:r>
            <a:endParaRPr lang="en-US" dirty="0"/>
          </a:p>
        </p:txBody>
      </p:sp>
      <p:sp>
        <p:nvSpPr>
          <p:cNvPr id="3" name="Content Placeholder 2"/>
          <p:cNvSpPr>
            <a:spLocks noGrp="1"/>
          </p:cNvSpPr>
          <p:nvPr>
            <p:ph sz="quarter" idx="1"/>
          </p:nvPr>
        </p:nvSpPr>
        <p:spPr/>
        <p:txBody>
          <a:bodyPr/>
          <a:lstStyle/>
          <a:p>
            <a:r>
              <a:rPr lang="en-US" dirty="0" smtClean="0"/>
              <a:t>AndroidManifest.xml</a:t>
            </a:r>
          </a:p>
          <a:p>
            <a:r>
              <a:rPr lang="en-US" b="1" dirty="0" smtClean="0"/>
              <a:t>CONTINUED</a:t>
            </a:r>
            <a:endParaRPr lang="en-US" dirty="0"/>
          </a:p>
          <a:p>
            <a:pPr marL="320675" lvl="1" indent="0">
              <a:buNone/>
            </a:pPr>
            <a:r>
              <a:rPr lang="en-US" sz="1900" dirty="0" smtClean="0"/>
              <a:t>3) ADD following permissions (some you may change depending on app needs)</a:t>
            </a:r>
            <a:endParaRPr lang="en-US" sz="1900" dirty="0"/>
          </a:p>
          <a:p>
            <a:pPr marL="595312" lvl="2" indent="0">
              <a:buNone/>
            </a:pPr>
            <a:r>
              <a:rPr lang="en-US" sz="1600" b="1" dirty="0">
                <a:solidFill>
                  <a:srgbClr val="FF0000"/>
                </a:solidFill>
              </a:rPr>
              <a:t>&lt;uses-permission </a:t>
            </a:r>
            <a:r>
              <a:rPr lang="en-US" sz="1600" b="1" dirty="0" err="1">
                <a:solidFill>
                  <a:srgbClr val="FF0000"/>
                </a:solidFill>
              </a:rPr>
              <a:t>android:name</a:t>
            </a:r>
            <a:r>
              <a:rPr lang="en-US" sz="1600" b="1" dirty="0">
                <a:solidFill>
                  <a:srgbClr val="FF0000"/>
                </a:solidFill>
              </a:rPr>
              <a:t>="</a:t>
            </a:r>
            <a:r>
              <a:rPr lang="en-US" sz="1600" b="1" dirty="0" err="1">
                <a:solidFill>
                  <a:srgbClr val="FF0000"/>
                </a:solidFill>
              </a:rPr>
              <a:t>android.permission.INTERNET</a:t>
            </a:r>
            <a:r>
              <a:rPr lang="en-US" sz="1600" b="1" dirty="0">
                <a:solidFill>
                  <a:srgbClr val="FF0000"/>
                </a:solidFill>
              </a:rPr>
              <a:t>"/&gt;</a:t>
            </a:r>
            <a:br>
              <a:rPr lang="en-US" sz="1600" b="1" dirty="0">
                <a:solidFill>
                  <a:srgbClr val="FF0000"/>
                </a:solidFill>
              </a:rPr>
            </a:br>
            <a:r>
              <a:rPr lang="en-US" sz="1600" b="1" dirty="0">
                <a:solidFill>
                  <a:srgbClr val="FF0000"/>
                </a:solidFill>
              </a:rPr>
              <a:t>&lt;uses-permission </a:t>
            </a:r>
            <a:r>
              <a:rPr lang="en-US" sz="1600" b="1" dirty="0" err="1">
                <a:solidFill>
                  <a:srgbClr val="FF0000"/>
                </a:solidFill>
              </a:rPr>
              <a:t>android:name</a:t>
            </a:r>
            <a:r>
              <a:rPr lang="en-US" sz="1600" b="1" dirty="0">
                <a:solidFill>
                  <a:srgbClr val="FF0000"/>
                </a:solidFill>
              </a:rPr>
              <a:t>="</a:t>
            </a:r>
            <a:r>
              <a:rPr lang="en-US" sz="1600" b="1" dirty="0" err="1">
                <a:solidFill>
                  <a:srgbClr val="FF0000"/>
                </a:solidFill>
              </a:rPr>
              <a:t>android.permission.WRITE_EXTERNAL_STORAGE</a:t>
            </a:r>
            <a:r>
              <a:rPr lang="en-US" sz="1600" b="1" dirty="0">
                <a:solidFill>
                  <a:srgbClr val="FF0000"/>
                </a:solidFill>
              </a:rPr>
              <a:t>"/&gt;</a:t>
            </a:r>
            <a:br>
              <a:rPr lang="en-US" sz="1600" b="1" dirty="0">
                <a:solidFill>
                  <a:srgbClr val="FF0000"/>
                </a:solidFill>
              </a:rPr>
            </a:br>
            <a:r>
              <a:rPr lang="en-US" sz="1600" b="1" dirty="0">
                <a:solidFill>
                  <a:srgbClr val="FF0000"/>
                </a:solidFill>
              </a:rPr>
              <a:t>&lt;uses-permission </a:t>
            </a:r>
            <a:r>
              <a:rPr lang="en-US" sz="1600" b="1" dirty="0" err="1">
                <a:solidFill>
                  <a:srgbClr val="FF0000"/>
                </a:solidFill>
              </a:rPr>
              <a:t>android:name</a:t>
            </a:r>
            <a:r>
              <a:rPr lang="en-US" sz="1600" b="1" dirty="0">
                <a:solidFill>
                  <a:srgbClr val="FF0000"/>
                </a:solidFill>
              </a:rPr>
              <a:t>="</a:t>
            </a:r>
            <a:r>
              <a:rPr lang="en-US" sz="1600" b="1" dirty="0" err="1">
                <a:solidFill>
                  <a:srgbClr val="FF0000"/>
                </a:solidFill>
              </a:rPr>
              <a:t>com.google.android.providers.gsf.permission.READ_GSERVICES</a:t>
            </a:r>
            <a:r>
              <a:rPr lang="en-US" sz="1600" b="1" dirty="0">
                <a:solidFill>
                  <a:srgbClr val="FF0000"/>
                </a:solidFill>
              </a:rPr>
              <a:t>"/&gt;</a:t>
            </a:r>
            <a:br>
              <a:rPr lang="en-US" sz="1600" b="1" dirty="0">
                <a:solidFill>
                  <a:srgbClr val="FF0000"/>
                </a:solidFill>
              </a:rPr>
            </a:br>
            <a:r>
              <a:rPr lang="en-US" sz="1600" b="1" dirty="0">
                <a:solidFill>
                  <a:srgbClr val="FF0000"/>
                </a:solidFill>
              </a:rPr>
              <a:t>&lt;uses-permission </a:t>
            </a:r>
            <a:r>
              <a:rPr lang="en-US" sz="1600" b="1" dirty="0" err="1">
                <a:solidFill>
                  <a:srgbClr val="FF0000"/>
                </a:solidFill>
              </a:rPr>
              <a:t>android:name</a:t>
            </a:r>
            <a:r>
              <a:rPr lang="en-US" sz="1600" b="1" dirty="0">
                <a:solidFill>
                  <a:srgbClr val="FF0000"/>
                </a:solidFill>
              </a:rPr>
              <a:t>="</a:t>
            </a:r>
            <a:r>
              <a:rPr lang="en-US" sz="1600" b="1" dirty="0" err="1">
                <a:solidFill>
                  <a:srgbClr val="FF0000"/>
                </a:solidFill>
              </a:rPr>
              <a:t>android.permission.ACCESS_COARSE_LOCATION</a:t>
            </a:r>
            <a:r>
              <a:rPr lang="en-US" sz="1600" b="1" dirty="0">
                <a:solidFill>
                  <a:srgbClr val="FF0000"/>
                </a:solidFill>
              </a:rPr>
              <a:t>"/&gt;</a:t>
            </a:r>
            <a:br>
              <a:rPr lang="en-US" sz="1600" b="1" dirty="0">
                <a:solidFill>
                  <a:srgbClr val="FF0000"/>
                </a:solidFill>
              </a:rPr>
            </a:br>
            <a:r>
              <a:rPr lang="en-US" sz="1600" b="1" dirty="0">
                <a:solidFill>
                  <a:srgbClr val="FF0000"/>
                </a:solidFill>
              </a:rPr>
              <a:t>&lt;uses-permission </a:t>
            </a:r>
            <a:r>
              <a:rPr lang="en-US" sz="1600" b="1" dirty="0" err="1">
                <a:solidFill>
                  <a:srgbClr val="FF0000"/>
                </a:solidFill>
              </a:rPr>
              <a:t>android:name</a:t>
            </a:r>
            <a:r>
              <a:rPr lang="en-US" sz="1600" b="1" dirty="0">
                <a:solidFill>
                  <a:srgbClr val="FF0000"/>
                </a:solidFill>
              </a:rPr>
              <a:t>="</a:t>
            </a:r>
            <a:r>
              <a:rPr lang="en-US" sz="1600" b="1" dirty="0" err="1">
                <a:solidFill>
                  <a:srgbClr val="FF0000"/>
                </a:solidFill>
              </a:rPr>
              <a:t>android.permission.ACCESS_FINE_LOCATION</a:t>
            </a:r>
            <a:r>
              <a:rPr lang="en-US" sz="1600" b="1" dirty="0" smtClean="0">
                <a:solidFill>
                  <a:srgbClr val="FF0000"/>
                </a:solidFill>
              </a:rPr>
              <a:t>"/&gt;</a:t>
            </a:r>
          </a:p>
          <a:p>
            <a:pPr marL="320675" lvl="1" indent="0">
              <a:buNone/>
            </a:pPr>
            <a:r>
              <a:rPr lang="en-US" sz="1900" b="1" dirty="0" smtClean="0"/>
              <a:t>4) Add for graphics the feature  under &lt;manifest&gt; tag</a:t>
            </a:r>
          </a:p>
          <a:p>
            <a:pPr marL="595312" lvl="2" indent="0">
              <a:buNone/>
            </a:pPr>
            <a:r>
              <a:rPr lang="en-US" sz="1600" b="1" dirty="0">
                <a:solidFill>
                  <a:srgbClr val="FF0000"/>
                </a:solidFill>
              </a:rPr>
              <a:t>&lt;uses-feature</a:t>
            </a:r>
            <a:br>
              <a:rPr lang="en-US" sz="1600" b="1" dirty="0">
                <a:solidFill>
                  <a:srgbClr val="FF0000"/>
                </a:solidFill>
              </a:rPr>
            </a:br>
            <a:r>
              <a:rPr lang="en-US" sz="1600" b="1" dirty="0">
                <a:solidFill>
                  <a:srgbClr val="FF0000"/>
                </a:solidFill>
              </a:rPr>
              <a:t>  </a:t>
            </a:r>
            <a:r>
              <a:rPr lang="en-US" sz="1600" b="1" dirty="0" err="1">
                <a:solidFill>
                  <a:srgbClr val="FF0000"/>
                </a:solidFill>
              </a:rPr>
              <a:t>android:glEsVersion</a:t>
            </a:r>
            <a:r>
              <a:rPr lang="en-US" sz="1600" b="1" dirty="0">
                <a:solidFill>
                  <a:srgbClr val="FF0000"/>
                </a:solidFill>
              </a:rPr>
              <a:t>="0x00020000"</a:t>
            </a:r>
            <a:br>
              <a:rPr lang="en-US" sz="1600" b="1" dirty="0">
                <a:solidFill>
                  <a:srgbClr val="FF0000"/>
                </a:solidFill>
              </a:rPr>
            </a:br>
            <a:r>
              <a:rPr lang="en-US" sz="1600" b="1" dirty="0">
                <a:solidFill>
                  <a:srgbClr val="FF0000"/>
                </a:solidFill>
              </a:rPr>
              <a:t>  </a:t>
            </a:r>
            <a:r>
              <a:rPr lang="en-US" sz="1600" b="1" dirty="0" err="1">
                <a:solidFill>
                  <a:srgbClr val="FF0000"/>
                </a:solidFill>
              </a:rPr>
              <a:t>android:required</a:t>
            </a:r>
            <a:r>
              <a:rPr lang="en-US" sz="1600" b="1" dirty="0">
                <a:solidFill>
                  <a:srgbClr val="FF0000"/>
                </a:solidFill>
              </a:rPr>
              <a:t>="true"/&gt;</a:t>
            </a:r>
            <a:br>
              <a:rPr lang="en-US" sz="1600" b="1" dirty="0">
                <a:solidFill>
                  <a:srgbClr val="FF0000"/>
                </a:solidFill>
              </a:rPr>
            </a:br>
            <a:r>
              <a:rPr lang="en-US" sz="1600" b="1" dirty="0">
                <a:solidFill>
                  <a:srgbClr val="FF0000"/>
                </a:solidFill>
              </a:rPr>
              <a:t/>
            </a:r>
            <a:br>
              <a:rPr lang="en-US" sz="1600" b="1" dirty="0">
                <a:solidFill>
                  <a:srgbClr val="FF0000"/>
                </a:solidFill>
              </a:rPr>
            </a:br>
            <a:endParaRPr lang="en-US" b="1" dirty="0">
              <a:solidFill>
                <a:srgbClr val="FF0000"/>
              </a:solidFill>
            </a:endParaRPr>
          </a:p>
        </p:txBody>
      </p:sp>
    </p:spTree>
    <p:extLst>
      <p:ext uri="{BB962C8B-B14F-4D97-AF65-F5344CB8AC3E}">
        <p14:creationId xmlns:p14="http://schemas.microsoft.com/office/powerpoint/2010/main" val="224607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--note v1 is deprecated!</a:t>
            </a:r>
            <a:endParaRPr lang="en-US" dirty="0"/>
          </a:p>
        </p:txBody>
      </p:sp>
      <p:sp>
        <p:nvSpPr>
          <p:cNvPr id="3" name="Title 2"/>
          <p:cNvSpPr>
            <a:spLocks noGrp="1"/>
          </p:cNvSpPr>
          <p:nvPr>
            <p:ph type="title"/>
          </p:nvPr>
        </p:nvSpPr>
        <p:spPr/>
        <p:txBody>
          <a:bodyPr/>
          <a:lstStyle/>
          <a:p>
            <a:r>
              <a:rPr lang="en-US" dirty="0" smtClean="0"/>
              <a:t>Newer Google Maps API v2</a:t>
            </a:r>
            <a:endParaRPr lang="en-US" dirty="0"/>
          </a:p>
        </p:txBody>
      </p:sp>
    </p:spTree>
    <p:extLst>
      <p:ext uri="{BB962C8B-B14F-4D97-AF65-F5344CB8AC3E}">
        <p14:creationId xmlns:p14="http://schemas.microsoft.com/office/powerpoint/2010/main" val="18166368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3-2: finish </a:t>
            </a:r>
            <a:endParaRPr lang="en-US" dirty="0"/>
          </a:p>
        </p:txBody>
      </p:sp>
      <p:sp>
        <p:nvSpPr>
          <p:cNvPr id="3" name="Content Placeholder 2"/>
          <p:cNvSpPr>
            <a:spLocks noGrp="1"/>
          </p:cNvSpPr>
          <p:nvPr>
            <p:ph sz="quarter" idx="1"/>
          </p:nvPr>
        </p:nvSpPr>
        <p:spPr/>
        <p:txBody>
          <a:bodyPr/>
          <a:lstStyle/>
          <a:p>
            <a:r>
              <a:rPr lang="en-US" dirty="0" smtClean="0"/>
              <a:t>Re build project</a:t>
            </a:r>
          </a:p>
          <a:p>
            <a:r>
              <a:rPr lang="en-US" dirty="0" smtClean="0"/>
              <a:t>Now you are ready to add some map </a:t>
            </a:r>
            <a:r>
              <a:rPr lang="en-US" dirty="0" err="1" smtClean="0"/>
              <a:t>api</a:t>
            </a:r>
            <a:r>
              <a:rPr lang="en-US" dirty="0" smtClean="0"/>
              <a:t> code calls to your application.</a:t>
            </a:r>
            <a:endParaRPr lang="en-US" dirty="0"/>
          </a:p>
        </p:txBody>
      </p:sp>
    </p:spTree>
    <p:extLst>
      <p:ext uri="{BB962C8B-B14F-4D97-AF65-F5344CB8AC3E}">
        <p14:creationId xmlns:p14="http://schemas.microsoft.com/office/powerpoint/2010/main" val="3736762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 Adding a </a:t>
            </a:r>
            <a:r>
              <a:rPr lang="en-US" dirty="0" err="1" smtClean="0"/>
              <a:t>MapFragment</a:t>
            </a:r>
            <a:r>
              <a:rPr lang="en-US" dirty="0" smtClean="0"/>
              <a:t> to Activity</a:t>
            </a:r>
            <a:endParaRPr lang="en-US" dirty="0"/>
          </a:p>
        </p:txBody>
      </p:sp>
      <p:sp>
        <p:nvSpPr>
          <p:cNvPr id="3" name="Content Placeholder 2"/>
          <p:cNvSpPr>
            <a:spLocks noGrp="1"/>
          </p:cNvSpPr>
          <p:nvPr>
            <p:ph sz="quarter" idx="1"/>
          </p:nvPr>
        </p:nvSpPr>
        <p:spPr/>
        <p:txBody>
          <a:bodyPr/>
          <a:lstStyle/>
          <a:p>
            <a:r>
              <a:rPr lang="en-US" dirty="0" smtClean="0"/>
              <a:t>First Android Manifest file complete</a:t>
            </a:r>
          </a:p>
          <a:p>
            <a:pPr marL="0" indent="0">
              <a:buNone/>
            </a:pPr>
            <a:r>
              <a:rPr lang="en-US" sz="1400" dirty="0"/>
              <a:t>&lt;?xml version="1.0" encoding="utf-8"?&gt;</a:t>
            </a:r>
          </a:p>
          <a:p>
            <a:pPr marL="0" indent="0">
              <a:buNone/>
            </a:pPr>
            <a:r>
              <a:rPr lang="en-US" sz="1400" dirty="0"/>
              <a:t>&lt;manifest </a:t>
            </a:r>
            <a:r>
              <a:rPr lang="en-US" sz="1400" dirty="0" err="1"/>
              <a:t>xmlns:android</a:t>
            </a:r>
            <a:r>
              <a:rPr lang="en-US" sz="1400" dirty="0"/>
              <a:t>="http://schemas.android.com/</a:t>
            </a:r>
            <a:r>
              <a:rPr lang="en-US" sz="1400" dirty="0" err="1"/>
              <a:t>apk</a:t>
            </a:r>
            <a:r>
              <a:rPr lang="en-US" sz="1400" dirty="0"/>
              <a:t>/res/android" package="</a:t>
            </a:r>
            <a:r>
              <a:rPr lang="en-US" sz="1400" dirty="0" err="1"/>
              <a:t>com.example.lynne.myownappwithmaps</a:t>
            </a:r>
            <a:r>
              <a:rPr lang="en-US" sz="1400" dirty="0"/>
              <a:t>" &gt;</a:t>
            </a:r>
          </a:p>
          <a:p>
            <a:pPr marL="0" indent="0">
              <a:buNone/>
            </a:pPr>
            <a:endParaRPr lang="en-US" sz="1400" dirty="0"/>
          </a:p>
          <a:p>
            <a:pPr marL="0" indent="0">
              <a:buNone/>
            </a:pPr>
            <a:r>
              <a:rPr lang="en-US" sz="1400" dirty="0"/>
              <a:t>    </a:t>
            </a:r>
            <a:r>
              <a:rPr lang="en-US" sz="1400" b="1" dirty="0">
                <a:solidFill>
                  <a:srgbClr val="0070C0"/>
                </a:solidFill>
              </a:rPr>
              <a:t>&lt;uses-permission </a:t>
            </a:r>
            <a:r>
              <a:rPr lang="en-US" sz="1400" b="1" dirty="0" err="1">
                <a:solidFill>
                  <a:srgbClr val="0070C0"/>
                </a:solidFill>
              </a:rPr>
              <a:t>android:name</a:t>
            </a:r>
            <a:r>
              <a:rPr lang="en-US" sz="1400" b="1" dirty="0">
                <a:solidFill>
                  <a:srgbClr val="0070C0"/>
                </a:solidFill>
              </a:rPr>
              <a:t>="</a:t>
            </a:r>
            <a:r>
              <a:rPr lang="en-US" sz="1400" b="1" dirty="0" err="1">
                <a:solidFill>
                  <a:srgbClr val="0070C0"/>
                </a:solidFill>
              </a:rPr>
              <a:t>android.permission.INTERNET</a:t>
            </a:r>
            <a:r>
              <a:rPr lang="en-US" sz="1400" b="1" dirty="0">
                <a:solidFill>
                  <a:srgbClr val="0070C0"/>
                </a:solidFill>
              </a:rPr>
              <a:t>" /&gt;</a:t>
            </a:r>
          </a:p>
          <a:p>
            <a:pPr marL="0" indent="0">
              <a:buNone/>
            </a:pPr>
            <a:r>
              <a:rPr lang="en-US" sz="1400" b="1" dirty="0">
                <a:solidFill>
                  <a:srgbClr val="0070C0"/>
                </a:solidFill>
              </a:rPr>
              <a:t>    &lt;uses-permission </a:t>
            </a:r>
            <a:r>
              <a:rPr lang="en-US" sz="1400" b="1" dirty="0" err="1">
                <a:solidFill>
                  <a:srgbClr val="0070C0"/>
                </a:solidFill>
              </a:rPr>
              <a:t>android:name</a:t>
            </a:r>
            <a:r>
              <a:rPr lang="en-US" sz="1400" b="1" dirty="0">
                <a:solidFill>
                  <a:srgbClr val="0070C0"/>
                </a:solidFill>
              </a:rPr>
              <a:t>="</a:t>
            </a:r>
            <a:r>
              <a:rPr lang="en-US" sz="1400" b="1" dirty="0" err="1">
                <a:solidFill>
                  <a:srgbClr val="0070C0"/>
                </a:solidFill>
              </a:rPr>
              <a:t>android.permission.ACCESS_NETWORK_STATE</a:t>
            </a:r>
            <a:r>
              <a:rPr lang="en-US" sz="1400" b="1" dirty="0">
                <a:solidFill>
                  <a:srgbClr val="0070C0"/>
                </a:solidFill>
              </a:rPr>
              <a:t>" /&gt;</a:t>
            </a:r>
          </a:p>
          <a:p>
            <a:pPr marL="0" indent="0">
              <a:buNone/>
            </a:pPr>
            <a:r>
              <a:rPr lang="en-US" sz="1400" b="1" dirty="0">
                <a:solidFill>
                  <a:srgbClr val="0070C0"/>
                </a:solidFill>
              </a:rPr>
              <a:t>    &lt;uses-permission </a:t>
            </a:r>
            <a:r>
              <a:rPr lang="en-US" sz="1400" b="1" dirty="0" err="1">
                <a:solidFill>
                  <a:srgbClr val="0070C0"/>
                </a:solidFill>
              </a:rPr>
              <a:t>android:name</a:t>
            </a:r>
            <a:r>
              <a:rPr lang="en-US" sz="1400" b="1" dirty="0">
                <a:solidFill>
                  <a:srgbClr val="0070C0"/>
                </a:solidFill>
              </a:rPr>
              <a:t>="</a:t>
            </a:r>
            <a:r>
              <a:rPr lang="en-US" sz="1400" b="1" dirty="0" err="1">
                <a:solidFill>
                  <a:srgbClr val="0070C0"/>
                </a:solidFill>
              </a:rPr>
              <a:t>android.permission.WRITE_EXTERNAL_STORAGE</a:t>
            </a:r>
            <a:r>
              <a:rPr lang="en-US" sz="1400" b="1" dirty="0">
                <a:solidFill>
                  <a:srgbClr val="0070C0"/>
                </a:solidFill>
              </a:rPr>
              <a:t>" /&gt;</a:t>
            </a:r>
          </a:p>
          <a:p>
            <a:pPr marL="0" indent="0">
              <a:buNone/>
            </a:pPr>
            <a:r>
              <a:rPr lang="en-US" sz="1400" b="1" dirty="0">
                <a:solidFill>
                  <a:srgbClr val="0070C0"/>
                </a:solidFill>
              </a:rPr>
              <a:t>    &lt;uses-permission </a:t>
            </a:r>
            <a:r>
              <a:rPr lang="en-US" sz="1400" b="1" dirty="0" err="1">
                <a:solidFill>
                  <a:srgbClr val="0070C0"/>
                </a:solidFill>
              </a:rPr>
              <a:t>android:name</a:t>
            </a:r>
            <a:r>
              <a:rPr lang="en-US" sz="1400" b="1" dirty="0">
                <a:solidFill>
                  <a:srgbClr val="0070C0"/>
                </a:solidFill>
              </a:rPr>
              <a:t>="</a:t>
            </a:r>
            <a:r>
              <a:rPr lang="en-US" sz="1400" b="1" dirty="0" err="1">
                <a:solidFill>
                  <a:srgbClr val="0070C0"/>
                </a:solidFill>
              </a:rPr>
              <a:t>com.google.android.providers.gsf.permission.READ_GSERVICES</a:t>
            </a:r>
            <a:r>
              <a:rPr lang="en-US" sz="1400" b="1" dirty="0">
                <a:solidFill>
                  <a:srgbClr val="0070C0"/>
                </a:solidFill>
              </a:rPr>
              <a:t>" /&gt;</a:t>
            </a:r>
          </a:p>
          <a:p>
            <a:pPr marL="0" indent="0">
              <a:buNone/>
            </a:pPr>
            <a:r>
              <a:rPr lang="en-US" sz="1400" dirty="0"/>
              <a:t>    &lt;!--</a:t>
            </a:r>
          </a:p>
          <a:p>
            <a:pPr marL="0" indent="0">
              <a:buNone/>
            </a:pPr>
            <a:r>
              <a:rPr lang="en-US" sz="1400" dirty="0"/>
              <a:t> The ACCESS_COARSE/FINE_LOCATION permissions are not required to use</a:t>
            </a:r>
          </a:p>
          <a:p>
            <a:pPr marL="0" indent="0">
              <a:buNone/>
            </a:pPr>
            <a:r>
              <a:rPr lang="en-US" sz="1400" dirty="0"/>
              <a:t>         Google Maps Android API v2, but are recommended.</a:t>
            </a:r>
          </a:p>
          <a:p>
            <a:pPr marL="0" indent="0">
              <a:buNone/>
            </a:pPr>
            <a:r>
              <a:rPr lang="en-US" sz="1400" dirty="0"/>
              <a:t>    --&gt;</a:t>
            </a:r>
          </a:p>
          <a:p>
            <a:pPr marL="0" indent="0">
              <a:buNone/>
            </a:pPr>
            <a:r>
              <a:rPr lang="en-US" sz="1400" b="1" dirty="0">
                <a:solidFill>
                  <a:srgbClr val="0070C0"/>
                </a:solidFill>
              </a:rPr>
              <a:t>    &lt;uses-permission </a:t>
            </a:r>
            <a:r>
              <a:rPr lang="en-US" sz="1400" b="1" dirty="0" err="1">
                <a:solidFill>
                  <a:srgbClr val="0070C0"/>
                </a:solidFill>
              </a:rPr>
              <a:t>android:name</a:t>
            </a:r>
            <a:r>
              <a:rPr lang="en-US" sz="1400" b="1" dirty="0">
                <a:solidFill>
                  <a:srgbClr val="0070C0"/>
                </a:solidFill>
              </a:rPr>
              <a:t>="</a:t>
            </a:r>
            <a:r>
              <a:rPr lang="en-US" sz="1400" b="1" dirty="0" err="1">
                <a:solidFill>
                  <a:srgbClr val="0070C0"/>
                </a:solidFill>
              </a:rPr>
              <a:t>android.permission.ACCESS_COARSE_LOCATION</a:t>
            </a:r>
            <a:r>
              <a:rPr lang="en-US" sz="1400" b="1" dirty="0">
                <a:solidFill>
                  <a:srgbClr val="0070C0"/>
                </a:solidFill>
              </a:rPr>
              <a:t>" /&gt;</a:t>
            </a:r>
          </a:p>
          <a:p>
            <a:pPr marL="0" indent="0">
              <a:buNone/>
            </a:pPr>
            <a:r>
              <a:rPr lang="en-US" sz="1400" b="1" dirty="0">
                <a:solidFill>
                  <a:srgbClr val="0070C0"/>
                </a:solidFill>
              </a:rPr>
              <a:t>    &lt;uses-permission </a:t>
            </a:r>
            <a:r>
              <a:rPr lang="en-US" sz="1400" b="1" dirty="0" err="1">
                <a:solidFill>
                  <a:srgbClr val="0070C0"/>
                </a:solidFill>
              </a:rPr>
              <a:t>android:name</a:t>
            </a:r>
            <a:r>
              <a:rPr lang="en-US" sz="1400" b="1" dirty="0">
                <a:solidFill>
                  <a:srgbClr val="0070C0"/>
                </a:solidFill>
              </a:rPr>
              <a:t>="</a:t>
            </a:r>
            <a:r>
              <a:rPr lang="en-US" sz="1400" b="1" dirty="0" err="1">
                <a:solidFill>
                  <a:srgbClr val="0070C0"/>
                </a:solidFill>
              </a:rPr>
              <a:t>android.permission.ACCESS_FINE_LOCATION</a:t>
            </a:r>
            <a:r>
              <a:rPr lang="en-US" sz="1400" b="1" dirty="0">
                <a:solidFill>
                  <a:srgbClr val="0070C0"/>
                </a:solidFill>
              </a:rPr>
              <a:t>" /&gt;</a:t>
            </a:r>
          </a:p>
          <a:p>
            <a:pPr marL="0" indent="0">
              <a:buNone/>
            </a:pPr>
            <a:r>
              <a:rPr lang="en-US" sz="1400" b="1" dirty="0">
                <a:solidFill>
                  <a:srgbClr val="0070C0"/>
                </a:solidFill>
              </a:rPr>
              <a:t>    &lt;uses-feature </a:t>
            </a:r>
            <a:r>
              <a:rPr lang="en-US" sz="1400" b="1" dirty="0" err="1">
                <a:solidFill>
                  <a:srgbClr val="0070C0"/>
                </a:solidFill>
              </a:rPr>
              <a:t>android:glEsVersion</a:t>
            </a:r>
            <a:r>
              <a:rPr lang="en-US" sz="1400" b="1" dirty="0">
                <a:solidFill>
                  <a:srgbClr val="0070C0"/>
                </a:solidFill>
              </a:rPr>
              <a:t>="0x00020000" </a:t>
            </a:r>
            <a:r>
              <a:rPr lang="en-US" sz="1400" b="1" dirty="0" err="1">
                <a:solidFill>
                  <a:srgbClr val="0070C0"/>
                </a:solidFill>
              </a:rPr>
              <a:t>android:required</a:t>
            </a:r>
            <a:r>
              <a:rPr lang="en-US" sz="1400" b="1" dirty="0">
                <a:solidFill>
                  <a:srgbClr val="0070C0"/>
                </a:solidFill>
              </a:rPr>
              <a:t>="true"/&gt;</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dirty="0"/>
              <a:t>    &lt;application</a:t>
            </a:r>
          </a:p>
          <a:p>
            <a:pPr marL="0" indent="0">
              <a:buNone/>
            </a:pPr>
            <a:r>
              <a:rPr lang="en-US" sz="1400" dirty="0"/>
              <a:t>        </a:t>
            </a:r>
            <a:r>
              <a:rPr lang="en-US" sz="1400" dirty="0" err="1"/>
              <a:t>android:allowBackup</a:t>
            </a:r>
            <a:r>
              <a:rPr lang="en-US" sz="1400" dirty="0"/>
              <a:t>="true"</a:t>
            </a:r>
          </a:p>
          <a:p>
            <a:pPr marL="0" indent="0">
              <a:buNone/>
            </a:pPr>
            <a:r>
              <a:rPr lang="en-US" sz="1400" dirty="0"/>
              <a:t>        </a:t>
            </a:r>
            <a:r>
              <a:rPr lang="en-US" sz="1400" dirty="0" err="1"/>
              <a:t>android:icon</a:t>
            </a:r>
            <a:r>
              <a:rPr lang="en-US" sz="1400" dirty="0"/>
              <a:t>="@</a:t>
            </a:r>
            <a:r>
              <a:rPr lang="en-US" sz="1400" dirty="0" err="1"/>
              <a:t>drawable</a:t>
            </a:r>
            <a:r>
              <a:rPr lang="en-US" sz="1400" dirty="0"/>
              <a:t>/</a:t>
            </a:r>
            <a:r>
              <a:rPr lang="en-US" sz="1400" dirty="0" err="1"/>
              <a:t>ic_launcher</a:t>
            </a:r>
            <a:r>
              <a:rPr lang="en-US" sz="1400" dirty="0"/>
              <a:t>"</a:t>
            </a:r>
          </a:p>
          <a:p>
            <a:pPr marL="0" indent="0">
              <a:buNone/>
            </a:pPr>
            <a:r>
              <a:rPr lang="en-US" sz="1400" dirty="0"/>
              <a:t>        </a:t>
            </a:r>
            <a:r>
              <a:rPr lang="en-US" sz="1400" dirty="0" err="1"/>
              <a:t>android:label</a:t>
            </a:r>
            <a:r>
              <a:rPr lang="en-US" sz="1400" dirty="0"/>
              <a:t>="@string/</a:t>
            </a:r>
            <a:r>
              <a:rPr lang="en-US" sz="1400" dirty="0" err="1"/>
              <a:t>app_name</a:t>
            </a:r>
            <a:r>
              <a:rPr lang="en-US" sz="1400" dirty="0"/>
              <a:t>"</a:t>
            </a:r>
          </a:p>
          <a:p>
            <a:pPr marL="0" indent="0">
              <a:buNone/>
            </a:pPr>
            <a:r>
              <a:rPr lang="en-US" sz="1400" dirty="0"/>
              <a:t>        </a:t>
            </a:r>
            <a:r>
              <a:rPr lang="en-US" sz="1400" dirty="0" err="1"/>
              <a:t>android:theme</a:t>
            </a:r>
            <a:r>
              <a:rPr lang="en-US" sz="1400" dirty="0"/>
              <a:t>="@style/</a:t>
            </a:r>
            <a:r>
              <a:rPr lang="en-US" sz="1400" dirty="0" err="1"/>
              <a:t>AppTheme</a:t>
            </a:r>
            <a:r>
              <a:rPr lang="en-US" sz="1400" dirty="0"/>
              <a:t>" &gt;</a:t>
            </a:r>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dirty="0"/>
              <a:t>        &lt;activity</a:t>
            </a:r>
          </a:p>
          <a:p>
            <a:pPr marL="0" indent="0">
              <a:buNone/>
            </a:pPr>
            <a:r>
              <a:rPr lang="en-US" sz="1400" dirty="0"/>
              <a:t>            </a:t>
            </a:r>
            <a:r>
              <a:rPr lang="en-US" sz="1400" dirty="0" err="1"/>
              <a:t>android:name</a:t>
            </a:r>
            <a:r>
              <a:rPr lang="en-US" sz="1400" dirty="0"/>
              <a:t>=".</a:t>
            </a:r>
            <a:r>
              <a:rPr lang="en-US" sz="1400" dirty="0" err="1"/>
              <a:t>MainActivity</a:t>
            </a:r>
            <a:r>
              <a:rPr lang="en-US" sz="1400" dirty="0"/>
              <a:t>"</a:t>
            </a:r>
          </a:p>
          <a:p>
            <a:pPr marL="0" indent="0">
              <a:buNone/>
            </a:pPr>
            <a:r>
              <a:rPr lang="en-US" sz="1400" dirty="0"/>
              <a:t>            </a:t>
            </a:r>
            <a:r>
              <a:rPr lang="en-US" sz="1400" dirty="0" err="1"/>
              <a:t>android:label</a:t>
            </a:r>
            <a:r>
              <a:rPr lang="en-US" sz="1400" dirty="0"/>
              <a:t>="@string/</a:t>
            </a:r>
            <a:r>
              <a:rPr lang="en-US" sz="1400" dirty="0" err="1"/>
              <a:t>app_name</a:t>
            </a:r>
            <a:r>
              <a:rPr lang="en-US" sz="1400" dirty="0"/>
              <a:t>" &gt;</a:t>
            </a:r>
          </a:p>
          <a:p>
            <a:pPr marL="0" indent="0">
              <a:buNone/>
            </a:pPr>
            <a:r>
              <a:rPr lang="en-US" sz="1400" dirty="0"/>
              <a:t>            &lt;intent-filter&gt;</a:t>
            </a:r>
          </a:p>
          <a:p>
            <a:pPr marL="0" indent="0">
              <a:buNone/>
            </a:pPr>
            <a:r>
              <a:rPr lang="en-US" sz="1400" dirty="0"/>
              <a:t>                &lt;action </a:t>
            </a:r>
            <a:r>
              <a:rPr lang="en-US" sz="1400" dirty="0" err="1"/>
              <a:t>android:name</a:t>
            </a:r>
            <a:r>
              <a:rPr lang="en-US" sz="1400" dirty="0"/>
              <a:t>="</a:t>
            </a:r>
            <a:r>
              <a:rPr lang="en-US" sz="1400" dirty="0" err="1"/>
              <a:t>android.intent.action.MAIN</a:t>
            </a:r>
            <a:r>
              <a:rPr lang="en-US" sz="1400" dirty="0"/>
              <a:t>" /&gt;</a:t>
            </a:r>
          </a:p>
          <a:p>
            <a:pPr marL="0" indent="0">
              <a:buNone/>
            </a:pPr>
            <a:endParaRPr lang="en-US" sz="1400" dirty="0"/>
          </a:p>
          <a:p>
            <a:pPr marL="0" indent="0">
              <a:buNone/>
            </a:pPr>
            <a:r>
              <a:rPr lang="en-US" sz="1400" dirty="0"/>
              <a:t>                &lt;category </a:t>
            </a:r>
            <a:r>
              <a:rPr lang="en-US" sz="1400" dirty="0" err="1"/>
              <a:t>android:name</a:t>
            </a:r>
            <a:r>
              <a:rPr lang="en-US" sz="1400" dirty="0"/>
              <a:t>="</a:t>
            </a:r>
            <a:r>
              <a:rPr lang="en-US" sz="1400" dirty="0" err="1"/>
              <a:t>android.intent.category.LAUNCHER</a:t>
            </a:r>
            <a:r>
              <a:rPr lang="en-US" sz="1400" dirty="0"/>
              <a:t>" /&gt;</a:t>
            </a:r>
          </a:p>
          <a:p>
            <a:pPr marL="0" indent="0">
              <a:buNone/>
            </a:pPr>
            <a:r>
              <a:rPr lang="en-US" sz="1400" dirty="0"/>
              <a:t>            &lt;/intent-filter&gt;</a:t>
            </a:r>
          </a:p>
          <a:p>
            <a:pPr marL="0" indent="0">
              <a:buNone/>
            </a:pPr>
            <a:r>
              <a:rPr lang="en-US" sz="1400" dirty="0"/>
              <a:t>        &lt;/activity&gt;</a:t>
            </a:r>
          </a:p>
          <a:p>
            <a:pPr marL="0" indent="0">
              <a:buNone/>
            </a:pPr>
            <a:endParaRPr lang="en-US" sz="1400" dirty="0"/>
          </a:p>
          <a:p>
            <a:pPr marL="0" indent="0">
              <a:buNone/>
            </a:pPr>
            <a:r>
              <a:rPr lang="en-US" sz="1400" dirty="0"/>
              <a:t>        &lt;meta-data </a:t>
            </a:r>
            <a:r>
              <a:rPr lang="en-US" sz="1400" dirty="0" err="1"/>
              <a:t>android:name</a:t>
            </a:r>
            <a:r>
              <a:rPr lang="en-US" sz="1400" dirty="0"/>
              <a:t>="</a:t>
            </a:r>
            <a:r>
              <a:rPr lang="en-US" sz="1400" dirty="0" err="1"/>
              <a:t>com.google.android.gms.version</a:t>
            </a:r>
            <a:r>
              <a:rPr lang="en-US" sz="1400" dirty="0"/>
              <a:t>" </a:t>
            </a:r>
            <a:r>
              <a:rPr lang="en-US" sz="1400" dirty="0" err="1"/>
              <a:t>android:value</a:t>
            </a:r>
            <a:r>
              <a:rPr lang="en-US" sz="1400" dirty="0"/>
              <a:t>="@integer/</a:t>
            </a:r>
            <a:r>
              <a:rPr lang="en-US" sz="1400" dirty="0" err="1"/>
              <a:t>google_play_services_version</a:t>
            </a:r>
            <a:r>
              <a:rPr lang="en-US" sz="1400" dirty="0"/>
              <a:t>"/&gt;</a:t>
            </a:r>
          </a:p>
          <a:p>
            <a:pPr marL="0" indent="0">
              <a:buNone/>
            </a:pPr>
            <a:endParaRPr lang="en-US" sz="1400" dirty="0"/>
          </a:p>
          <a:p>
            <a:pPr marL="0" indent="0">
              <a:buNone/>
            </a:pPr>
            <a:r>
              <a:rPr lang="en-US" sz="1400" dirty="0"/>
              <a:t>        &lt;meta-data </a:t>
            </a:r>
            <a:r>
              <a:rPr lang="en-US" sz="1400" dirty="0" err="1"/>
              <a:t>android:name</a:t>
            </a:r>
            <a:r>
              <a:rPr lang="en-US" sz="1400" dirty="0"/>
              <a:t>="com.google.android.maps.v2.API_KEY" </a:t>
            </a:r>
            <a:r>
              <a:rPr lang="en-US" sz="1400" dirty="0" err="1"/>
              <a:t>android:value</a:t>
            </a:r>
            <a:r>
              <a:rPr lang="en-US" sz="1400" dirty="0"/>
              <a:t>="AIzaSyBxv3C2D8sGDLCTJtEeN5L0pedYq44JNtA"/&gt;</a:t>
            </a:r>
          </a:p>
          <a:p>
            <a:pPr marL="0" indent="0">
              <a:buNone/>
            </a:pPr>
            <a:endParaRPr lang="en-US" sz="1400" dirty="0"/>
          </a:p>
          <a:p>
            <a:pPr marL="0" indent="0">
              <a:buNone/>
            </a:pPr>
            <a:endParaRPr lang="en-US" sz="1400" dirty="0"/>
          </a:p>
          <a:p>
            <a:pPr marL="0" indent="0">
              <a:buNone/>
            </a:pPr>
            <a:r>
              <a:rPr lang="en-US" sz="1400" dirty="0"/>
              <a:t>    &lt;/application&gt;</a:t>
            </a:r>
          </a:p>
          <a:p>
            <a:pPr marL="0" indent="0">
              <a:buNone/>
            </a:pPr>
            <a:endParaRPr lang="en-US" sz="1400" dirty="0"/>
          </a:p>
          <a:p>
            <a:pPr marL="0" indent="0">
              <a:buNone/>
            </a:pPr>
            <a:r>
              <a:rPr lang="en-US" sz="1400" dirty="0"/>
              <a:t>&lt;/manifest&gt;</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578" y="914400"/>
            <a:ext cx="2891558"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3520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 Adding a </a:t>
            </a:r>
            <a:r>
              <a:rPr lang="en-US" dirty="0" err="1" smtClean="0"/>
              <a:t>MapFragment</a:t>
            </a:r>
            <a:r>
              <a:rPr lang="en-US" dirty="0" smtClean="0"/>
              <a:t> to Activity</a:t>
            </a:r>
            <a:endParaRPr lang="en-US" dirty="0"/>
          </a:p>
        </p:txBody>
      </p:sp>
      <p:sp>
        <p:nvSpPr>
          <p:cNvPr id="3" name="Content Placeholder 2"/>
          <p:cNvSpPr>
            <a:spLocks noGrp="1"/>
          </p:cNvSpPr>
          <p:nvPr>
            <p:ph sz="quarter" idx="1"/>
          </p:nvPr>
        </p:nvSpPr>
        <p:spPr>
          <a:xfrm>
            <a:off x="533400" y="1676400"/>
            <a:ext cx="8153400" cy="4495800"/>
          </a:xfrm>
        </p:spPr>
        <p:txBody>
          <a:bodyPr/>
          <a:lstStyle/>
          <a:p>
            <a:r>
              <a:rPr lang="en-US" dirty="0" smtClean="0"/>
              <a:t>First Android Manifest file complete</a:t>
            </a:r>
            <a:endParaRPr lang="en-US" sz="1400" dirty="0"/>
          </a:p>
          <a:p>
            <a:pPr marL="0" indent="0">
              <a:buNone/>
            </a:pPr>
            <a:r>
              <a:rPr lang="en-US" sz="1400" dirty="0"/>
              <a:t>    &lt;application</a:t>
            </a:r>
          </a:p>
          <a:p>
            <a:pPr marL="0" indent="0">
              <a:buNone/>
            </a:pPr>
            <a:r>
              <a:rPr lang="en-US" sz="1400" dirty="0"/>
              <a:t>        </a:t>
            </a:r>
            <a:r>
              <a:rPr lang="en-US" sz="1400" dirty="0" err="1"/>
              <a:t>android:allowBackup</a:t>
            </a:r>
            <a:r>
              <a:rPr lang="en-US" sz="1400" dirty="0"/>
              <a:t>="true"</a:t>
            </a:r>
          </a:p>
          <a:p>
            <a:pPr marL="0" indent="0">
              <a:buNone/>
            </a:pPr>
            <a:r>
              <a:rPr lang="en-US" sz="1400" dirty="0"/>
              <a:t>        </a:t>
            </a:r>
            <a:r>
              <a:rPr lang="en-US" sz="1400" dirty="0" err="1"/>
              <a:t>android:icon</a:t>
            </a:r>
            <a:r>
              <a:rPr lang="en-US" sz="1400" dirty="0"/>
              <a:t>="@</a:t>
            </a:r>
            <a:r>
              <a:rPr lang="en-US" sz="1400" dirty="0" err="1"/>
              <a:t>drawable</a:t>
            </a:r>
            <a:r>
              <a:rPr lang="en-US" sz="1400" dirty="0"/>
              <a:t>/</a:t>
            </a:r>
            <a:r>
              <a:rPr lang="en-US" sz="1400" dirty="0" err="1"/>
              <a:t>ic_launcher</a:t>
            </a:r>
            <a:r>
              <a:rPr lang="en-US" sz="1400" dirty="0"/>
              <a:t>"</a:t>
            </a:r>
          </a:p>
          <a:p>
            <a:pPr marL="0" indent="0">
              <a:buNone/>
            </a:pPr>
            <a:r>
              <a:rPr lang="en-US" sz="1400" dirty="0"/>
              <a:t>        </a:t>
            </a:r>
            <a:r>
              <a:rPr lang="en-US" sz="1400" dirty="0" err="1"/>
              <a:t>android:label</a:t>
            </a:r>
            <a:r>
              <a:rPr lang="en-US" sz="1400" dirty="0"/>
              <a:t>="@string/</a:t>
            </a:r>
            <a:r>
              <a:rPr lang="en-US" sz="1400" dirty="0" err="1"/>
              <a:t>app_name</a:t>
            </a:r>
            <a:r>
              <a:rPr lang="en-US" sz="1400" dirty="0"/>
              <a:t>"</a:t>
            </a:r>
          </a:p>
          <a:p>
            <a:pPr marL="0" indent="0">
              <a:buNone/>
            </a:pPr>
            <a:r>
              <a:rPr lang="en-US" sz="1400" dirty="0"/>
              <a:t>        </a:t>
            </a:r>
            <a:r>
              <a:rPr lang="en-US" sz="1400" dirty="0" err="1"/>
              <a:t>android:theme</a:t>
            </a:r>
            <a:r>
              <a:rPr lang="en-US" sz="1400" dirty="0"/>
              <a:t>="@style/</a:t>
            </a:r>
            <a:r>
              <a:rPr lang="en-US" sz="1400" dirty="0" err="1"/>
              <a:t>AppTheme</a:t>
            </a:r>
            <a:r>
              <a:rPr lang="en-US" sz="1400" dirty="0"/>
              <a:t>" &gt;</a:t>
            </a:r>
          </a:p>
          <a:p>
            <a:pPr marL="0" indent="0">
              <a:buNone/>
            </a:pPr>
            <a:endParaRPr lang="en-US" sz="1400" dirty="0"/>
          </a:p>
          <a:p>
            <a:pPr marL="0" indent="0">
              <a:buNone/>
            </a:pPr>
            <a:r>
              <a:rPr lang="en-US" sz="1400" dirty="0"/>
              <a:t>        &lt;activity</a:t>
            </a:r>
          </a:p>
          <a:p>
            <a:pPr marL="0" indent="0">
              <a:buNone/>
            </a:pPr>
            <a:r>
              <a:rPr lang="en-US" sz="1400" dirty="0"/>
              <a:t>            </a:t>
            </a:r>
            <a:r>
              <a:rPr lang="en-US" sz="1400" dirty="0" err="1"/>
              <a:t>android:name</a:t>
            </a:r>
            <a:r>
              <a:rPr lang="en-US" sz="1400" dirty="0"/>
              <a:t>=".</a:t>
            </a:r>
            <a:r>
              <a:rPr lang="en-US" sz="1400" dirty="0" err="1"/>
              <a:t>MainActivity</a:t>
            </a:r>
            <a:r>
              <a:rPr lang="en-US" sz="1400" dirty="0"/>
              <a:t>"</a:t>
            </a:r>
          </a:p>
          <a:p>
            <a:pPr marL="0" indent="0">
              <a:buNone/>
            </a:pPr>
            <a:r>
              <a:rPr lang="en-US" sz="1400" dirty="0"/>
              <a:t>            </a:t>
            </a:r>
            <a:r>
              <a:rPr lang="en-US" sz="1400" dirty="0" err="1"/>
              <a:t>android:label</a:t>
            </a:r>
            <a:r>
              <a:rPr lang="en-US" sz="1400" dirty="0"/>
              <a:t>="@string/</a:t>
            </a:r>
            <a:r>
              <a:rPr lang="en-US" sz="1400" dirty="0" err="1"/>
              <a:t>app_name</a:t>
            </a:r>
            <a:r>
              <a:rPr lang="en-US" sz="1400" dirty="0"/>
              <a:t>" &gt;</a:t>
            </a:r>
          </a:p>
          <a:p>
            <a:pPr marL="0" indent="0">
              <a:buNone/>
            </a:pPr>
            <a:r>
              <a:rPr lang="en-US" sz="1400" dirty="0"/>
              <a:t>            &lt;intent-filter&gt;</a:t>
            </a:r>
          </a:p>
          <a:p>
            <a:pPr marL="0" indent="0">
              <a:buNone/>
            </a:pPr>
            <a:r>
              <a:rPr lang="en-US" sz="1400" dirty="0"/>
              <a:t>                &lt;action </a:t>
            </a:r>
            <a:r>
              <a:rPr lang="en-US" sz="1400" dirty="0" err="1"/>
              <a:t>android:name</a:t>
            </a:r>
            <a:r>
              <a:rPr lang="en-US" sz="1400" dirty="0"/>
              <a:t>="</a:t>
            </a:r>
            <a:r>
              <a:rPr lang="en-US" sz="1400" dirty="0" err="1"/>
              <a:t>android.intent.action.MAIN</a:t>
            </a:r>
            <a:r>
              <a:rPr lang="en-US" sz="1400" dirty="0"/>
              <a:t>" </a:t>
            </a:r>
            <a:r>
              <a:rPr lang="en-US" sz="1400" dirty="0" smtClean="0"/>
              <a:t>/&gt;</a:t>
            </a:r>
            <a:endParaRPr lang="en-US" sz="1400" dirty="0"/>
          </a:p>
          <a:p>
            <a:pPr marL="0" indent="0">
              <a:buNone/>
            </a:pPr>
            <a:r>
              <a:rPr lang="en-US" sz="1400" dirty="0"/>
              <a:t>                &lt;category </a:t>
            </a:r>
            <a:r>
              <a:rPr lang="en-US" sz="1400" dirty="0" err="1"/>
              <a:t>android:name</a:t>
            </a:r>
            <a:r>
              <a:rPr lang="en-US" sz="1400" dirty="0"/>
              <a:t>="</a:t>
            </a:r>
            <a:r>
              <a:rPr lang="en-US" sz="1400" dirty="0" err="1"/>
              <a:t>android.intent.category.LAUNCHER</a:t>
            </a:r>
            <a:r>
              <a:rPr lang="en-US" sz="1400" dirty="0"/>
              <a:t>" /&gt;</a:t>
            </a:r>
          </a:p>
          <a:p>
            <a:pPr marL="0" indent="0">
              <a:buNone/>
            </a:pPr>
            <a:r>
              <a:rPr lang="en-US" sz="1400" dirty="0"/>
              <a:t>            &lt;/intent-filter&gt;</a:t>
            </a:r>
          </a:p>
          <a:p>
            <a:pPr marL="0" indent="0">
              <a:buNone/>
            </a:pPr>
            <a:r>
              <a:rPr lang="en-US" sz="1400" dirty="0"/>
              <a:t>        &lt;/activity</a:t>
            </a:r>
            <a:r>
              <a:rPr lang="en-US" sz="1400" dirty="0" smtClean="0"/>
              <a:t>&gt;</a:t>
            </a:r>
            <a:endParaRPr lang="en-US" sz="1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578" y="914400"/>
            <a:ext cx="2891558"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382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 Adding a </a:t>
            </a:r>
            <a:r>
              <a:rPr lang="en-US" dirty="0" err="1" smtClean="0"/>
              <a:t>MapFragment</a:t>
            </a:r>
            <a:r>
              <a:rPr lang="en-US" dirty="0" smtClean="0"/>
              <a:t> to Activity</a:t>
            </a:r>
            <a:endParaRPr lang="en-US" dirty="0"/>
          </a:p>
        </p:txBody>
      </p:sp>
      <p:sp>
        <p:nvSpPr>
          <p:cNvPr id="3" name="Content Placeholder 2"/>
          <p:cNvSpPr>
            <a:spLocks noGrp="1"/>
          </p:cNvSpPr>
          <p:nvPr>
            <p:ph sz="quarter" idx="1"/>
          </p:nvPr>
        </p:nvSpPr>
        <p:spPr>
          <a:xfrm>
            <a:off x="533400" y="1676400"/>
            <a:ext cx="8153400" cy="4495800"/>
          </a:xfrm>
        </p:spPr>
        <p:txBody>
          <a:bodyPr/>
          <a:lstStyle/>
          <a:p>
            <a:r>
              <a:rPr lang="en-US" dirty="0" smtClean="0"/>
              <a:t>First Android Manifest file complete</a:t>
            </a:r>
            <a:endParaRPr lang="en-US" sz="1400" dirty="0"/>
          </a:p>
          <a:p>
            <a:pPr marL="0" indent="0">
              <a:buNone/>
            </a:pPr>
            <a:r>
              <a:rPr lang="en-US" sz="1400" dirty="0"/>
              <a:t>    </a:t>
            </a:r>
            <a:endParaRPr lang="en-US" sz="1400" dirty="0" smtClean="0"/>
          </a:p>
          <a:p>
            <a:pPr marL="0" indent="0">
              <a:buNone/>
            </a:pPr>
            <a:r>
              <a:rPr lang="en-US" sz="1400" b="1" dirty="0" smtClean="0">
                <a:solidFill>
                  <a:srgbClr val="FF0000"/>
                </a:solidFill>
              </a:rPr>
              <a:t>        &lt;meta-data </a:t>
            </a:r>
            <a:r>
              <a:rPr lang="en-US" sz="1400" b="1" dirty="0" err="1" smtClean="0">
                <a:solidFill>
                  <a:srgbClr val="FF0000"/>
                </a:solidFill>
              </a:rPr>
              <a:t>android:name</a:t>
            </a:r>
            <a:r>
              <a:rPr lang="en-US" sz="1400" b="1" dirty="0" smtClean="0">
                <a:solidFill>
                  <a:srgbClr val="FF0000"/>
                </a:solidFill>
              </a:rPr>
              <a:t>="</a:t>
            </a:r>
            <a:r>
              <a:rPr lang="en-US" sz="1400" b="1" dirty="0" err="1" smtClean="0">
                <a:solidFill>
                  <a:srgbClr val="FF0000"/>
                </a:solidFill>
              </a:rPr>
              <a:t>com.google.android.gms.version</a:t>
            </a:r>
            <a:r>
              <a:rPr lang="en-US" sz="1400" b="1" dirty="0" smtClean="0">
                <a:solidFill>
                  <a:srgbClr val="FF0000"/>
                </a:solidFill>
              </a:rPr>
              <a:t>" </a:t>
            </a:r>
            <a:r>
              <a:rPr lang="en-US" sz="1400" b="1" dirty="0" err="1" smtClean="0">
                <a:solidFill>
                  <a:srgbClr val="FF0000"/>
                </a:solidFill>
              </a:rPr>
              <a:t>android:value</a:t>
            </a:r>
            <a:r>
              <a:rPr lang="en-US" sz="1400" b="1" dirty="0" smtClean="0">
                <a:solidFill>
                  <a:srgbClr val="FF0000"/>
                </a:solidFill>
              </a:rPr>
              <a:t>="@integer/</a:t>
            </a:r>
            <a:r>
              <a:rPr lang="en-US" sz="1400" b="1" dirty="0" err="1" smtClean="0">
                <a:solidFill>
                  <a:srgbClr val="FF0000"/>
                </a:solidFill>
              </a:rPr>
              <a:t>google_play_services_version</a:t>
            </a:r>
            <a:r>
              <a:rPr lang="en-US" sz="1400" b="1" dirty="0" smtClean="0">
                <a:solidFill>
                  <a:srgbClr val="FF0000"/>
                </a:solidFill>
              </a:rPr>
              <a:t>"/&gt;</a:t>
            </a:r>
          </a:p>
          <a:p>
            <a:pPr marL="0" indent="0">
              <a:buNone/>
            </a:pPr>
            <a:endParaRPr lang="en-US" sz="1400" b="1" dirty="0">
              <a:solidFill>
                <a:srgbClr val="FF0000"/>
              </a:solidFill>
            </a:endParaRPr>
          </a:p>
          <a:p>
            <a:pPr marL="0" indent="0">
              <a:buNone/>
            </a:pPr>
            <a:r>
              <a:rPr lang="en-US" sz="1400" b="1" dirty="0">
                <a:solidFill>
                  <a:srgbClr val="FF0000"/>
                </a:solidFill>
              </a:rPr>
              <a:t>        &lt;meta-data </a:t>
            </a:r>
            <a:r>
              <a:rPr lang="en-US" sz="1400" b="1" dirty="0" err="1">
                <a:solidFill>
                  <a:srgbClr val="FF0000"/>
                </a:solidFill>
              </a:rPr>
              <a:t>android:name</a:t>
            </a:r>
            <a:r>
              <a:rPr lang="en-US" sz="1400" b="1" dirty="0">
                <a:solidFill>
                  <a:srgbClr val="FF0000"/>
                </a:solidFill>
              </a:rPr>
              <a:t>="com.google.android.maps.v2.API_KEY" </a:t>
            </a:r>
            <a:r>
              <a:rPr lang="en-US" sz="1400" b="1" dirty="0" err="1">
                <a:solidFill>
                  <a:srgbClr val="FF0000"/>
                </a:solidFill>
              </a:rPr>
              <a:t>android:value</a:t>
            </a:r>
            <a:r>
              <a:rPr lang="en-US" sz="1400" b="1" dirty="0">
                <a:solidFill>
                  <a:srgbClr val="FF0000"/>
                </a:solidFill>
              </a:rPr>
              <a:t>="AIzaSyBxv3C2D8sGDLCTJtEeN5L0pedYq44JNtA"/&gt;</a:t>
            </a:r>
          </a:p>
          <a:p>
            <a:pPr marL="0" indent="0">
              <a:buNone/>
            </a:pPr>
            <a:endParaRPr lang="en-US" sz="1400" b="1" dirty="0">
              <a:solidFill>
                <a:srgbClr val="FF0000"/>
              </a:solidFill>
            </a:endParaRPr>
          </a:p>
          <a:p>
            <a:pPr marL="0" indent="0">
              <a:buNone/>
            </a:pPr>
            <a:endParaRPr lang="en-US" sz="1400" b="1" dirty="0">
              <a:solidFill>
                <a:srgbClr val="FF0000"/>
              </a:solidFill>
            </a:endParaRPr>
          </a:p>
          <a:p>
            <a:pPr marL="0" indent="0">
              <a:buNone/>
            </a:pPr>
            <a:r>
              <a:rPr lang="en-US" sz="1400" dirty="0"/>
              <a:t>    &lt;/application&gt;</a:t>
            </a:r>
          </a:p>
          <a:p>
            <a:pPr marL="0" indent="0">
              <a:buNone/>
            </a:pPr>
            <a:endParaRPr lang="en-US" sz="1400" dirty="0"/>
          </a:p>
          <a:p>
            <a:pPr marL="0" indent="0">
              <a:buNone/>
            </a:pPr>
            <a:r>
              <a:rPr lang="en-US" sz="1400" dirty="0"/>
              <a:t>&lt;/manifest&gt;</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578" y="914400"/>
            <a:ext cx="2891558"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2630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Activity class</a:t>
            </a:r>
            <a:endParaRPr lang="en-US" dirty="0"/>
          </a:p>
        </p:txBody>
      </p:sp>
      <p:sp>
        <p:nvSpPr>
          <p:cNvPr id="3" name="Content Placeholder 2"/>
          <p:cNvSpPr>
            <a:spLocks noGrp="1"/>
          </p:cNvSpPr>
          <p:nvPr>
            <p:ph sz="quarter" idx="1"/>
          </p:nvPr>
        </p:nvSpPr>
        <p:spPr>
          <a:xfrm>
            <a:off x="612648" y="1600200"/>
            <a:ext cx="4035552" cy="4495800"/>
          </a:xfrm>
        </p:spPr>
        <p:txBody>
          <a:bodyPr/>
          <a:lstStyle/>
          <a:p>
            <a:pPr marL="0" indent="0">
              <a:buNone/>
            </a:pPr>
            <a:r>
              <a:rPr lang="en-US" sz="1400" dirty="0"/>
              <a:t>public class </a:t>
            </a:r>
            <a:r>
              <a:rPr lang="en-US" sz="1400" dirty="0" err="1"/>
              <a:t>MainActivity</a:t>
            </a:r>
            <a:r>
              <a:rPr lang="en-US" sz="1400" dirty="0"/>
              <a:t> extends </a:t>
            </a:r>
            <a:r>
              <a:rPr lang="en-US" sz="1400" dirty="0" err="1"/>
              <a:t>ActionBarActivity</a:t>
            </a:r>
            <a:r>
              <a:rPr lang="en-US" sz="1400" dirty="0"/>
              <a:t> {</a:t>
            </a:r>
          </a:p>
          <a:p>
            <a:pPr marL="0" indent="0">
              <a:buNone/>
            </a:pPr>
            <a:endParaRPr lang="en-US" sz="1400" dirty="0"/>
          </a:p>
          <a:p>
            <a:pPr marL="0" indent="0">
              <a:buNone/>
            </a:pPr>
            <a:r>
              <a:rPr lang="en-US" sz="1400" dirty="0"/>
              <a:t>    @Override</a:t>
            </a:r>
          </a:p>
          <a:p>
            <a:pPr marL="0" indent="0">
              <a:buNone/>
            </a:pPr>
            <a:r>
              <a:rPr lang="en-US" sz="1400" dirty="0"/>
              <a:t>    protected void </a:t>
            </a:r>
            <a:r>
              <a:rPr lang="en-US" sz="1400" dirty="0" err="1"/>
              <a:t>onCreate</a:t>
            </a:r>
            <a:r>
              <a:rPr lang="en-US" sz="1400" dirty="0"/>
              <a:t>(Bundle </a:t>
            </a:r>
            <a:r>
              <a:rPr lang="en-US" sz="1400" dirty="0" err="1"/>
              <a:t>savedInstanceState</a:t>
            </a:r>
            <a:r>
              <a:rPr lang="en-US" sz="1400" dirty="0"/>
              <a:t>) {</a:t>
            </a:r>
          </a:p>
          <a:p>
            <a:pPr marL="0" indent="0">
              <a:buNone/>
            </a:pPr>
            <a:r>
              <a:rPr lang="en-US" sz="1400" dirty="0"/>
              <a:t>        </a:t>
            </a:r>
            <a:r>
              <a:rPr lang="en-US" sz="1400" dirty="0" err="1"/>
              <a:t>super.onCreate</a:t>
            </a:r>
            <a:r>
              <a:rPr lang="en-US" sz="1400" dirty="0"/>
              <a:t>(</a:t>
            </a:r>
            <a:r>
              <a:rPr lang="en-US" sz="1400" dirty="0" err="1"/>
              <a:t>savedInstanceState</a:t>
            </a:r>
            <a:r>
              <a:rPr lang="en-US" sz="1400" dirty="0"/>
              <a:t>);</a:t>
            </a:r>
          </a:p>
          <a:p>
            <a:pPr marL="0" indent="0">
              <a:buNone/>
            </a:pPr>
            <a:r>
              <a:rPr lang="en-US" sz="1400" dirty="0"/>
              <a:t>        </a:t>
            </a:r>
            <a:r>
              <a:rPr lang="en-US" sz="1400" dirty="0" err="1"/>
              <a:t>setContentView</a:t>
            </a:r>
            <a:r>
              <a:rPr lang="en-US" sz="1400" dirty="0"/>
              <a:t>(</a:t>
            </a:r>
            <a:r>
              <a:rPr lang="en-US" sz="1400" dirty="0" err="1"/>
              <a:t>R.layout.activity_main</a:t>
            </a:r>
            <a:r>
              <a:rPr lang="en-US" sz="1400" dirty="0"/>
              <a:t>);</a:t>
            </a:r>
          </a:p>
          <a:p>
            <a:pPr marL="0" indent="0">
              <a:buNone/>
            </a:pPr>
            <a:r>
              <a:rPr lang="en-US" sz="1400" dirty="0"/>
              <a:t>        if (</a:t>
            </a:r>
            <a:r>
              <a:rPr lang="en-US" sz="1400" dirty="0" err="1"/>
              <a:t>savedInstanceState</a:t>
            </a:r>
            <a:r>
              <a:rPr lang="en-US" sz="1400" dirty="0"/>
              <a:t> == null) {</a:t>
            </a:r>
          </a:p>
          <a:p>
            <a:pPr marL="0" indent="0">
              <a:buNone/>
            </a:pPr>
            <a:r>
              <a:rPr lang="en-US" sz="1400" dirty="0"/>
              <a:t>            </a:t>
            </a:r>
            <a:r>
              <a:rPr lang="en-US" sz="1400" dirty="0" err="1"/>
              <a:t>getSupportFragmentManager</a:t>
            </a:r>
            <a:r>
              <a:rPr lang="en-US" sz="1400" dirty="0"/>
              <a:t>().</a:t>
            </a:r>
            <a:r>
              <a:rPr lang="en-US" sz="1400" dirty="0" err="1"/>
              <a:t>beginTransaction</a:t>
            </a:r>
            <a:r>
              <a:rPr lang="en-US" sz="1400" dirty="0"/>
              <a:t>()</a:t>
            </a:r>
          </a:p>
          <a:p>
            <a:pPr marL="0" indent="0">
              <a:buNone/>
            </a:pPr>
            <a:r>
              <a:rPr lang="en-US" sz="1400" dirty="0"/>
              <a:t>                    .add(</a:t>
            </a:r>
            <a:r>
              <a:rPr lang="en-US" sz="1400" dirty="0" err="1"/>
              <a:t>R.id.container</a:t>
            </a:r>
            <a:r>
              <a:rPr lang="en-US" sz="1400" b="1" dirty="0">
                <a:solidFill>
                  <a:srgbClr val="0070C0"/>
                </a:solidFill>
              </a:rPr>
              <a:t>, new </a:t>
            </a:r>
            <a:r>
              <a:rPr lang="en-US" sz="1400" b="1" dirty="0" err="1">
                <a:solidFill>
                  <a:srgbClr val="0070C0"/>
                </a:solidFill>
              </a:rPr>
              <a:t>PlaceholderFragment</a:t>
            </a:r>
            <a:r>
              <a:rPr lang="en-US" sz="1400" dirty="0"/>
              <a:t>())</a:t>
            </a:r>
          </a:p>
          <a:p>
            <a:pPr marL="0" indent="0">
              <a:buNone/>
            </a:pPr>
            <a:r>
              <a:rPr lang="en-US" sz="1400" dirty="0"/>
              <a:t>                    .commit();</a:t>
            </a:r>
          </a:p>
          <a:p>
            <a:pPr marL="0" indent="0">
              <a:buNone/>
            </a:pPr>
            <a:r>
              <a:rPr lang="en-US" sz="1400" dirty="0"/>
              <a:t>        }</a:t>
            </a:r>
          </a:p>
          <a:p>
            <a:pPr marL="0" indent="0">
              <a:buNone/>
            </a:pPr>
            <a:r>
              <a:rPr lang="en-US" sz="1400" dirty="0"/>
              <a:t>    </a:t>
            </a:r>
            <a:r>
              <a:rPr lang="en-US" sz="1400" dirty="0" smtClean="0"/>
              <a:t>}</a:t>
            </a:r>
            <a:endParaRPr lang="en-US" sz="1400" dirty="0"/>
          </a:p>
        </p:txBody>
      </p:sp>
      <p:sp>
        <p:nvSpPr>
          <p:cNvPr id="4" name="Content Placeholder 2"/>
          <p:cNvSpPr txBox="1">
            <a:spLocks/>
          </p:cNvSpPr>
          <p:nvPr/>
        </p:nvSpPr>
        <p:spPr bwMode="auto">
          <a:xfrm>
            <a:off x="4572000" y="1524000"/>
            <a:ext cx="4035552"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pitchFamily="2" charset="2"/>
              <a:buNone/>
            </a:pPr>
            <a:endParaRPr lang="en-US" sz="1400" dirty="0" smtClean="0">
              <a:solidFill>
                <a:srgbClr val="0070C0"/>
              </a:solidFill>
            </a:endParaRPr>
          </a:p>
          <a:p>
            <a:pPr marL="0" indent="0">
              <a:buFont typeface="Wingdings" pitchFamily="2" charset="2"/>
              <a:buNone/>
            </a:pPr>
            <a:r>
              <a:rPr lang="en-US" sz="1400" b="1" dirty="0" smtClean="0">
                <a:solidFill>
                  <a:srgbClr val="0070C0"/>
                </a:solidFill>
              </a:rPr>
              <a:t>public static class </a:t>
            </a:r>
            <a:r>
              <a:rPr lang="en-US" sz="1400" b="1" dirty="0" err="1" smtClean="0">
                <a:solidFill>
                  <a:srgbClr val="0070C0"/>
                </a:solidFill>
              </a:rPr>
              <a:t>PlaceholderFragmen</a:t>
            </a:r>
            <a:r>
              <a:rPr lang="en-US" sz="1400" dirty="0" err="1" smtClean="0"/>
              <a:t>t</a:t>
            </a:r>
            <a:r>
              <a:rPr lang="en-US" sz="1400" dirty="0" smtClean="0"/>
              <a:t> extends Fragment {</a:t>
            </a:r>
          </a:p>
          <a:p>
            <a:pPr marL="0" indent="0">
              <a:buFont typeface="Wingdings" pitchFamily="2" charset="2"/>
              <a:buNone/>
            </a:pPr>
            <a:endParaRPr lang="en-US" sz="1400" dirty="0" smtClean="0"/>
          </a:p>
          <a:p>
            <a:pPr marL="0" indent="0">
              <a:buFont typeface="Wingdings" pitchFamily="2" charset="2"/>
              <a:buNone/>
            </a:pPr>
            <a:r>
              <a:rPr lang="en-US" sz="1400" dirty="0" smtClean="0"/>
              <a:t>        public </a:t>
            </a:r>
            <a:r>
              <a:rPr lang="en-US" sz="1400" dirty="0" err="1" smtClean="0"/>
              <a:t>PlaceholderFragment</a:t>
            </a:r>
            <a:r>
              <a:rPr lang="en-US" sz="1400" dirty="0" smtClean="0"/>
              <a:t>() {</a:t>
            </a:r>
          </a:p>
          <a:p>
            <a:pPr marL="0" indent="0">
              <a:buFont typeface="Wingdings" pitchFamily="2" charset="2"/>
              <a:buNone/>
            </a:pPr>
            <a:r>
              <a:rPr lang="en-US" sz="1400" dirty="0" smtClean="0"/>
              <a:t>        }</a:t>
            </a:r>
          </a:p>
          <a:p>
            <a:pPr marL="0" indent="0">
              <a:buFont typeface="Wingdings" pitchFamily="2" charset="2"/>
              <a:buNone/>
            </a:pPr>
            <a:endParaRPr lang="en-US" sz="1400" dirty="0" smtClean="0"/>
          </a:p>
          <a:p>
            <a:pPr marL="0" indent="0">
              <a:buFont typeface="Wingdings" pitchFamily="2" charset="2"/>
              <a:buNone/>
            </a:pPr>
            <a:r>
              <a:rPr lang="en-US" sz="1400" dirty="0" smtClean="0"/>
              <a:t>        @Override</a:t>
            </a:r>
          </a:p>
          <a:p>
            <a:pPr marL="0" indent="0">
              <a:buFont typeface="Wingdings" pitchFamily="2" charset="2"/>
              <a:buNone/>
            </a:pPr>
            <a:r>
              <a:rPr lang="en-US" sz="1400" dirty="0" smtClean="0"/>
              <a:t>        public View </a:t>
            </a:r>
            <a:r>
              <a:rPr lang="en-US" sz="1400" dirty="0" err="1" smtClean="0"/>
              <a:t>onCreateView</a:t>
            </a:r>
            <a:r>
              <a:rPr lang="en-US" sz="1400" dirty="0" smtClean="0"/>
              <a:t>(</a:t>
            </a:r>
            <a:r>
              <a:rPr lang="en-US" sz="1400" dirty="0" err="1" smtClean="0"/>
              <a:t>LayoutInflater</a:t>
            </a:r>
            <a:r>
              <a:rPr lang="en-US" sz="1400" dirty="0" smtClean="0"/>
              <a:t> </a:t>
            </a:r>
            <a:r>
              <a:rPr lang="en-US" sz="1400" dirty="0" err="1" smtClean="0"/>
              <a:t>inflater</a:t>
            </a:r>
            <a:r>
              <a:rPr lang="en-US" sz="1400" dirty="0" smtClean="0"/>
              <a:t>, </a:t>
            </a:r>
            <a:r>
              <a:rPr lang="en-US" sz="1400" dirty="0" err="1" smtClean="0"/>
              <a:t>ViewGroup</a:t>
            </a:r>
            <a:r>
              <a:rPr lang="en-US" sz="1400" dirty="0" smtClean="0"/>
              <a:t> container,</a:t>
            </a:r>
          </a:p>
          <a:p>
            <a:pPr marL="0" indent="0">
              <a:buFont typeface="Wingdings" pitchFamily="2" charset="2"/>
              <a:buNone/>
            </a:pPr>
            <a:r>
              <a:rPr lang="en-US" sz="1400" dirty="0" smtClean="0"/>
              <a:t>                                 Bundle </a:t>
            </a:r>
            <a:r>
              <a:rPr lang="en-US" sz="1400" dirty="0" err="1" smtClean="0"/>
              <a:t>savedInstanceState</a:t>
            </a:r>
            <a:r>
              <a:rPr lang="en-US" sz="1400" dirty="0" smtClean="0"/>
              <a:t>) {</a:t>
            </a:r>
          </a:p>
          <a:p>
            <a:pPr marL="0" indent="0">
              <a:buFont typeface="Wingdings" pitchFamily="2" charset="2"/>
              <a:buNone/>
            </a:pPr>
            <a:r>
              <a:rPr lang="en-US" sz="1400" dirty="0" smtClean="0"/>
              <a:t>            View </a:t>
            </a:r>
            <a:r>
              <a:rPr lang="en-US" sz="1400" dirty="0" err="1" smtClean="0"/>
              <a:t>rootView</a:t>
            </a:r>
            <a:r>
              <a:rPr lang="en-US" sz="1400" dirty="0" smtClean="0"/>
              <a:t> = </a:t>
            </a:r>
            <a:r>
              <a:rPr lang="en-US" sz="1400" dirty="0" err="1" smtClean="0"/>
              <a:t>inflater.inflate</a:t>
            </a:r>
            <a:r>
              <a:rPr lang="en-US" sz="1400" dirty="0" smtClean="0"/>
              <a:t>(</a:t>
            </a:r>
            <a:r>
              <a:rPr lang="en-US" sz="1400" b="1" dirty="0" err="1" smtClean="0">
                <a:solidFill>
                  <a:srgbClr val="00B050"/>
                </a:solidFill>
              </a:rPr>
              <a:t>R.layout.fragment_main_map</a:t>
            </a:r>
            <a:r>
              <a:rPr lang="en-US" sz="1400" b="1" dirty="0" smtClean="0">
                <a:solidFill>
                  <a:srgbClr val="00B050"/>
                </a:solidFill>
              </a:rPr>
              <a:t>, container</a:t>
            </a:r>
            <a:r>
              <a:rPr lang="en-US" sz="1400" dirty="0" smtClean="0"/>
              <a:t>, false);</a:t>
            </a:r>
          </a:p>
          <a:p>
            <a:pPr marL="0" indent="0">
              <a:buFont typeface="Wingdings" pitchFamily="2" charset="2"/>
              <a:buNone/>
            </a:pPr>
            <a:r>
              <a:rPr lang="en-US" sz="1400" dirty="0" smtClean="0"/>
              <a:t>            return </a:t>
            </a:r>
            <a:r>
              <a:rPr lang="en-US" sz="1400" dirty="0" err="1" smtClean="0"/>
              <a:t>rootView</a:t>
            </a:r>
            <a:r>
              <a:rPr lang="en-US" sz="1400" dirty="0" smtClean="0"/>
              <a:t>;</a:t>
            </a:r>
          </a:p>
          <a:p>
            <a:pPr marL="0" indent="0">
              <a:buFont typeface="Wingdings" pitchFamily="2" charset="2"/>
              <a:buNone/>
            </a:pPr>
            <a:r>
              <a:rPr lang="en-US" sz="1400" dirty="0" smtClean="0"/>
              <a:t>        }</a:t>
            </a:r>
          </a:p>
          <a:p>
            <a:pPr marL="0" indent="0">
              <a:buFont typeface="Wingdings" pitchFamily="2" charset="2"/>
              <a:buNone/>
            </a:pPr>
            <a:r>
              <a:rPr lang="en-US" sz="1400" dirty="0" smtClean="0"/>
              <a:t>    }</a:t>
            </a:r>
          </a:p>
          <a:p>
            <a:pPr marL="0" indent="0">
              <a:buFont typeface="Wingdings" pitchFamily="2" charset="2"/>
              <a:buNone/>
            </a:pPr>
            <a:r>
              <a:rPr lang="en-US" sz="1400" dirty="0" smtClean="0"/>
              <a:t>}</a:t>
            </a:r>
            <a:endParaRPr lang="en-US" sz="1400" dirty="0"/>
          </a:p>
        </p:txBody>
      </p:sp>
    </p:spTree>
    <p:extLst>
      <p:ext uri="{BB962C8B-B14F-4D97-AF65-F5344CB8AC3E}">
        <p14:creationId xmlns:p14="http://schemas.microsoft.com/office/powerpoint/2010/main" val="24847712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Fragments xml layout</a:t>
            </a:r>
            <a:endParaRPr lang="en-US" dirty="0"/>
          </a:p>
        </p:txBody>
      </p:sp>
      <p:sp>
        <p:nvSpPr>
          <p:cNvPr id="3" name="Content Placeholder 2"/>
          <p:cNvSpPr>
            <a:spLocks noGrp="1"/>
          </p:cNvSpPr>
          <p:nvPr>
            <p:ph sz="quarter" idx="1"/>
          </p:nvPr>
        </p:nvSpPr>
        <p:spPr/>
        <p:txBody>
          <a:bodyPr/>
          <a:lstStyle/>
          <a:p>
            <a:pPr marL="0" indent="0">
              <a:buNone/>
            </a:pPr>
            <a:r>
              <a:rPr lang="en-US" sz="1400" dirty="0"/>
              <a:t>&lt;</a:t>
            </a:r>
            <a:r>
              <a:rPr lang="en-US" sz="1400" dirty="0" err="1"/>
              <a:t>RelativeLayout</a:t>
            </a:r>
            <a:r>
              <a:rPr lang="en-US" sz="1400" dirty="0"/>
              <a:t> </a:t>
            </a:r>
            <a:r>
              <a:rPr lang="en-US" sz="1400" dirty="0" err="1"/>
              <a:t>xmlns:android</a:t>
            </a:r>
            <a:r>
              <a:rPr lang="en-US" sz="1400" dirty="0"/>
              <a:t>="http://schemas.android.com/</a:t>
            </a:r>
            <a:r>
              <a:rPr lang="en-US" sz="1400" dirty="0" err="1"/>
              <a:t>apk</a:t>
            </a:r>
            <a:r>
              <a:rPr lang="en-US" sz="1400" dirty="0"/>
              <a:t>/res/android"</a:t>
            </a:r>
          </a:p>
          <a:p>
            <a:pPr marL="0" indent="0">
              <a:buNone/>
            </a:pPr>
            <a:r>
              <a:rPr lang="en-US" sz="1400" dirty="0"/>
              <a:t>    </a:t>
            </a:r>
            <a:r>
              <a:rPr lang="en-US" sz="1400" dirty="0" err="1"/>
              <a:t>xmlns:tools</a:t>
            </a:r>
            <a:r>
              <a:rPr lang="en-US" sz="1400" dirty="0"/>
              <a:t>="http://schemas.android.com/tools" </a:t>
            </a:r>
            <a:r>
              <a:rPr lang="en-US" sz="1400" dirty="0" err="1"/>
              <a:t>android:layout_width</a:t>
            </a:r>
            <a:r>
              <a:rPr lang="en-US" sz="1400" dirty="0"/>
              <a:t>="</a:t>
            </a:r>
            <a:r>
              <a:rPr lang="en-US" sz="1400" dirty="0" err="1"/>
              <a:t>match_parent</a:t>
            </a:r>
            <a:r>
              <a:rPr lang="en-US" sz="1400" dirty="0"/>
              <a:t>"</a:t>
            </a:r>
          </a:p>
          <a:p>
            <a:pPr marL="0" indent="0">
              <a:buNone/>
            </a:pPr>
            <a:r>
              <a:rPr lang="en-US" sz="1400" dirty="0"/>
              <a:t>    </a:t>
            </a:r>
            <a:r>
              <a:rPr lang="en-US" sz="1400" dirty="0" err="1"/>
              <a:t>android:layout_height</a:t>
            </a:r>
            <a:r>
              <a:rPr lang="en-US" sz="1400" dirty="0"/>
              <a:t>="</a:t>
            </a:r>
            <a:r>
              <a:rPr lang="en-US" sz="1400" dirty="0" err="1"/>
              <a:t>match_parent</a:t>
            </a:r>
            <a:r>
              <a:rPr lang="en-US" sz="1400" dirty="0"/>
              <a:t>" </a:t>
            </a:r>
            <a:r>
              <a:rPr lang="en-US" sz="1400" dirty="0" err="1"/>
              <a:t>android:paddingLeft</a:t>
            </a:r>
            <a:r>
              <a:rPr lang="en-US" sz="1400" dirty="0"/>
              <a:t>="@</a:t>
            </a:r>
            <a:r>
              <a:rPr lang="en-US" sz="1400" dirty="0" err="1"/>
              <a:t>dimen</a:t>
            </a:r>
            <a:r>
              <a:rPr lang="en-US" sz="1400" dirty="0"/>
              <a:t>/</a:t>
            </a:r>
            <a:r>
              <a:rPr lang="en-US" sz="1400" dirty="0" err="1"/>
              <a:t>activity_horizontal_margin</a:t>
            </a:r>
            <a:r>
              <a:rPr lang="en-US" sz="1400" dirty="0"/>
              <a:t>"</a:t>
            </a:r>
          </a:p>
          <a:p>
            <a:pPr marL="0" indent="0">
              <a:buNone/>
            </a:pPr>
            <a:r>
              <a:rPr lang="en-US" sz="1400" dirty="0"/>
              <a:t>    </a:t>
            </a:r>
            <a:r>
              <a:rPr lang="en-US" sz="1400" dirty="0" err="1"/>
              <a:t>android:paddingRight</a:t>
            </a:r>
            <a:r>
              <a:rPr lang="en-US" sz="1400" dirty="0"/>
              <a:t>="@</a:t>
            </a:r>
            <a:r>
              <a:rPr lang="en-US" sz="1400" dirty="0" err="1"/>
              <a:t>dimen</a:t>
            </a:r>
            <a:r>
              <a:rPr lang="en-US" sz="1400" dirty="0"/>
              <a:t>/</a:t>
            </a:r>
            <a:r>
              <a:rPr lang="en-US" sz="1400" dirty="0" err="1"/>
              <a:t>activity_horizontal_margin</a:t>
            </a:r>
            <a:r>
              <a:rPr lang="en-US" sz="1400" dirty="0"/>
              <a:t>"</a:t>
            </a:r>
          </a:p>
          <a:p>
            <a:pPr marL="0" indent="0">
              <a:buNone/>
            </a:pPr>
            <a:r>
              <a:rPr lang="en-US" sz="1400" dirty="0"/>
              <a:t>    </a:t>
            </a:r>
            <a:r>
              <a:rPr lang="en-US" sz="1400" dirty="0" err="1"/>
              <a:t>android:paddingTop</a:t>
            </a:r>
            <a:r>
              <a:rPr lang="en-US" sz="1400" dirty="0"/>
              <a:t>="@</a:t>
            </a:r>
            <a:r>
              <a:rPr lang="en-US" sz="1400" dirty="0" err="1"/>
              <a:t>dimen</a:t>
            </a:r>
            <a:r>
              <a:rPr lang="en-US" sz="1400" dirty="0"/>
              <a:t>/</a:t>
            </a:r>
            <a:r>
              <a:rPr lang="en-US" sz="1400" dirty="0" err="1"/>
              <a:t>activity_vertical_margin</a:t>
            </a:r>
            <a:r>
              <a:rPr lang="en-US" sz="1400" dirty="0"/>
              <a:t>"</a:t>
            </a:r>
          </a:p>
          <a:p>
            <a:pPr marL="0" indent="0">
              <a:buNone/>
            </a:pPr>
            <a:r>
              <a:rPr lang="en-US" sz="1400" dirty="0"/>
              <a:t>    </a:t>
            </a:r>
            <a:r>
              <a:rPr lang="en-US" sz="1400" dirty="0" err="1"/>
              <a:t>android:paddingBottom</a:t>
            </a:r>
            <a:r>
              <a:rPr lang="en-US" sz="1400" dirty="0"/>
              <a:t>="@</a:t>
            </a:r>
            <a:r>
              <a:rPr lang="en-US" sz="1400" dirty="0" err="1"/>
              <a:t>dimen</a:t>
            </a:r>
            <a:r>
              <a:rPr lang="en-US" sz="1400" dirty="0"/>
              <a:t>/</a:t>
            </a:r>
            <a:r>
              <a:rPr lang="en-US" sz="1400" dirty="0" err="1"/>
              <a:t>activity_vertical_margin</a:t>
            </a:r>
            <a:r>
              <a:rPr lang="en-US" sz="1400" dirty="0"/>
              <a:t>"</a:t>
            </a:r>
          </a:p>
          <a:p>
            <a:pPr marL="0" indent="0">
              <a:buNone/>
            </a:pPr>
            <a:r>
              <a:rPr lang="en-US" sz="1400" dirty="0"/>
              <a:t>    </a:t>
            </a:r>
            <a:r>
              <a:rPr lang="en-US" sz="1400" dirty="0" err="1"/>
              <a:t>tools:context</a:t>
            </a:r>
            <a:r>
              <a:rPr lang="en-US" sz="1400" dirty="0"/>
              <a:t>=".</a:t>
            </a:r>
            <a:r>
              <a:rPr lang="en-US" sz="1400" dirty="0" err="1"/>
              <a:t>MainActivity$PlaceholderFragment</a:t>
            </a:r>
            <a:r>
              <a:rPr lang="en-US" sz="1400" dirty="0"/>
              <a:t>"&gt;</a:t>
            </a:r>
          </a:p>
          <a:p>
            <a:pPr marL="0" indent="0">
              <a:buNone/>
            </a:pPr>
            <a:endParaRPr lang="en-US" sz="1400" dirty="0"/>
          </a:p>
          <a:p>
            <a:pPr marL="0" indent="0">
              <a:buNone/>
            </a:pPr>
            <a:r>
              <a:rPr lang="en-US" sz="1400" b="1" dirty="0">
                <a:solidFill>
                  <a:srgbClr val="0070C0"/>
                </a:solidFill>
              </a:rPr>
              <a:t>    &lt;fragment </a:t>
            </a:r>
            <a:r>
              <a:rPr lang="en-US" sz="1400" b="1" dirty="0" err="1">
                <a:solidFill>
                  <a:srgbClr val="0070C0"/>
                </a:solidFill>
              </a:rPr>
              <a:t>xmlns:android</a:t>
            </a:r>
            <a:r>
              <a:rPr lang="en-US" sz="1400" b="1" dirty="0">
                <a:solidFill>
                  <a:srgbClr val="0070C0"/>
                </a:solidFill>
              </a:rPr>
              <a:t>="http://schemas.android.com/</a:t>
            </a:r>
            <a:r>
              <a:rPr lang="en-US" sz="1400" b="1" dirty="0" err="1">
                <a:solidFill>
                  <a:srgbClr val="0070C0"/>
                </a:solidFill>
              </a:rPr>
              <a:t>apk</a:t>
            </a:r>
            <a:r>
              <a:rPr lang="en-US" sz="1400" b="1" dirty="0">
                <a:solidFill>
                  <a:srgbClr val="0070C0"/>
                </a:solidFill>
              </a:rPr>
              <a:t>/res/android"</a:t>
            </a:r>
          </a:p>
          <a:p>
            <a:pPr marL="0" indent="0">
              <a:buNone/>
            </a:pPr>
            <a:r>
              <a:rPr lang="en-US" sz="1400" b="1" dirty="0">
                <a:solidFill>
                  <a:srgbClr val="0070C0"/>
                </a:solidFill>
              </a:rPr>
              <a:t>        </a:t>
            </a:r>
            <a:r>
              <a:rPr lang="en-US" sz="1400" b="1" dirty="0" err="1">
                <a:solidFill>
                  <a:srgbClr val="0070C0"/>
                </a:solidFill>
              </a:rPr>
              <a:t>android:id</a:t>
            </a:r>
            <a:r>
              <a:rPr lang="en-US" sz="1400" b="1" dirty="0">
                <a:solidFill>
                  <a:srgbClr val="0070C0"/>
                </a:solidFill>
              </a:rPr>
              <a:t>="@+id/map"</a:t>
            </a:r>
          </a:p>
          <a:p>
            <a:pPr marL="0" indent="0">
              <a:buNone/>
            </a:pPr>
            <a:r>
              <a:rPr lang="en-US" sz="1400" b="1" dirty="0">
                <a:solidFill>
                  <a:srgbClr val="0070C0"/>
                </a:solidFill>
              </a:rPr>
              <a:t>        </a:t>
            </a:r>
            <a:r>
              <a:rPr lang="en-US" sz="1400" b="1" dirty="0" err="1">
                <a:solidFill>
                  <a:srgbClr val="0070C0"/>
                </a:solidFill>
              </a:rPr>
              <a:t>android:layout_width</a:t>
            </a:r>
            <a:r>
              <a:rPr lang="en-US" sz="1400" b="1" dirty="0">
                <a:solidFill>
                  <a:srgbClr val="0070C0"/>
                </a:solidFill>
              </a:rPr>
              <a:t>="</a:t>
            </a:r>
            <a:r>
              <a:rPr lang="en-US" sz="1400" b="1" dirty="0" err="1">
                <a:solidFill>
                  <a:srgbClr val="0070C0"/>
                </a:solidFill>
              </a:rPr>
              <a:t>match_parent</a:t>
            </a:r>
            <a:r>
              <a:rPr lang="en-US" sz="1400" b="1" dirty="0">
                <a:solidFill>
                  <a:srgbClr val="0070C0"/>
                </a:solidFill>
              </a:rPr>
              <a:t>"</a:t>
            </a:r>
          </a:p>
          <a:p>
            <a:pPr marL="0" indent="0">
              <a:buNone/>
            </a:pPr>
            <a:r>
              <a:rPr lang="en-US" sz="1400" b="1" dirty="0">
                <a:solidFill>
                  <a:srgbClr val="0070C0"/>
                </a:solidFill>
              </a:rPr>
              <a:t>        </a:t>
            </a:r>
            <a:r>
              <a:rPr lang="en-US" sz="1400" b="1" dirty="0" err="1">
                <a:solidFill>
                  <a:srgbClr val="0070C0"/>
                </a:solidFill>
              </a:rPr>
              <a:t>android:layout_height</a:t>
            </a:r>
            <a:r>
              <a:rPr lang="en-US" sz="1400" b="1" dirty="0">
                <a:solidFill>
                  <a:srgbClr val="0070C0"/>
                </a:solidFill>
              </a:rPr>
              <a:t>="</a:t>
            </a:r>
            <a:r>
              <a:rPr lang="en-US" sz="1400" b="1" dirty="0" err="1">
                <a:solidFill>
                  <a:srgbClr val="0070C0"/>
                </a:solidFill>
              </a:rPr>
              <a:t>match_parent</a:t>
            </a:r>
            <a:r>
              <a:rPr lang="en-US" sz="1400" b="1" dirty="0">
                <a:solidFill>
                  <a:srgbClr val="0070C0"/>
                </a:solidFill>
              </a:rPr>
              <a:t>"</a:t>
            </a:r>
          </a:p>
          <a:p>
            <a:pPr marL="0" indent="0">
              <a:buNone/>
            </a:pPr>
            <a:r>
              <a:rPr lang="en-US" sz="1400" b="1" dirty="0">
                <a:solidFill>
                  <a:srgbClr val="0070C0"/>
                </a:solidFill>
              </a:rPr>
              <a:t>        </a:t>
            </a:r>
            <a:r>
              <a:rPr lang="en-US" sz="1400" b="1" dirty="0" err="1">
                <a:solidFill>
                  <a:srgbClr val="0070C0"/>
                </a:solidFill>
              </a:rPr>
              <a:t>android:name</a:t>
            </a:r>
            <a:r>
              <a:rPr lang="en-US" sz="1400" b="1" dirty="0">
                <a:solidFill>
                  <a:srgbClr val="0070C0"/>
                </a:solidFill>
              </a:rPr>
              <a:t>="</a:t>
            </a:r>
            <a:r>
              <a:rPr lang="en-US" sz="1400" b="1" dirty="0" err="1">
                <a:solidFill>
                  <a:srgbClr val="0070C0"/>
                </a:solidFill>
              </a:rPr>
              <a:t>com.google.android.gms.maps.MapFragment</a:t>
            </a:r>
            <a:r>
              <a:rPr lang="en-US" sz="1400" b="1" dirty="0">
                <a:solidFill>
                  <a:srgbClr val="0070C0"/>
                </a:solidFill>
              </a:rPr>
              <a:t>"/&gt;</a:t>
            </a:r>
          </a:p>
          <a:p>
            <a:pPr marL="0" indent="0">
              <a:buNone/>
            </a:pPr>
            <a:endParaRPr lang="en-US" sz="1400" dirty="0"/>
          </a:p>
          <a:p>
            <a:pPr marL="0" indent="0">
              <a:buNone/>
            </a:pPr>
            <a:endParaRPr lang="en-US" sz="1400" dirty="0"/>
          </a:p>
          <a:p>
            <a:pPr marL="0" indent="0">
              <a:buNone/>
            </a:pPr>
            <a:r>
              <a:rPr lang="en-US" sz="1400" dirty="0"/>
              <a:t>&lt;/</a:t>
            </a:r>
            <a:r>
              <a:rPr lang="en-US" sz="1400" dirty="0" err="1"/>
              <a:t>RelativeLayout</a:t>
            </a:r>
            <a:r>
              <a:rPr lang="en-US" sz="1400" dirty="0"/>
              <a:t>&gt;</a:t>
            </a:r>
          </a:p>
          <a:p>
            <a:pPr marL="0" indent="0">
              <a:buNone/>
            </a:pPr>
            <a:endParaRPr lang="en-US" sz="1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781425"/>
            <a:ext cx="2891558"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5657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t>
            </a:r>
            <a:r>
              <a:rPr lang="en-US" dirty="0" err="1" smtClean="0"/>
              <a:t>MapFragment</a:t>
            </a:r>
            <a:r>
              <a:rPr lang="en-US" dirty="0" smtClean="0"/>
              <a:t> declared in Activities layout.xml file rather than as in past example done with code and Fragment class you defined</a:t>
            </a:r>
            <a:endParaRPr lang="en-US" dirty="0"/>
          </a:p>
        </p:txBody>
      </p:sp>
      <p:sp>
        <p:nvSpPr>
          <p:cNvPr id="3" name="Title 2"/>
          <p:cNvSpPr>
            <a:spLocks noGrp="1"/>
          </p:cNvSpPr>
          <p:nvPr>
            <p:ph type="title"/>
          </p:nvPr>
        </p:nvSpPr>
        <p:spPr/>
        <p:txBody>
          <a:bodyPr/>
          <a:lstStyle/>
          <a:p>
            <a:r>
              <a:rPr lang="en-US" dirty="0" smtClean="0"/>
              <a:t>Lets look at a slightly differently coded step 4</a:t>
            </a:r>
            <a:endParaRPr lang="en-US" dirty="0"/>
          </a:p>
        </p:txBody>
      </p:sp>
    </p:spTree>
    <p:extLst>
      <p:ext uri="{BB962C8B-B14F-4D97-AF65-F5344CB8AC3E}">
        <p14:creationId xmlns:p14="http://schemas.microsoft.com/office/powerpoint/2010/main" val="28884061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ADDING </a:t>
            </a:r>
            <a:r>
              <a:rPr lang="en-US" dirty="0" err="1" smtClean="0"/>
              <a:t>MapFragment</a:t>
            </a:r>
            <a:r>
              <a:rPr lang="en-US" dirty="0" smtClean="0"/>
              <a:t> to your layout – Activity here is simple</a:t>
            </a:r>
            <a:endParaRPr lang="en-US" dirty="0"/>
          </a:p>
        </p:txBody>
      </p:sp>
      <p:sp>
        <p:nvSpPr>
          <p:cNvPr id="3" name="Content Placeholder 2"/>
          <p:cNvSpPr>
            <a:spLocks noGrp="1"/>
          </p:cNvSpPr>
          <p:nvPr>
            <p:ph sz="quarter" idx="1"/>
          </p:nvPr>
        </p:nvSpPr>
        <p:spPr/>
        <p:txBody>
          <a:bodyPr/>
          <a:lstStyle/>
          <a:p>
            <a:r>
              <a:rPr lang="en-US" sz="1400" dirty="0" smtClean="0"/>
              <a:t>Android </a:t>
            </a:r>
            <a:r>
              <a:rPr lang="en-US" sz="1400" dirty="0"/>
              <a:t>API 12 or </a:t>
            </a:r>
            <a:r>
              <a:rPr lang="en-US" sz="1400" dirty="0" smtClean="0"/>
              <a:t>later</a:t>
            </a:r>
          </a:p>
          <a:p>
            <a:r>
              <a:rPr lang="en-US" sz="1400" dirty="0" smtClean="0"/>
              <a:t>Main.xml</a:t>
            </a:r>
            <a:endParaRPr lang="en-US" sz="1400" dirty="0"/>
          </a:p>
          <a:p>
            <a:pPr marL="320675" lvl="1" indent="0">
              <a:buNone/>
            </a:pPr>
            <a:r>
              <a:rPr lang="en-US" sz="1100" dirty="0"/>
              <a:t>&lt;?xml version="1.0" encoding="utf-8"?&gt;</a:t>
            </a:r>
            <a:br>
              <a:rPr lang="en-US" sz="1100" dirty="0"/>
            </a:br>
            <a:r>
              <a:rPr lang="en-US" sz="1100" dirty="0"/>
              <a:t>&lt;fragment </a:t>
            </a:r>
            <a:r>
              <a:rPr lang="en-US" sz="1100" dirty="0" err="1"/>
              <a:t>xmlns:android</a:t>
            </a:r>
            <a:r>
              <a:rPr lang="en-US" sz="1100" dirty="0"/>
              <a:t>="http://schemas.android.com/</a:t>
            </a:r>
            <a:r>
              <a:rPr lang="en-US" sz="1100" dirty="0" err="1"/>
              <a:t>apk</a:t>
            </a:r>
            <a:r>
              <a:rPr lang="en-US" sz="1100" dirty="0"/>
              <a:t>/res/android"</a:t>
            </a:r>
            <a:br>
              <a:rPr lang="en-US" sz="1100" dirty="0"/>
            </a:br>
            <a:r>
              <a:rPr lang="en-US" sz="1100" dirty="0"/>
              <a:t>  </a:t>
            </a:r>
            <a:r>
              <a:rPr lang="en-US" sz="1100" dirty="0" err="1"/>
              <a:t>android:id</a:t>
            </a:r>
            <a:r>
              <a:rPr lang="en-US" sz="1100" dirty="0"/>
              <a:t>="@+id/map"</a:t>
            </a:r>
            <a:br>
              <a:rPr lang="en-US" sz="1100" dirty="0"/>
            </a:br>
            <a:r>
              <a:rPr lang="en-US" sz="1100" dirty="0"/>
              <a:t>  </a:t>
            </a:r>
            <a:r>
              <a:rPr lang="en-US" sz="1100" dirty="0" err="1"/>
              <a:t>android:layout_width</a:t>
            </a:r>
            <a:r>
              <a:rPr lang="en-US" sz="1100" dirty="0"/>
              <a:t>="</a:t>
            </a:r>
            <a:r>
              <a:rPr lang="en-US" sz="1100" dirty="0" err="1"/>
              <a:t>match_parent</a:t>
            </a:r>
            <a:r>
              <a:rPr lang="en-US" sz="1100" dirty="0"/>
              <a:t>"</a:t>
            </a:r>
            <a:br>
              <a:rPr lang="en-US" sz="1100" dirty="0"/>
            </a:br>
            <a:r>
              <a:rPr lang="en-US" sz="1100" dirty="0"/>
              <a:t>  </a:t>
            </a:r>
            <a:r>
              <a:rPr lang="en-US" sz="1100" dirty="0" err="1"/>
              <a:t>android:layout_height</a:t>
            </a:r>
            <a:r>
              <a:rPr lang="en-US" sz="1100" dirty="0"/>
              <a:t>="</a:t>
            </a:r>
            <a:r>
              <a:rPr lang="en-US" sz="1100" dirty="0" err="1"/>
              <a:t>match_parent</a:t>
            </a:r>
            <a:r>
              <a:rPr lang="en-US" sz="1100" dirty="0"/>
              <a:t>"</a:t>
            </a:r>
            <a:br>
              <a:rPr lang="en-US" sz="1100" dirty="0"/>
            </a:br>
            <a:r>
              <a:rPr lang="en-US" sz="1100" dirty="0"/>
              <a:t>  class="</a:t>
            </a:r>
            <a:r>
              <a:rPr lang="en-US" sz="1100" dirty="0" err="1"/>
              <a:t>com.google.android.gms.maps.MapFragment</a:t>
            </a:r>
            <a:r>
              <a:rPr lang="en-US" sz="1100" dirty="0"/>
              <a:t>"/&gt;</a:t>
            </a:r>
            <a:br>
              <a:rPr lang="en-US" sz="1100" dirty="0"/>
            </a:br>
            <a:endParaRPr lang="en-US" sz="1100" dirty="0"/>
          </a:p>
          <a:p>
            <a:r>
              <a:rPr lang="en-US" sz="1400" dirty="0" smtClean="0"/>
              <a:t>ACTIVITY</a:t>
            </a:r>
            <a:br>
              <a:rPr lang="en-US" sz="1400" dirty="0" smtClean="0"/>
            </a:br>
            <a:r>
              <a:rPr lang="en-US" sz="1400" dirty="0" smtClean="0"/>
              <a:t>package </a:t>
            </a:r>
            <a:r>
              <a:rPr lang="en-US" sz="1400" dirty="0" err="1"/>
              <a:t>com.example.mapdemo</a:t>
            </a:r>
            <a:r>
              <a:rPr lang="en-US" sz="1400" dirty="0"/>
              <a:t>;</a:t>
            </a:r>
            <a:br>
              <a:rPr lang="en-US" sz="1400" dirty="0"/>
            </a:br>
            <a:r>
              <a:rPr lang="en-US" sz="1400" dirty="0"/>
              <a:t/>
            </a:r>
            <a:br>
              <a:rPr lang="en-US" sz="1400" dirty="0"/>
            </a:br>
            <a:r>
              <a:rPr lang="en-US" sz="1400" dirty="0"/>
              <a:t>import </a:t>
            </a:r>
            <a:r>
              <a:rPr lang="en-US" sz="1400" dirty="0" err="1"/>
              <a:t>android.app.Activity</a:t>
            </a:r>
            <a:r>
              <a:rPr lang="en-US" sz="1400" dirty="0"/>
              <a:t>;</a:t>
            </a:r>
            <a:br>
              <a:rPr lang="en-US" sz="1400" dirty="0"/>
            </a:br>
            <a:r>
              <a:rPr lang="en-US" sz="1400" dirty="0"/>
              <a:t>import </a:t>
            </a:r>
            <a:r>
              <a:rPr lang="en-US" sz="1400" dirty="0" err="1"/>
              <a:t>android.os.Bundle</a:t>
            </a:r>
            <a:r>
              <a:rPr lang="en-US" sz="1400" dirty="0"/>
              <a:t>;</a:t>
            </a:r>
            <a:br>
              <a:rPr lang="en-US" sz="1400" dirty="0"/>
            </a:br>
            <a:r>
              <a:rPr lang="en-US" sz="1400" dirty="0"/>
              <a:t/>
            </a:r>
            <a:br>
              <a:rPr lang="en-US" sz="1400" dirty="0"/>
            </a:br>
            <a:r>
              <a:rPr lang="en-US" sz="1400" dirty="0"/>
              <a:t>public class </a:t>
            </a:r>
            <a:r>
              <a:rPr lang="en-US" sz="1400" dirty="0" err="1"/>
              <a:t>MainActivity</a:t>
            </a:r>
            <a:r>
              <a:rPr lang="en-US" sz="1400" dirty="0"/>
              <a:t> extends Activity {</a:t>
            </a:r>
            <a:br>
              <a:rPr lang="en-US" sz="1400" dirty="0"/>
            </a:br>
            <a:r>
              <a:rPr lang="en-US" sz="1400" dirty="0"/>
              <a:t/>
            </a:r>
            <a:br>
              <a:rPr lang="en-US" sz="1400" dirty="0"/>
            </a:br>
            <a:r>
              <a:rPr lang="en-US" sz="1400" dirty="0"/>
              <a:t>    @Override</a:t>
            </a:r>
            <a:br>
              <a:rPr lang="en-US" sz="1400" dirty="0"/>
            </a:br>
            <a:r>
              <a:rPr lang="en-US" sz="1400" dirty="0"/>
              <a:t>    protected void </a:t>
            </a:r>
            <a:r>
              <a:rPr lang="en-US" sz="1400" dirty="0" err="1"/>
              <a:t>onCreate</a:t>
            </a:r>
            <a:r>
              <a:rPr lang="en-US" sz="1400" dirty="0"/>
              <a:t>(Bundle </a:t>
            </a:r>
            <a:r>
              <a:rPr lang="en-US" sz="1400" dirty="0" err="1"/>
              <a:t>savedInstanceState</a:t>
            </a:r>
            <a:r>
              <a:rPr lang="en-US" sz="1400" dirty="0"/>
              <a:t>) {</a:t>
            </a:r>
            <a:br>
              <a:rPr lang="en-US" sz="1400" dirty="0"/>
            </a:br>
            <a:r>
              <a:rPr lang="en-US" sz="1400" dirty="0"/>
              <a:t>        </a:t>
            </a:r>
            <a:r>
              <a:rPr lang="en-US" sz="1400" dirty="0" err="1"/>
              <a:t>super.onCreate</a:t>
            </a:r>
            <a:r>
              <a:rPr lang="en-US" sz="1400" dirty="0"/>
              <a:t>(</a:t>
            </a:r>
            <a:r>
              <a:rPr lang="en-US" sz="1400" dirty="0" err="1"/>
              <a:t>savedInstanceState</a:t>
            </a:r>
            <a:r>
              <a:rPr lang="en-US" sz="1400" dirty="0"/>
              <a:t>);</a:t>
            </a:r>
            <a:br>
              <a:rPr lang="en-US" sz="1400" dirty="0"/>
            </a:br>
            <a:r>
              <a:rPr lang="en-US" sz="1400" dirty="0"/>
              <a:t>        </a:t>
            </a:r>
            <a:r>
              <a:rPr lang="en-US" sz="1400" dirty="0" err="1"/>
              <a:t>setContentView</a:t>
            </a:r>
            <a:r>
              <a:rPr lang="en-US" sz="1400" dirty="0"/>
              <a:t>(</a:t>
            </a:r>
            <a:r>
              <a:rPr lang="en-US" sz="1400" dirty="0" err="1"/>
              <a:t>R.layout.main</a:t>
            </a:r>
            <a:r>
              <a:rPr lang="en-US" sz="1400" dirty="0"/>
              <a:t>);</a:t>
            </a:r>
            <a:br>
              <a:rPr lang="en-US" sz="1400" dirty="0"/>
            </a:br>
            <a:r>
              <a:rPr lang="en-US" sz="1400" dirty="0"/>
              <a:t>    }</a:t>
            </a:r>
            <a:br>
              <a:rPr lang="en-US" sz="1400" dirty="0"/>
            </a:br>
            <a:r>
              <a:rPr lang="en-US" sz="1400" dirty="0" smtClean="0"/>
              <a:t>}</a:t>
            </a:r>
            <a:endParaRPr lang="en-US" sz="1400" dirty="0"/>
          </a:p>
          <a:p>
            <a:r>
              <a:rPr lang="en-US" sz="1400" dirty="0"/>
              <a:t>Build and run your application. </a:t>
            </a:r>
          </a:p>
        </p:txBody>
      </p:sp>
    </p:spTree>
    <p:extLst>
      <p:ext uri="{BB962C8B-B14F-4D97-AF65-F5344CB8AC3E}">
        <p14:creationId xmlns:p14="http://schemas.microsoft.com/office/powerpoint/2010/main" val="41826500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t>
            </a:r>
            <a:r>
              <a:rPr lang="en-US" dirty="0" err="1" smtClean="0"/>
              <a:t>MapFragment</a:t>
            </a:r>
            <a:r>
              <a:rPr lang="en-US" dirty="0" smtClean="0"/>
              <a:t> XML options---add to </a:t>
            </a:r>
            <a:r>
              <a:rPr lang="en-US" dirty="0" smtClean="0">
                <a:solidFill>
                  <a:srgbClr val="00B050"/>
                </a:solidFill>
              </a:rPr>
              <a:t>main.xml</a:t>
            </a:r>
            <a:endParaRPr lang="en-US" dirty="0">
              <a:solidFill>
                <a:srgbClr val="00B050"/>
              </a:solidFill>
            </a:endParaRPr>
          </a:p>
        </p:txBody>
      </p:sp>
      <p:sp>
        <p:nvSpPr>
          <p:cNvPr id="3" name="Content Placeholder 2"/>
          <p:cNvSpPr>
            <a:spLocks noGrp="1"/>
          </p:cNvSpPr>
          <p:nvPr>
            <p:ph sz="quarter" idx="1"/>
          </p:nvPr>
        </p:nvSpPr>
        <p:spPr>
          <a:xfrm>
            <a:off x="533400" y="1447800"/>
            <a:ext cx="8153400" cy="4495800"/>
          </a:xfrm>
        </p:spPr>
        <p:txBody>
          <a:bodyPr/>
          <a:lstStyle/>
          <a:p>
            <a:pPr marL="0" indent="0">
              <a:buNone/>
            </a:pPr>
            <a:r>
              <a:rPr lang="en-US" sz="1400" dirty="0"/>
              <a:t> &lt;fragment </a:t>
            </a:r>
            <a:r>
              <a:rPr lang="en-US" sz="1400" dirty="0" err="1"/>
              <a:t>xmlns:android</a:t>
            </a:r>
            <a:r>
              <a:rPr lang="en-US" sz="1400" dirty="0"/>
              <a:t>=</a:t>
            </a:r>
            <a:r>
              <a:rPr lang="en-US" sz="1400" i="1" dirty="0"/>
              <a:t>"http://schemas.android.com/</a:t>
            </a:r>
            <a:r>
              <a:rPr lang="en-US" sz="1400" i="1" dirty="0" err="1"/>
              <a:t>apk</a:t>
            </a:r>
            <a:r>
              <a:rPr lang="en-US" sz="1400" i="1" dirty="0"/>
              <a:t>/res/android"</a:t>
            </a:r>
          </a:p>
          <a:p>
            <a:pPr marL="0" indent="0">
              <a:buNone/>
            </a:pPr>
            <a:r>
              <a:rPr lang="en-US" sz="1400" dirty="0"/>
              <a:t>        </a:t>
            </a:r>
            <a:r>
              <a:rPr lang="en-US" sz="1400" dirty="0" err="1"/>
              <a:t>xmlns:map</a:t>
            </a:r>
            <a:r>
              <a:rPr lang="en-US" sz="1400" dirty="0"/>
              <a:t>=</a:t>
            </a:r>
            <a:r>
              <a:rPr lang="en-US" sz="1400" i="1" dirty="0"/>
              <a:t>"http://schemas.android.com/</a:t>
            </a:r>
            <a:r>
              <a:rPr lang="en-US" sz="1400" i="1" dirty="0" err="1"/>
              <a:t>apk</a:t>
            </a:r>
            <a:r>
              <a:rPr lang="en-US" sz="1400" i="1" dirty="0"/>
              <a:t>/res-auto"</a:t>
            </a:r>
          </a:p>
          <a:p>
            <a:pPr marL="0" indent="0">
              <a:buNone/>
            </a:pPr>
            <a:r>
              <a:rPr lang="en-US" sz="1400" dirty="0"/>
              <a:t>  </a:t>
            </a:r>
            <a:r>
              <a:rPr lang="en-US" sz="1400" dirty="0" err="1"/>
              <a:t>android:id</a:t>
            </a:r>
            <a:r>
              <a:rPr lang="en-US" sz="1400" dirty="0"/>
              <a:t>=</a:t>
            </a:r>
            <a:r>
              <a:rPr lang="en-US" sz="1400" i="1" dirty="0"/>
              <a:t>"@+id/map"</a:t>
            </a:r>
          </a:p>
          <a:p>
            <a:pPr marL="0" indent="0">
              <a:buNone/>
            </a:pPr>
            <a:r>
              <a:rPr lang="en-US" sz="1400" dirty="0"/>
              <a:t>  </a:t>
            </a:r>
            <a:r>
              <a:rPr lang="en-US" sz="1400" dirty="0" err="1"/>
              <a:t>android:layout_width</a:t>
            </a:r>
            <a:r>
              <a:rPr lang="en-US" sz="1400" dirty="0"/>
              <a:t>=</a:t>
            </a:r>
            <a:r>
              <a:rPr lang="en-US" sz="1400" i="1" dirty="0"/>
              <a:t>"</a:t>
            </a:r>
            <a:r>
              <a:rPr lang="en-US" sz="1400" i="1" dirty="0" err="1"/>
              <a:t>match_parent</a:t>
            </a:r>
            <a:r>
              <a:rPr lang="en-US" sz="1400" i="1" dirty="0"/>
              <a:t>"</a:t>
            </a:r>
          </a:p>
          <a:p>
            <a:pPr marL="0" indent="0">
              <a:buNone/>
            </a:pPr>
            <a:r>
              <a:rPr lang="en-US" sz="1400" dirty="0"/>
              <a:t>  </a:t>
            </a:r>
            <a:r>
              <a:rPr lang="en-US" sz="1400" dirty="0" err="1"/>
              <a:t>android:layout_height</a:t>
            </a:r>
            <a:r>
              <a:rPr lang="en-US" sz="1400" dirty="0"/>
              <a:t>=</a:t>
            </a:r>
            <a:r>
              <a:rPr lang="en-US" sz="1400" i="1" dirty="0"/>
              <a:t>"</a:t>
            </a:r>
            <a:r>
              <a:rPr lang="en-US" sz="1400" i="1" dirty="0" err="1"/>
              <a:t>match_parent</a:t>
            </a:r>
            <a:r>
              <a:rPr lang="en-US" sz="1400" i="1" dirty="0"/>
              <a:t>"</a:t>
            </a:r>
          </a:p>
          <a:p>
            <a:pPr marL="0" indent="0">
              <a:buNone/>
            </a:pPr>
            <a:r>
              <a:rPr lang="en-US" sz="1400" dirty="0"/>
              <a:t>  </a:t>
            </a:r>
            <a:r>
              <a:rPr lang="en-US" sz="1400" dirty="0" err="1"/>
              <a:t>map:cameraBearing</a:t>
            </a:r>
            <a:r>
              <a:rPr lang="en-US" sz="1400" dirty="0"/>
              <a:t>=</a:t>
            </a:r>
            <a:r>
              <a:rPr lang="en-US" sz="1400" i="1" dirty="0"/>
              <a:t>"112.5"</a:t>
            </a:r>
          </a:p>
          <a:p>
            <a:pPr marL="0" indent="0">
              <a:buNone/>
            </a:pPr>
            <a:r>
              <a:rPr lang="en-US" sz="1400" dirty="0"/>
              <a:t>  </a:t>
            </a:r>
            <a:r>
              <a:rPr lang="en-US" sz="1400" dirty="0" err="1"/>
              <a:t>map:cameraTargetLat</a:t>
            </a:r>
            <a:r>
              <a:rPr lang="en-US" sz="1400" dirty="0"/>
              <a:t>=</a:t>
            </a:r>
            <a:r>
              <a:rPr lang="en-US" sz="1400" i="1" dirty="0"/>
              <a:t>"-33.796923"</a:t>
            </a:r>
          </a:p>
          <a:p>
            <a:pPr marL="0" indent="0">
              <a:buNone/>
            </a:pPr>
            <a:r>
              <a:rPr lang="en-US" sz="1400" dirty="0"/>
              <a:t>  </a:t>
            </a:r>
            <a:r>
              <a:rPr lang="en-US" sz="1400" dirty="0" err="1"/>
              <a:t>map:cameraTargetLng</a:t>
            </a:r>
            <a:r>
              <a:rPr lang="en-US" sz="1400" dirty="0"/>
              <a:t>=</a:t>
            </a:r>
            <a:r>
              <a:rPr lang="en-US" sz="1400" i="1" dirty="0"/>
              <a:t>"150.922433"</a:t>
            </a:r>
          </a:p>
          <a:p>
            <a:pPr marL="0" indent="0">
              <a:buNone/>
            </a:pPr>
            <a:r>
              <a:rPr lang="en-US" sz="1400" dirty="0"/>
              <a:t>  </a:t>
            </a:r>
            <a:r>
              <a:rPr lang="en-US" sz="1400" dirty="0" err="1"/>
              <a:t>map:cameraTilt</a:t>
            </a:r>
            <a:r>
              <a:rPr lang="en-US" sz="1400" dirty="0"/>
              <a:t>=</a:t>
            </a:r>
            <a:r>
              <a:rPr lang="en-US" sz="1400" i="1" dirty="0"/>
              <a:t>"30"</a:t>
            </a:r>
          </a:p>
          <a:p>
            <a:pPr marL="0" indent="0">
              <a:buNone/>
            </a:pPr>
            <a:r>
              <a:rPr lang="en-US" sz="1400" dirty="0"/>
              <a:t>  </a:t>
            </a:r>
            <a:r>
              <a:rPr lang="en-US" sz="1400" dirty="0" err="1"/>
              <a:t>map:cameraZoom</a:t>
            </a:r>
            <a:r>
              <a:rPr lang="en-US" sz="1400" dirty="0"/>
              <a:t>=</a:t>
            </a:r>
            <a:r>
              <a:rPr lang="en-US" sz="1400" i="1" dirty="0"/>
              <a:t>"13"</a:t>
            </a:r>
          </a:p>
          <a:p>
            <a:pPr marL="0" indent="0">
              <a:buNone/>
            </a:pPr>
            <a:r>
              <a:rPr lang="en-US" sz="1400" dirty="0"/>
              <a:t>  </a:t>
            </a:r>
            <a:r>
              <a:rPr lang="en-US" sz="1400" dirty="0" err="1"/>
              <a:t>map:mapType</a:t>
            </a:r>
            <a:r>
              <a:rPr lang="en-US" sz="1400" dirty="0"/>
              <a:t>=</a:t>
            </a:r>
            <a:r>
              <a:rPr lang="en-US" sz="1400" i="1" dirty="0"/>
              <a:t>"normal"</a:t>
            </a:r>
          </a:p>
          <a:p>
            <a:pPr marL="0" indent="0">
              <a:buNone/>
            </a:pPr>
            <a:r>
              <a:rPr lang="en-US" sz="1400" dirty="0"/>
              <a:t>  </a:t>
            </a:r>
            <a:r>
              <a:rPr lang="en-US" sz="1400" dirty="0" err="1"/>
              <a:t>map:uiCompass</a:t>
            </a:r>
            <a:r>
              <a:rPr lang="en-US" sz="1400" dirty="0"/>
              <a:t>=</a:t>
            </a:r>
            <a:r>
              <a:rPr lang="en-US" sz="1400" i="1" dirty="0"/>
              <a:t>"false"</a:t>
            </a:r>
          </a:p>
          <a:p>
            <a:pPr marL="0" indent="0">
              <a:buNone/>
            </a:pPr>
            <a:r>
              <a:rPr lang="en-US" sz="1400" dirty="0"/>
              <a:t>  </a:t>
            </a:r>
            <a:r>
              <a:rPr lang="en-US" sz="1400" dirty="0" err="1"/>
              <a:t>map:uiRotateGestures</a:t>
            </a:r>
            <a:r>
              <a:rPr lang="en-US" sz="1400" dirty="0"/>
              <a:t>=</a:t>
            </a:r>
            <a:r>
              <a:rPr lang="en-US" sz="1400" i="1" dirty="0"/>
              <a:t>"true"</a:t>
            </a:r>
          </a:p>
          <a:p>
            <a:pPr marL="0" indent="0">
              <a:buNone/>
            </a:pPr>
            <a:r>
              <a:rPr lang="en-US" sz="1400" dirty="0"/>
              <a:t>  </a:t>
            </a:r>
            <a:r>
              <a:rPr lang="en-US" sz="1400" dirty="0" err="1"/>
              <a:t>map:uiScrollGestures</a:t>
            </a:r>
            <a:r>
              <a:rPr lang="en-US" sz="1400" dirty="0"/>
              <a:t>=</a:t>
            </a:r>
            <a:r>
              <a:rPr lang="en-US" sz="1400" i="1" dirty="0"/>
              <a:t>"false"</a:t>
            </a:r>
          </a:p>
          <a:p>
            <a:pPr marL="0" indent="0">
              <a:buNone/>
            </a:pPr>
            <a:r>
              <a:rPr lang="en-US" sz="1400" dirty="0"/>
              <a:t>  </a:t>
            </a:r>
            <a:r>
              <a:rPr lang="en-US" sz="1400" dirty="0" err="1"/>
              <a:t>map:uiTiltGestures</a:t>
            </a:r>
            <a:r>
              <a:rPr lang="en-US" sz="1400" dirty="0"/>
              <a:t>=</a:t>
            </a:r>
            <a:r>
              <a:rPr lang="en-US" sz="1400" i="1" dirty="0"/>
              <a:t>"true"</a:t>
            </a:r>
          </a:p>
          <a:p>
            <a:pPr marL="0" indent="0">
              <a:buNone/>
            </a:pPr>
            <a:r>
              <a:rPr lang="en-US" sz="1400" dirty="0"/>
              <a:t>  </a:t>
            </a:r>
            <a:r>
              <a:rPr lang="en-US" sz="1400" dirty="0" err="1"/>
              <a:t>map:uiZoomControls</a:t>
            </a:r>
            <a:r>
              <a:rPr lang="en-US" sz="1400" dirty="0"/>
              <a:t>=</a:t>
            </a:r>
            <a:r>
              <a:rPr lang="en-US" sz="1400" i="1" dirty="0"/>
              <a:t>"false"</a:t>
            </a:r>
          </a:p>
          <a:p>
            <a:pPr marL="0" indent="0">
              <a:buNone/>
            </a:pPr>
            <a:r>
              <a:rPr lang="en-US" sz="1400" dirty="0"/>
              <a:t>  </a:t>
            </a:r>
            <a:r>
              <a:rPr lang="en-US" sz="1400" dirty="0" err="1"/>
              <a:t>map:uiZoomGestures</a:t>
            </a:r>
            <a:r>
              <a:rPr lang="en-US" sz="1400" dirty="0"/>
              <a:t>=</a:t>
            </a:r>
            <a:r>
              <a:rPr lang="en-US" sz="1400" i="1" dirty="0"/>
              <a:t>"true"</a:t>
            </a:r>
          </a:p>
          <a:p>
            <a:pPr marL="0" indent="0">
              <a:buNone/>
            </a:pPr>
            <a:r>
              <a:rPr lang="en-US" sz="1400" dirty="0"/>
              <a:t>  class=</a:t>
            </a:r>
            <a:r>
              <a:rPr lang="en-US" sz="1400" i="1" dirty="0"/>
              <a:t>"</a:t>
            </a:r>
            <a:r>
              <a:rPr lang="en-US" sz="1400" b="1" i="1" dirty="0" err="1">
                <a:solidFill>
                  <a:srgbClr val="FF0000"/>
                </a:solidFill>
              </a:rPr>
              <a:t>com.google.android.gms.maps.MapFragment</a:t>
            </a:r>
            <a:r>
              <a:rPr lang="en-US" sz="1400" b="1" i="1" dirty="0">
                <a:solidFill>
                  <a:srgbClr val="FF0000"/>
                </a:solidFill>
              </a:rPr>
              <a:t>"/&gt;</a:t>
            </a:r>
            <a:endParaRPr lang="en-US" sz="1400" b="1" dirty="0">
              <a:solidFill>
                <a:srgbClr val="FF0000"/>
              </a:solidFill>
            </a:endParaRPr>
          </a:p>
        </p:txBody>
      </p:sp>
    </p:spTree>
    <p:extLst>
      <p:ext uri="{BB962C8B-B14F-4D97-AF65-F5344CB8AC3E}">
        <p14:creationId xmlns:p14="http://schemas.microsoft.com/office/powerpoint/2010/main" val="15210680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Map in Code—inside Activity</a:t>
            </a:r>
            <a:endParaRPr lang="en-US" dirty="0"/>
          </a:p>
        </p:txBody>
      </p:sp>
      <p:sp>
        <p:nvSpPr>
          <p:cNvPr id="3" name="Content Placeholder 2"/>
          <p:cNvSpPr>
            <a:spLocks noGrp="1"/>
          </p:cNvSpPr>
          <p:nvPr>
            <p:ph sz="quarter" idx="1"/>
          </p:nvPr>
        </p:nvSpPr>
        <p:spPr>
          <a:xfrm>
            <a:off x="0" y="1447800"/>
            <a:ext cx="9067800" cy="4495800"/>
          </a:xfrm>
        </p:spPr>
        <p:txBody>
          <a:bodyPr/>
          <a:lstStyle/>
          <a:p>
            <a:pPr marL="0" indent="0">
              <a:buNone/>
            </a:pPr>
            <a:r>
              <a:rPr lang="en-US" sz="1600" dirty="0" smtClean="0"/>
              <a:t>public </a:t>
            </a:r>
            <a:r>
              <a:rPr lang="en-US" sz="1600" dirty="0"/>
              <a:t>class </a:t>
            </a:r>
            <a:r>
              <a:rPr lang="en-US" sz="1600" dirty="0" err="1"/>
              <a:t>MapPane</a:t>
            </a:r>
            <a:r>
              <a:rPr lang="en-US" sz="1600" dirty="0"/>
              <a:t> extends Activity implements </a:t>
            </a:r>
            <a:r>
              <a:rPr lang="en-US" sz="1600" b="1" dirty="0" err="1">
                <a:solidFill>
                  <a:srgbClr val="00B0F0"/>
                </a:solidFill>
              </a:rPr>
              <a:t>OnMapReadyCallback</a:t>
            </a:r>
            <a:r>
              <a:rPr lang="en-US" sz="1600" dirty="0"/>
              <a:t> {</a:t>
            </a:r>
            <a:endParaRPr lang="en-US" sz="1600" b="1" dirty="0" smtClean="0"/>
          </a:p>
          <a:p>
            <a:pPr marL="0" indent="0">
              <a:buNone/>
            </a:pPr>
            <a:r>
              <a:rPr lang="en-US" sz="1600" b="1" dirty="0" smtClean="0"/>
              <a:t>protected</a:t>
            </a:r>
            <a:r>
              <a:rPr lang="en-US" sz="1600" dirty="0" smtClean="0"/>
              <a:t> </a:t>
            </a:r>
            <a:r>
              <a:rPr lang="en-US" sz="1600" b="1" dirty="0"/>
              <a:t>void</a:t>
            </a:r>
            <a:r>
              <a:rPr lang="en-US" sz="1600" dirty="0"/>
              <a:t> </a:t>
            </a:r>
            <a:r>
              <a:rPr lang="en-US" sz="1600" dirty="0" err="1"/>
              <a:t>onCreate</a:t>
            </a:r>
            <a:r>
              <a:rPr lang="en-US" sz="1600" dirty="0"/>
              <a:t>(Bundle </a:t>
            </a:r>
            <a:r>
              <a:rPr lang="en-US" sz="1600" dirty="0" err="1"/>
              <a:t>savedInstanceState</a:t>
            </a:r>
            <a:r>
              <a:rPr lang="en-US" sz="1600" dirty="0"/>
              <a:t>) { </a:t>
            </a:r>
            <a:r>
              <a:rPr lang="en-US" sz="1600" dirty="0" smtClean="0"/>
              <a:t/>
            </a:r>
            <a:br>
              <a:rPr lang="en-US" sz="1600" dirty="0" smtClean="0"/>
            </a:br>
            <a:r>
              <a:rPr lang="en-US" sz="1600" dirty="0" smtClean="0"/>
              <a:t>    </a:t>
            </a:r>
            <a:r>
              <a:rPr lang="en-US" sz="1600" dirty="0" err="1" smtClean="0"/>
              <a:t>MapFragement</a:t>
            </a:r>
            <a:r>
              <a:rPr lang="en-US" sz="1600" dirty="0" smtClean="0"/>
              <a:t> </a:t>
            </a:r>
            <a:r>
              <a:rPr lang="en-US" sz="1600" dirty="0" err="1" smtClean="0"/>
              <a:t>mapfrag</a:t>
            </a:r>
            <a:r>
              <a:rPr lang="en-US" sz="1600" dirty="0" smtClean="0"/>
              <a:t>;</a:t>
            </a:r>
          </a:p>
          <a:p>
            <a:pPr marL="0" indent="0">
              <a:buNone/>
            </a:pPr>
            <a:r>
              <a:rPr lang="en-US" sz="1600" b="1" dirty="0" smtClean="0"/>
              <a:t>    </a:t>
            </a:r>
            <a:r>
              <a:rPr lang="en-US" sz="1600" b="1" dirty="0" err="1" smtClean="0"/>
              <a:t>super</a:t>
            </a:r>
            <a:r>
              <a:rPr lang="en-US" sz="1600" dirty="0" err="1" smtClean="0"/>
              <a:t>.onCreate</a:t>
            </a:r>
            <a:r>
              <a:rPr lang="en-US" sz="1600" dirty="0" smtClean="0"/>
              <a:t>(</a:t>
            </a:r>
            <a:r>
              <a:rPr lang="en-US" sz="1600" dirty="0" err="1" smtClean="0"/>
              <a:t>savedInstanceState</a:t>
            </a:r>
            <a:r>
              <a:rPr lang="en-US" sz="1600" dirty="0"/>
              <a:t>); </a:t>
            </a:r>
            <a:endParaRPr lang="en-US" sz="1600" dirty="0" smtClean="0"/>
          </a:p>
          <a:p>
            <a:pPr marL="0" indent="0">
              <a:buNone/>
            </a:pPr>
            <a:r>
              <a:rPr lang="en-US" sz="1600" dirty="0"/>
              <a:t> </a:t>
            </a:r>
            <a:r>
              <a:rPr lang="en-US" sz="1600" dirty="0" smtClean="0"/>
              <a:t>   </a:t>
            </a:r>
            <a:r>
              <a:rPr lang="en-US" sz="1800" dirty="0" err="1" smtClean="0"/>
              <a:t>setContentView</a:t>
            </a:r>
            <a:r>
              <a:rPr lang="en-US" sz="1800" dirty="0" smtClean="0"/>
              <a:t>(</a:t>
            </a:r>
            <a:r>
              <a:rPr lang="en-US" sz="1800" dirty="0" err="1" smtClean="0"/>
              <a:t>R.layout.activity_main</a:t>
            </a:r>
            <a:r>
              <a:rPr lang="en-US" sz="1800" dirty="0" smtClean="0"/>
              <a:t>);</a:t>
            </a:r>
            <a:br>
              <a:rPr lang="en-US" sz="1800" dirty="0" smtClean="0"/>
            </a:br>
            <a:endParaRPr lang="en-US" sz="1800" dirty="0" smtClean="0"/>
          </a:p>
          <a:p>
            <a:pPr marL="0" indent="0">
              <a:buNone/>
            </a:pPr>
            <a:r>
              <a:rPr lang="en-US" sz="1800" b="1" dirty="0">
                <a:solidFill>
                  <a:srgbClr val="FF0000"/>
                </a:solidFill>
              </a:rPr>
              <a:t> </a:t>
            </a:r>
            <a:r>
              <a:rPr lang="en-US" sz="1800" b="1" dirty="0" smtClean="0">
                <a:solidFill>
                  <a:srgbClr val="FF0000"/>
                </a:solidFill>
              </a:rPr>
              <a:t>   //Grab </a:t>
            </a:r>
            <a:r>
              <a:rPr lang="en-US" sz="1800" b="1" dirty="0" err="1" smtClean="0">
                <a:solidFill>
                  <a:srgbClr val="FF0000"/>
                </a:solidFill>
              </a:rPr>
              <a:t>MapFragment</a:t>
            </a:r>
            <a:endParaRPr lang="en-US" sz="1800" b="1" dirty="0" smtClean="0">
              <a:solidFill>
                <a:srgbClr val="FF0000"/>
              </a:solidFill>
            </a:endParaRPr>
          </a:p>
          <a:p>
            <a:pPr marL="0" indent="0">
              <a:buNone/>
            </a:pPr>
            <a:r>
              <a:rPr lang="en-US" sz="1800" dirty="0"/>
              <a:t> </a:t>
            </a:r>
            <a:r>
              <a:rPr lang="en-US" sz="1800" dirty="0" smtClean="0"/>
              <a:t>   </a:t>
            </a:r>
            <a:r>
              <a:rPr lang="en-US" sz="1800" dirty="0" err="1" smtClean="0"/>
              <a:t>mapfrag</a:t>
            </a:r>
            <a:r>
              <a:rPr lang="en-US" sz="1800" dirty="0" smtClean="0"/>
              <a:t> </a:t>
            </a:r>
            <a:r>
              <a:rPr lang="en-US" sz="1800" dirty="0"/>
              <a:t>= ((</a:t>
            </a:r>
            <a:r>
              <a:rPr lang="en-US" sz="1800" dirty="0" err="1"/>
              <a:t>MapFragment</a:t>
            </a:r>
            <a:r>
              <a:rPr lang="en-US" sz="1800" dirty="0"/>
              <a:t>) </a:t>
            </a:r>
            <a:r>
              <a:rPr lang="en-US" sz="1800" dirty="0" err="1"/>
              <a:t>getFragmentManager</a:t>
            </a:r>
            <a:r>
              <a:rPr lang="en-US" sz="1800" dirty="0"/>
              <a:t>().</a:t>
            </a:r>
            <a:r>
              <a:rPr lang="en-US" sz="1800" dirty="0" err="1"/>
              <a:t>findFragmentById</a:t>
            </a:r>
            <a:r>
              <a:rPr lang="en-US" sz="1800" dirty="0"/>
              <a:t>(</a:t>
            </a:r>
            <a:r>
              <a:rPr lang="en-US" sz="1800" dirty="0" err="1"/>
              <a:t>R.id.map</a:t>
            </a:r>
            <a:r>
              <a:rPr lang="en-US" sz="1800" dirty="0"/>
              <a:t>)) .</a:t>
            </a:r>
            <a:r>
              <a:rPr lang="en-US" sz="1800" dirty="0" err="1"/>
              <a:t>getMap</a:t>
            </a:r>
            <a:r>
              <a:rPr lang="en-US" sz="1800" dirty="0"/>
              <a:t>(); </a:t>
            </a:r>
            <a:endParaRPr lang="en-US" sz="1800" dirty="0" smtClean="0"/>
          </a:p>
          <a:p>
            <a:pPr marL="0" indent="0">
              <a:buNone/>
            </a:pPr>
            <a:endParaRPr lang="en-US" sz="1600" dirty="0" smtClean="0"/>
          </a:p>
          <a:p>
            <a:pPr marL="0" indent="0">
              <a:buNone/>
            </a:pPr>
            <a:endParaRPr lang="en-US" sz="1600" i="1" dirty="0"/>
          </a:p>
          <a:p>
            <a:pPr marL="0" indent="0">
              <a:buNone/>
            </a:pPr>
            <a:r>
              <a:rPr lang="en-US" sz="1600" i="1" dirty="0" smtClean="0"/>
              <a:t>     </a:t>
            </a:r>
            <a:r>
              <a:rPr lang="en-US" sz="1600" b="1" i="1" dirty="0" smtClean="0">
                <a:solidFill>
                  <a:srgbClr val="FF0000"/>
                </a:solidFill>
              </a:rPr>
              <a:t>// Grab the Map from </a:t>
            </a:r>
            <a:r>
              <a:rPr lang="en-US" sz="1600" b="1" i="1" dirty="0" err="1" smtClean="0">
                <a:solidFill>
                  <a:srgbClr val="FF0000"/>
                </a:solidFill>
              </a:rPr>
              <a:t>MapFragment</a:t>
            </a:r>
            <a:endParaRPr lang="en-US" sz="1600" b="1" i="1" dirty="0" smtClean="0">
              <a:solidFill>
                <a:srgbClr val="FF0000"/>
              </a:solidFill>
            </a:endParaRPr>
          </a:p>
          <a:p>
            <a:pPr marL="0" indent="0">
              <a:buNone/>
            </a:pPr>
            <a:r>
              <a:rPr lang="en-US" sz="1600" b="1" i="1" dirty="0">
                <a:solidFill>
                  <a:srgbClr val="FF0000"/>
                </a:solidFill>
              </a:rPr>
              <a:t> </a:t>
            </a:r>
            <a:r>
              <a:rPr lang="en-US" sz="1600" b="1" i="1" dirty="0" smtClean="0">
                <a:solidFill>
                  <a:srgbClr val="FF0000"/>
                </a:solidFill>
              </a:rPr>
              <a:t>    </a:t>
            </a:r>
            <a:r>
              <a:rPr lang="en-US" sz="1600" b="1" dirty="0" err="1">
                <a:solidFill>
                  <a:srgbClr val="00B0F0"/>
                </a:solidFill>
              </a:rPr>
              <a:t>mapFragment.getMapAsync</a:t>
            </a:r>
            <a:r>
              <a:rPr lang="en-US" sz="1600" b="1" dirty="0">
                <a:solidFill>
                  <a:srgbClr val="00B0F0"/>
                </a:solidFill>
              </a:rPr>
              <a:t>(this</a:t>
            </a:r>
            <a:r>
              <a:rPr lang="en-US" sz="1600" b="1" dirty="0" smtClean="0">
                <a:solidFill>
                  <a:srgbClr val="00B0F0"/>
                </a:solidFill>
              </a:rPr>
              <a:t>);</a:t>
            </a:r>
          </a:p>
          <a:p>
            <a:pPr marL="0" indent="0">
              <a:buNone/>
            </a:pPr>
            <a:r>
              <a:rPr lang="en-US" sz="1600" dirty="0" smtClean="0"/>
              <a:t>}</a:t>
            </a:r>
            <a:endParaRPr lang="en-US" sz="1600" dirty="0"/>
          </a:p>
        </p:txBody>
      </p:sp>
      <p:sp>
        <p:nvSpPr>
          <p:cNvPr id="4" name="TextBox 3"/>
          <p:cNvSpPr txBox="1"/>
          <p:nvPr/>
        </p:nvSpPr>
        <p:spPr>
          <a:xfrm>
            <a:off x="4495800" y="1974112"/>
            <a:ext cx="4996881" cy="1754326"/>
          </a:xfrm>
          <a:prstGeom prst="rect">
            <a:avLst/>
          </a:prstGeom>
          <a:solidFill>
            <a:srgbClr val="FFC000"/>
          </a:solidFill>
        </p:spPr>
        <p:txBody>
          <a:bodyPr wrap="none" rtlCol="0">
            <a:spAutoFit/>
          </a:bodyPr>
          <a:lstStyle/>
          <a:p>
            <a:r>
              <a:rPr lang="en-US" dirty="0" smtClean="0">
                <a:solidFill>
                  <a:srgbClr val="00B0F0"/>
                </a:solidFill>
              </a:rPr>
              <a:t>NOTE: This activity</a:t>
            </a:r>
            <a:br>
              <a:rPr lang="en-US" dirty="0" smtClean="0">
                <a:solidFill>
                  <a:srgbClr val="00B0F0"/>
                </a:solidFill>
              </a:rPr>
            </a:br>
            <a:r>
              <a:rPr lang="en-US" dirty="0" smtClean="0">
                <a:solidFill>
                  <a:srgbClr val="00B0F0"/>
                </a:solidFill>
              </a:rPr>
              <a:t>is acting as an </a:t>
            </a:r>
            <a:r>
              <a:rPr lang="en-US" dirty="0" err="1" smtClean="0">
                <a:solidFill>
                  <a:srgbClr val="00B0F0"/>
                </a:solidFill>
              </a:rPr>
              <a:t>OnMapReadyCallback</a:t>
            </a:r>
            <a:r>
              <a:rPr lang="en-US" dirty="0" smtClean="0">
                <a:solidFill>
                  <a:srgbClr val="00B0F0"/>
                </a:solidFill>
              </a:rPr>
              <a:t/>
            </a:r>
            <a:br>
              <a:rPr lang="en-US" dirty="0" smtClean="0">
                <a:solidFill>
                  <a:srgbClr val="00B0F0"/>
                </a:solidFill>
              </a:rPr>
            </a:br>
            <a:r>
              <a:rPr lang="en-US" dirty="0" smtClean="0">
                <a:solidFill>
                  <a:srgbClr val="00B0F0"/>
                </a:solidFill>
              </a:rPr>
              <a:t>class and implements (next page)</a:t>
            </a:r>
          </a:p>
          <a:p>
            <a:r>
              <a:rPr lang="en-US" dirty="0" err="1" smtClean="0">
                <a:solidFill>
                  <a:srgbClr val="00B0F0"/>
                </a:solidFill>
              </a:rPr>
              <a:t>onMapReady</a:t>
            </a:r>
            <a:r>
              <a:rPr lang="en-US" dirty="0" smtClean="0">
                <a:solidFill>
                  <a:srgbClr val="00B0F0"/>
                </a:solidFill>
              </a:rPr>
              <a:t> method that gets the </a:t>
            </a:r>
          </a:p>
          <a:p>
            <a:r>
              <a:rPr lang="en-US" dirty="0" smtClean="0">
                <a:solidFill>
                  <a:srgbClr val="00B0F0"/>
                </a:solidFill>
              </a:rPr>
              <a:t>Actual </a:t>
            </a:r>
            <a:r>
              <a:rPr lang="en-US" dirty="0" err="1" smtClean="0">
                <a:solidFill>
                  <a:srgbClr val="00B0F0"/>
                </a:solidFill>
              </a:rPr>
              <a:t>GoogleMap</a:t>
            </a:r>
            <a:r>
              <a:rPr lang="en-US" dirty="0" smtClean="0">
                <a:solidFill>
                  <a:srgbClr val="00B0F0"/>
                </a:solidFill>
              </a:rPr>
              <a:t> instance to manipulate</a:t>
            </a:r>
          </a:p>
          <a:p>
            <a:endParaRPr lang="en-US" dirty="0">
              <a:solidFill>
                <a:srgbClr val="00B0F0"/>
              </a:solidFill>
            </a:endParaRPr>
          </a:p>
        </p:txBody>
      </p:sp>
    </p:spTree>
    <p:extLst>
      <p:ext uri="{BB962C8B-B14F-4D97-AF65-F5344CB8AC3E}">
        <p14:creationId xmlns:p14="http://schemas.microsoft.com/office/powerpoint/2010/main" val="3805763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NEWER Google Maps Android API v2 --- </a:t>
            </a:r>
            <a:r>
              <a:rPr lang="en-US" dirty="0" err="1" smtClean="0"/>
              <a:t>whats</a:t>
            </a:r>
            <a:r>
              <a:rPr lang="en-US" dirty="0" smtClean="0"/>
              <a:t> New</a:t>
            </a:r>
            <a:endParaRPr lang="en-US" dirty="0"/>
          </a:p>
        </p:txBody>
      </p:sp>
      <p:sp>
        <p:nvSpPr>
          <p:cNvPr id="3" name="Content Placeholder 2"/>
          <p:cNvSpPr>
            <a:spLocks noGrp="1"/>
          </p:cNvSpPr>
          <p:nvPr>
            <p:ph sz="quarter" idx="1"/>
          </p:nvPr>
        </p:nvSpPr>
        <p:spPr>
          <a:xfrm>
            <a:off x="609600" y="1600200"/>
            <a:ext cx="8153400" cy="4495800"/>
          </a:xfrm>
        </p:spPr>
        <p:txBody>
          <a:bodyPr/>
          <a:lstStyle/>
          <a:p>
            <a:r>
              <a:rPr lang="en-US" sz="2800" dirty="0" smtClean="0"/>
              <a:t>part </a:t>
            </a:r>
            <a:r>
              <a:rPr lang="en-US" sz="2800" dirty="0"/>
              <a:t>of the Google Play services SDK, </a:t>
            </a:r>
            <a:endParaRPr lang="en-US" sz="2800" dirty="0" smtClean="0"/>
          </a:p>
          <a:p>
            <a:r>
              <a:rPr lang="en-US" sz="2800" dirty="0" smtClean="0"/>
              <a:t>Use </a:t>
            </a:r>
            <a:r>
              <a:rPr lang="en-US" sz="2800" dirty="0" err="1" smtClean="0">
                <a:hlinkClick r:id="rId2"/>
              </a:rPr>
              <a:t>MapFragment</a:t>
            </a:r>
            <a:r>
              <a:rPr lang="en-US" sz="2800" dirty="0" smtClean="0"/>
              <a:t> class</a:t>
            </a:r>
          </a:p>
          <a:p>
            <a:r>
              <a:rPr lang="en-US" sz="2800" dirty="0" smtClean="0"/>
              <a:t>(version 1 used </a:t>
            </a:r>
            <a:r>
              <a:rPr lang="en-US" sz="2800" dirty="0" err="1" smtClean="0"/>
              <a:t>MapActivity</a:t>
            </a:r>
            <a:r>
              <a:rPr lang="en-US" sz="2800" dirty="0" smtClean="0"/>
              <a:t> </a:t>
            </a:r>
          </a:p>
          <a:p>
            <a:r>
              <a:rPr lang="en-US" sz="2800" dirty="0" smtClean="0"/>
              <a:t>Version 2 uses </a:t>
            </a:r>
            <a:r>
              <a:rPr lang="en-US" sz="2800" dirty="0"/>
              <a:t>vector tiles. Their data representation is smaller, so maps appear in your apps faster, and use less bandwidth. </a:t>
            </a:r>
          </a:p>
          <a:p>
            <a:r>
              <a:rPr lang="en-US" sz="2800" dirty="0"/>
              <a:t>Caching is improved, so users will typically see a map without empty areas. </a:t>
            </a:r>
          </a:p>
          <a:p>
            <a:r>
              <a:rPr lang="en-US" sz="2800" dirty="0"/>
              <a:t>Maps are now 3D. </a:t>
            </a:r>
            <a:r>
              <a:rPr lang="en-US" sz="2800" dirty="0" smtClean="0"/>
              <a:t>You can change user perspective</a:t>
            </a:r>
            <a:endParaRPr lang="en-US" sz="2800" dirty="0"/>
          </a:p>
          <a:p>
            <a:endParaRPr lang="en-US" sz="2800" dirty="0"/>
          </a:p>
        </p:txBody>
      </p:sp>
    </p:spTree>
    <p:extLst>
      <p:ext uri="{BB962C8B-B14F-4D97-AF65-F5344CB8AC3E}">
        <p14:creationId xmlns:p14="http://schemas.microsoft.com/office/powerpoint/2010/main" val="28422015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Map in Activity Code--continued</a:t>
            </a:r>
            <a:endParaRPr lang="en-US" dirty="0"/>
          </a:p>
        </p:txBody>
      </p:sp>
      <p:sp>
        <p:nvSpPr>
          <p:cNvPr id="3" name="Content Placeholder 2"/>
          <p:cNvSpPr>
            <a:spLocks noGrp="1"/>
          </p:cNvSpPr>
          <p:nvPr>
            <p:ph sz="quarter" idx="1"/>
          </p:nvPr>
        </p:nvSpPr>
        <p:spPr>
          <a:xfrm>
            <a:off x="0" y="1600200"/>
            <a:ext cx="9067800" cy="4495800"/>
          </a:xfrm>
        </p:spPr>
        <p:txBody>
          <a:bodyPr/>
          <a:lstStyle/>
          <a:p>
            <a:pPr marL="0" indent="0">
              <a:buNone/>
            </a:pPr>
            <a:r>
              <a:rPr lang="en-US" sz="1600" b="1" dirty="0" err="1" smtClean="0"/>
              <a:t>Indise</a:t>
            </a:r>
            <a:r>
              <a:rPr lang="en-US" sz="1600" b="1" dirty="0" smtClean="0"/>
              <a:t> the Activity</a:t>
            </a:r>
          </a:p>
          <a:p>
            <a:pPr marL="0" indent="0">
              <a:buNone/>
            </a:pPr>
            <a:endParaRPr lang="en-US" sz="1600" b="1" i="1" dirty="0" smtClean="0">
              <a:solidFill>
                <a:srgbClr val="FF0000"/>
              </a:solidFill>
            </a:endParaRPr>
          </a:p>
          <a:p>
            <a:pPr marL="0" indent="0">
              <a:buNone/>
            </a:pPr>
            <a:endParaRPr lang="en-US" sz="1600" b="1" i="1" dirty="0">
              <a:solidFill>
                <a:srgbClr val="FF0000"/>
              </a:solidFill>
            </a:endParaRPr>
          </a:p>
          <a:p>
            <a:pPr marL="0" indent="0">
              <a:buNone/>
            </a:pPr>
            <a:r>
              <a:rPr lang="en-US" sz="1600" dirty="0"/>
              <a:t>@Override</a:t>
            </a:r>
            <a:br>
              <a:rPr lang="en-US" sz="1600" dirty="0"/>
            </a:br>
            <a:r>
              <a:rPr lang="en-US" sz="1600" dirty="0"/>
              <a:t>    public void </a:t>
            </a:r>
            <a:r>
              <a:rPr lang="en-US" sz="1600" dirty="0" err="1">
                <a:solidFill>
                  <a:srgbClr val="00B0F0"/>
                </a:solidFill>
              </a:rPr>
              <a:t>onMapReady</a:t>
            </a:r>
            <a:r>
              <a:rPr lang="en-US" sz="1600" dirty="0">
                <a:solidFill>
                  <a:srgbClr val="00B0F0"/>
                </a:solidFill>
              </a:rPr>
              <a:t>(</a:t>
            </a:r>
            <a:r>
              <a:rPr lang="en-US" sz="1600" dirty="0" err="1">
                <a:solidFill>
                  <a:srgbClr val="00B0F0"/>
                </a:solidFill>
              </a:rPr>
              <a:t>GoogleMap</a:t>
            </a:r>
            <a:r>
              <a:rPr lang="en-US" sz="1600" dirty="0">
                <a:solidFill>
                  <a:srgbClr val="00B0F0"/>
                </a:solidFill>
              </a:rPr>
              <a:t> map) </a:t>
            </a:r>
            <a:r>
              <a:rPr lang="en-US" sz="1600" dirty="0"/>
              <a:t>{</a:t>
            </a:r>
            <a:br>
              <a:rPr lang="en-US" sz="1600" dirty="0"/>
            </a:br>
            <a:r>
              <a:rPr lang="en-US" sz="1600" dirty="0"/>
              <a:t>        </a:t>
            </a:r>
            <a:r>
              <a:rPr lang="en-US" sz="1600" dirty="0" err="1"/>
              <a:t>LatLng</a:t>
            </a:r>
            <a:r>
              <a:rPr lang="en-US" sz="1600" dirty="0"/>
              <a:t> </a:t>
            </a:r>
            <a:r>
              <a:rPr lang="en-US" sz="1600" dirty="0" err="1"/>
              <a:t>sydney</a:t>
            </a:r>
            <a:r>
              <a:rPr lang="en-US" sz="1600" dirty="0"/>
              <a:t> = new </a:t>
            </a:r>
            <a:r>
              <a:rPr lang="en-US" sz="1600" dirty="0" err="1"/>
              <a:t>LatLng</a:t>
            </a:r>
            <a:r>
              <a:rPr lang="en-US" sz="1600" dirty="0"/>
              <a:t>(-33.867, 151.206);</a:t>
            </a:r>
            <a:br>
              <a:rPr lang="en-US" sz="1600" dirty="0"/>
            </a:br>
            <a:r>
              <a:rPr lang="en-US" sz="1600" dirty="0"/>
              <a:t/>
            </a:r>
            <a:br>
              <a:rPr lang="en-US" sz="1600" dirty="0"/>
            </a:br>
            <a:r>
              <a:rPr lang="en-US" sz="1600" dirty="0"/>
              <a:t>       </a:t>
            </a:r>
            <a:r>
              <a:rPr lang="en-US" sz="1600" b="1" dirty="0">
                <a:solidFill>
                  <a:srgbClr val="FF0000"/>
                </a:solidFill>
              </a:rPr>
              <a:t>// CREATING MARKER</a:t>
            </a:r>
          </a:p>
          <a:p>
            <a:pPr marL="0" indent="0">
              <a:buNone/>
            </a:pPr>
            <a:r>
              <a:rPr lang="en-US" sz="1600" dirty="0"/>
              <a:t>    Marker </a:t>
            </a:r>
            <a:r>
              <a:rPr lang="en-US" sz="1600" dirty="0" err="1"/>
              <a:t>hamburg</a:t>
            </a:r>
            <a:r>
              <a:rPr lang="en-US" sz="1600" dirty="0"/>
              <a:t> = </a:t>
            </a:r>
            <a:r>
              <a:rPr lang="en-US" sz="1600" dirty="0" err="1"/>
              <a:t>map.addMarker</a:t>
            </a:r>
            <a:r>
              <a:rPr lang="en-US" sz="1600" dirty="0"/>
              <a:t>(</a:t>
            </a:r>
            <a:r>
              <a:rPr lang="en-US" sz="1600" b="1" dirty="0"/>
              <a:t>new</a:t>
            </a:r>
            <a:r>
              <a:rPr lang="en-US" sz="1600" dirty="0"/>
              <a:t> </a:t>
            </a:r>
            <a:r>
              <a:rPr lang="en-US" sz="1600" dirty="0" err="1"/>
              <a:t>MarkerOptions</a:t>
            </a:r>
            <a:r>
              <a:rPr lang="en-US" sz="1600" dirty="0"/>
              <a:t>().position(HAMBURG) .title("Hamburg")); </a:t>
            </a:r>
          </a:p>
          <a:p>
            <a:pPr marL="0" indent="0">
              <a:buNone/>
            </a:pPr>
            <a:r>
              <a:rPr lang="en-US" sz="1600" dirty="0"/>
              <a:t>    Marker </a:t>
            </a:r>
            <a:r>
              <a:rPr lang="en-US" sz="1600" dirty="0" err="1"/>
              <a:t>kiel</a:t>
            </a:r>
            <a:r>
              <a:rPr lang="en-US" sz="1600" dirty="0"/>
              <a:t> = </a:t>
            </a:r>
            <a:r>
              <a:rPr lang="en-US" sz="1600" dirty="0" err="1"/>
              <a:t>map.addMarker</a:t>
            </a:r>
            <a:r>
              <a:rPr lang="en-US" sz="1600" dirty="0"/>
              <a:t>(</a:t>
            </a:r>
            <a:r>
              <a:rPr lang="en-US" sz="1600" b="1" dirty="0"/>
              <a:t>new</a:t>
            </a:r>
            <a:r>
              <a:rPr lang="en-US" sz="1600" dirty="0"/>
              <a:t> </a:t>
            </a:r>
            <a:r>
              <a:rPr lang="en-US" sz="1600" dirty="0" err="1"/>
              <a:t>MarkerOptions</a:t>
            </a:r>
            <a:r>
              <a:rPr lang="en-US" sz="1600" dirty="0"/>
              <a:t>() .position(KIEL) .title("Kiel") .snippet("Kiel is cool") .icon(</a:t>
            </a:r>
            <a:r>
              <a:rPr lang="en-US" sz="1600" dirty="0" err="1"/>
              <a:t>BitmapDescriptorFactory</a:t>
            </a:r>
            <a:r>
              <a:rPr lang="en-US" sz="1600" dirty="0"/>
              <a:t> .</a:t>
            </a:r>
            <a:r>
              <a:rPr lang="en-US" sz="1600" dirty="0" err="1"/>
              <a:t>fromResource</a:t>
            </a:r>
            <a:r>
              <a:rPr lang="en-US" sz="1600" dirty="0"/>
              <a:t>(</a:t>
            </a:r>
            <a:r>
              <a:rPr lang="en-US" sz="1600" dirty="0" err="1"/>
              <a:t>R.drawable.ic_launcher</a:t>
            </a:r>
            <a:r>
              <a:rPr lang="en-US" sz="1600" dirty="0"/>
              <a:t>))); </a:t>
            </a:r>
            <a:endParaRPr lang="en-US" sz="1600" dirty="0" smtClean="0"/>
          </a:p>
          <a:p>
            <a:pPr marL="0" indent="0">
              <a:buNone/>
            </a:pPr>
            <a:endParaRPr lang="en-US" sz="1600" b="1" i="1" dirty="0" smtClean="0">
              <a:solidFill>
                <a:srgbClr val="FF0000"/>
              </a:solidFill>
            </a:endParaRPr>
          </a:p>
          <a:p>
            <a:pPr marL="0" indent="0">
              <a:buNone/>
            </a:pPr>
            <a:r>
              <a:rPr lang="en-US" sz="1600" b="1" i="1" dirty="0" smtClean="0">
                <a:solidFill>
                  <a:srgbClr val="FF0000"/>
                </a:solidFill>
              </a:rPr>
              <a:t>    // Move the camera instantly to </a:t>
            </a:r>
            <a:r>
              <a:rPr lang="en-US" sz="1600" b="1" i="1" dirty="0" err="1" smtClean="0">
                <a:solidFill>
                  <a:srgbClr val="FF0000"/>
                </a:solidFill>
              </a:rPr>
              <a:t>hamburg</a:t>
            </a:r>
            <a:r>
              <a:rPr lang="en-US" sz="1600" b="1" i="1" dirty="0" smtClean="0">
                <a:solidFill>
                  <a:srgbClr val="FF0000"/>
                </a:solidFill>
              </a:rPr>
              <a:t> with a zoom of 15.</a:t>
            </a:r>
            <a:r>
              <a:rPr lang="en-US" sz="1600" b="1" dirty="0" smtClean="0">
                <a:solidFill>
                  <a:srgbClr val="FF0000"/>
                </a:solidFill>
              </a:rPr>
              <a:t>               </a:t>
            </a:r>
          </a:p>
          <a:p>
            <a:pPr marL="0" indent="0">
              <a:buNone/>
            </a:pPr>
            <a:r>
              <a:rPr lang="en-US" sz="1600" dirty="0" smtClean="0"/>
              <a:t>     </a:t>
            </a:r>
            <a:r>
              <a:rPr lang="en-US" sz="1600" dirty="0" err="1" smtClean="0"/>
              <a:t>map.moveCamera</a:t>
            </a:r>
            <a:r>
              <a:rPr lang="en-US" sz="1600" dirty="0" smtClean="0"/>
              <a:t>(</a:t>
            </a:r>
            <a:r>
              <a:rPr lang="en-US" sz="1600" dirty="0" err="1" smtClean="0"/>
              <a:t>CameraUpdateFactory.newLatLngZoom</a:t>
            </a:r>
            <a:r>
              <a:rPr lang="en-US" sz="1600" dirty="0" smtClean="0"/>
              <a:t>(HAMBURG</a:t>
            </a:r>
            <a:r>
              <a:rPr lang="en-US" sz="1600" dirty="0"/>
              <a:t>, 15)); </a:t>
            </a:r>
            <a:r>
              <a:rPr lang="en-US" sz="1200" i="1" dirty="0"/>
              <a:t>// Zoom in, animating </a:t>
            </a:r>
            <a:r>
              <a:rPr lang="en-US" sz="1200" i="1" dirty="0" smtClean="0"/>
              <a:t>camera</a:t>
            </a:r>
            <a:r>
              <a:rPr lang="en-US" sz="1200" i="1" dirty="0"/>
              <a:t>.</a:t>
            </a:r>
            <a:r>
              <a:rPr lang="en-US" sz="1200" dirty="0"/>
              <a:t> </a:t>
            </a:r>
            <a:endParaRPr lang="en-US" sz="1200" dirty="0" smtClean="0"/>
          </a:p>
          <a:p>
            <a:pPr marL="0" indent="0">
              <a:buNone/>
            </a:pPr>
            <a:r>
              <a:rPr lang="en-US" sz="1600" dirty="0"/>
              <a:t> </a:t>
            </a:r>
            <a:r>
              <a:rPr lang="en-US" sz="1600" dirty="0" smtClean="0"/>
              <a:t>    </a:t>
            </a:r>
            <a:r>
              <a:rPr lang="en-US" sz="1600" dirty="0" err="1" smtClean="0"/>
              <a:t>map.animateCamera</a:t>
            </a:r>
            <a:r>
              <a:rPr lang="en-US" sz="1600" dirty="0" smtClean="0"/>
              <a:t>(</a:t>
            </a:r>
            <a:r>
              <a:rPr lang="en-US" sz="1600" dirty="0" err="1" smtClean="0"/>
              <a:t>CameraUpdateFactory.zoomTo</a:t>
            </a:r>
            <a:r>
              <a:rPr lang="en-US" sz="1600" dirty="0" smtClean="0"/>
              <a:t>(10</a:t>
            </a:r>
            <a:r>
              <a:rPr lang="en-US" sz="1600" dirty="0"/>
              <a:t>), 2000, null); </a:t>
            </a:r>
            <a:endParaRPr lang="en-US" sz="1600" dirty="0" smtClean="0"/>
          </a:p>
          <a:p>
            <a:pPr marL="0" indent="0">
              <a:buNone/>
            </a:pPr>
            <a:r>
              <a:rPr lang="en-US" sz="1600" dirty="0" smtClean="0"/>
              <a:t>}</a:t>
            </a:r>
            <a:endParaRPr lang="en-US" sz="1600" dirty="0"/>
          </a:p>
        </p:txBody>
      </p:sp>
      <p:sp>
        <p:nvSpPr>
          <p:cNvPr id="4" name="TextBox 3"/>
          <p:cNvSpPr txBox="1"/>
          <p:nvPr/>
        </p:nvSpPr>
        <p:spPr>
          <a:xfrm>
            <a:off x="4343400" y="914400"/>
            <a:ext cx="4996881" cy="1754326"/>
          </a:xfrm>
          <a:prstGeom prst="rect">
            <a:avLst/>
          </a:prstGeom>
          <a:solidFill>
            <a:srgbClr val="FFC000"/>
          </a:solidFill>
        </p:spPr>
        <p:txBody>
          <a:bodyPr wrap="none" rtlCol="0">
            <a:spAutoFit/>
          </a:bodyPr>
          <a:lstStyle/>
          <a:p>
            <a:r>
              <a:rPr lang="en-US" dirty="0" smtClean="0">
                <a:solidFill>
                  <a:srgbClr val="00B0F0"/>
                </a:solidFill>
              </a:rPr>
              <a:t>NOTE: This activity</a:t>
            </a:r>
            <a:br>
              <a:rPr lang="en-US" dirty="0" smtClean="0">
                <a:solidFill>
                  <a:srgbClr val="00B0F0"/>
                </a:solidFill>
              </a:rPr>
            </a:br>
            <a:r>
              <a:rPr lang="en-US" dirty="0" smtClean="0">
                <a:solidFill>
                  <a:srgbClr val="00B0F0"/>
                </a:solidFill>
              </a:rPr>
              <a:t>is acting as an </a:t>
            </a:r>
            <a:r>
              <a:rPr lang="en-US" dirty="0" err="1" smtClean="0">
                <a:solidFill>
                  <a:srgbClr val="00B0F0"/>
                </a:solidFill>
              </a:rPr>
              <a:t>OnMapReadyCallback</a:t>
            </a:r>
            <a:r>
              <a:rPr lang="en-US" dirty="0" smtClean="0">
                <a:solidFill>
                  <a:srgbClr val="00B0F0"/>
                </a:solidFill>
              </a:rPr>
              <a:t/>
            </a:r>
            <a:br>
              <a:rPr lang="en-US" dirty="0" smtClean="0">
                <a:solidFill>
                  <a:srgbClr val="00B0F0"/>
                </a:solidFill>
              </a:rPr>
            </a:br>
            <a:r>
              <a:rPr lang="en-US" dirty="0" smtClean="0">
                <a:solidFill>
                  <a:srgbClr val="00B0F0"/>
                </a:solidFill>
              </a:rPr>
              <a:t>class and implements (next page)</a:t>
            </a:r>
          </a:p>
          <a:p>
            <a:r>
              <a:rPr lang="en-US" dirty="0" err="1" smtClean="0">
                <a:solidFill>
                  <a:srgbClr val="00B0F0"/>
                </a:solidFill>
              </a:rPr>
              <a:t>onMapReady</a:t>
            </a:r>
            <a:r>
              <a:rPr lang="en-US" dirty="0" smtClean="0">
                <a:solidFill>
                  <a:srgbClr val="00B0F0"/>
                </a:solidFill>
              </a:rPr>
              <a:t> method that gets the </a:t>
            </a:r>
          </a:p>
          <a:p>
            <a:r>
              <a:rPr lang="en-US" dirty="0" smtClean="0">
                <a:solidFill>
                  <a:srgbClr val="00B0F0"/>
                </a:solidFill>
              </a:rPr>
              <a:t>Actual </a:t>
            </a:r>
            <a:r>
              <a:rPr lang="en-US" dirty="0" err="1" smtClean="0">
                <a:solidFill>
                  <a:srgbClr val="00B0F0"/>
                </a:solidFill>
              </a:rPr>
              <a:t>GoogleMap</a:t>
            </a:r>
            <a:r>
              <a:rPr lang="en-US" dirty="0" smtClean="0">
                <a:solidFill>
                  <a:srgbClr val="00B0F0"/>
                </a:solidFill>
              </a:rPr>
              <a:t> instance to manipulate</a:t>
            </a:r>
          </a:p>
          <a:p>
            <a:endParaRPr lang="en-US" dirty="0">
              <a:solidFill>
                <a:srgbClr val="00B0F0"/>
              </a:solidFill>
            </a:endParaRPr>
          </a:p>
        </p:txBody>
      </p:sp>
    </p:spTree>
    <p:extLst>
      <p:ext uri="{BB962C8B-B14F-4D97-AF65-F5344CB8AC3E}">
        <p14:creationId xmlns:p14="http://schemas.microsoft.com/office/powerpoint/2010/main" val="25028999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990600"/>
          </a:xfrm>
        </p:spPr>
        <p:txBody>
          <a:bodyPr/>
          <a:lstStyle/>
          <a:p>
            <a:r>
              <a:rPr lang="en-US" dirty="0" smtClean="0"/>
              <a:t>Remember to Run in emulator you must try a Hack (I have not gotten it to work yet)</a:t>
            </a:r>
            <a:endParaRPr lang="en-US" dirty="0"/>
          </a:p>
        </p:txBody>
      </p:sp>
      <p:sp>
        <p:nvSpPr>
          <p:cNvPr id="3" name="Content Placeholder 2"/>
          <p:cNvSpPr>
            <a:spLocks noGrp="1"/>
          </p:cNvSpPr>
          <p:nvPr>
            <p:ph sz="quarter" idx="1"/>
          </p:nvPr>
        </p:nvSpPr>
        <p:spPr>
          <a:xfrm>
            <a:off x="0" y="1524000"/>
            <a:ext cx="8153400" cy="4495800"/>
          </a:xfrm>
        </p:spPr>
        <p:txBody>
          <a:bodyPr/>
          <a:lstStyle/>
          <a:p>
            <a:pPr marL="366713" lvl="1" indent="0">
              <a:buNone/>
            </a:pPr>
            <a:endParaRPr lang="en-US" dirty="0" smtClean="0"/>
          </a:p>
          <a:p>
            <a:r>
              <a:rPr lang="en-US" dirty="0" smtClean="0"/>
              <a:t>FOR EMULATION: Create AVD that uses Google Play Services (NOTE that you need to do a HACK here for emulator to work – see previous slides)</a:t>
            </a:r>
          </a:p>
          <a:p>
            <a:endParaRPr lang="en-US" dirty="0"/>
          </a:p>
          <a:p>
            <a:r>
              <a:rPr lang="en-US" dirty="0" smtClean="0"/>
              <a:t>What you see when you try to run in emulator</a:t>
            </a:r>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3964"/>
          <a:stretch/>
        </p:blipFill>
        <p:spPr bwMode="auto">
          <a:xfrm>
            <a:off x="1143000" y="4572000"/>
            <a:ext cx="6934200" cy="207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1414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yet</a:t>
            </a:r>
            <a:endParaRPr lang="en-US" dirty="0"/>
          </a:p>
        </p:txBody>
      </p:sp>
      <p:sp>
        <p:nvSpPr>
          <p:cNvPr id="3" name="Content Placeholder 2"/>
          <p:cNvSpPr>
            <a:spLocks noGrp="1"/>
          </p:cNvSpPr>
          <p:nvPr>
            <p:ph sz="quarter" idx="1"/>
          </p:nvPr>
        </p:nvSpPr>
        <p:spPr/>
        <p:txBody>
          <a:bodyPr/>
          <a:lstStyle/>
          <a:p>
            <a:r>
              <a:rPr lang="en-US" dirty="0" smtClean="0"/>
              <a:t>Run on your real HW device!!!!</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95" t="11198" r="26232" b="9832"/>
          <a:stretch/>
        </p:blipFill>
        <p:spPr bwMode="auto">
          <a:xfrm>
            <a:off x="3200400" y="2462323"/>
            <a:ext cx="3952878" cy="4395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7262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Using the default </a:t>
            </a:r>
            <a:r>
              <a:rPr lang="en-US" sz="4800" dirty="0" err="1" smtClean="0"/>
              <a:t>GoogleMapsActivity</a:t>
            </a:r>
            <a:r>
              <a:rPr lang="en-US" dirty="0" smtClean="0"/>
              <a:t> launch interface … which uses the </a:t>
            </a:r>
            <a:r>
              <a:rPr lang="en-US" dirty="0" err="1" smtClean="0">
                <a:hlinkClick r:id="rId2"/>
              </a:rPr>
              <a:t>SupportMapFragment</a:t>
            </a:r>
            <a:r>
              <a:rPr lang="en-US" dirty="0" smtClean="0"/>
              <a:t> class instance specified as a fragment in the Activity’s layout.xml file</a:t>
            </a:r>
            <a:endParaRPr lang="en-US" dirty="0"/>
          </a:p>
        </p:txBody>
      </p:sp>
      <p:sp>
        <p:nvSpPr>
          <p:cNvPr id="3" name="Title 2"/>
          <p:cNvSpPr>
            <a:spLocks noGrp="1"/>
          </p:cNvSpPr>
          <p:nvPr>
            <p:ph type="title"/>
          </p:nvPr>
        </p:nvSpPr>
        <p:spPr/>
        <p:txBody>
          <a:bodyPr/>
          <a:lstStyle/>
          <a:p>
            <a:r>
              <a:rPr lang="en-US" dirty="0" smtClean="0"/>
              <a:t>Example of Map app in Android Studio</a:t>
            </a:r>
            <a:endParaRPr lang="en-US" dirty="0"/>
          </a:p>
        </p:txBody>
      </p:sp>
    </p:spTree>
    <p:extLst>
      <p:ext uri="{BB962C8B-B14F-4D97-AF65-F5344CB8AC3E}">
        <p14:creationId xmlns:p14="http://schemas.microsoft.com/office/powerpoint/2010/main" val="40288602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AndroidStudio</a:t>
            </a:r>
            <a:r>
              <a:rPr lang="en-US" dirty="0" smtClean="0"/>
              <a:t>: example project with launch activity a map interface</a:t>
            </a:r>
            <a:endParaRPr lang="en-US" dirty="0"/>
          </a:p>
        </p:txBody>
      </p:sp>
      <p:sp>
        <p:nvSpPr>
          <p:cNvPr id="3" name="Content Placeholder 2"/>
          <p:cNvSpPr>
            <a:spLocks noGrp="1"/>
          </p:cNvSpPr>
          <p:nvPr>
            <p:ph sz="quarter" idx="1"/>
          </p:nvPr>
        </p:nvSpPr>
        <p:spPr>
          <a:xfrm>
            <a:off x="152400" y="1600200"/>
            <a:ext cx="8991600" cy="4495800"/>
          </a:xfrm>
        </p:spPr>
        <p:txBody>
          <a:bodyPr/>
          <a:lstStyle/>
          <a:p>
            <a:r>
              <a:rPr lang="en-US" dirty="0" smtClean="0"/>
              <a:t>Here you create project of type “</a:t>
            </a:r>
            <a:r>
              <a:rPr lang="en-US" dirty="0" err="1" smtClean="0"/>
              <a:t>GoogleMapsActivity</a:t>
            </a:r>
            <a:r>
              <a:rPr lang="en-US" dirty="0" smtClean="0"/>
              <a:t>”</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38375"/>
            <a:ext cx="7677150"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3993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lstStyle/>
          <a:p>
            <a:r>
              <a:rPr lang="en-US" dirty="0" smtClean="0"/>
              <a:t>Android Studio Example</a:t>
            </a:r>
            <a:br>
              <a:rPr lang="en-US" dirty="0" smtClean="0"/>
            </a:br>
            <a:r>
              <a:rPr lang="en-US" dirty="0" smtClean="0"/>
              <a:t>Continued</a:t>
            </a:r>
            <a:endParaRPr lang="en-US" dirty="0"/>
          </a:p>
        </p:txBody>
      </p:sp>
      <p:sp>
        <p:nvSpPr>
          <p:cNvPr id="3" name="Content Placeholder 2"/>
          <p:cNvSpPr>
            <a:spLocks noGrp="1"/>
          </p:cNvSpPr>
          <p:nvPr>
            <p:ph sz="quarter" idx="1"/>
          </p:nvPr>
        </p:nvSpPr>
        <p:spPr>
          <a:xfrm>
            <a:off x="228600" y="1600200"/>
            <a:ext cx="5867400" cy="4495800"/>
          </a:xfrm>
        </p:spPr>
        <p:txBody>
          <a:bodyPr/>
          <a:lstStyle/>
          <a:p>
            <a:r>
              <a:rPr lang="en-US" dirty="0" smtClean="0"/>
              <a:t>When you create an App using </a:t>
            </a:r>
            <a:r>
              <a:rPr lang="en-US" dirty="0" err="1" smtClean="0"/>
              <a:t>GoogleMapsActivity</a:t>
            </a:r>
            <a:r>
              <a:rPr lang="en-US" dirty="0" smtClean="0"/>
              <a:t> it will setup a file called google_maps_api.xml that will contain  Google Maps key</a:t>
            </a:r>
          </a:p>
          <a:p>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 t="11209" r="81512" b="59726"/>
          <a:stretch/>
        </p:blipFill>
        <p:spPr bwMode="auto">
          <a:xfrm>
            <a:off x="6019800" y="152400"/>
            <a:ext cx="2803451" cy="2402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7856"/>
            <a:ext cx="1124902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2895600" y="2895600"/>
            <a:ext cx="366712"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4606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Following link </a:t>
            </a:r>
            <a:r>
              <a:rPr lang="en-US" dirty="0" smtClean="0"/>
              <a:t>to get </a:t>
            </a:r>
            <a:r>
              <a:rPr lang="en-US" dirty="0" err="1" smtClean="0"/>
              <a:t>api</a:t>
            </a:r>
            <a:r>
              <a:rPr lang="en-US" dirty="0" smtClean="0"/>
              <a:t> key- step 1</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r="39686" b="55046"/>
          <a:stretch/>
        </p:blipFill>
        <p:spPr bwMode="auto">
          <a:xfrm>
            <a:off x="38100" y="3277417"/>
            <a:ext cx="9191847" cy="368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 y="1371600"/>
            <a:ext cx="8953500" cy="1938992"/>
          </a:xfrm>
          <a:prstGeom prst="rect">
            <a:avLst/>
          </a:prstGeom>
          <a:noFill/>
        </p:spPr>
        <p:txBody>
          <a:bodyPr wrap="square" rtlCol="0">
            <a:spAutoFit/>
          </a:bodyPr>
          <a:lstStyle/>
          <a:p>
            <a:r>
              <a:rPr lang="en-US" b="1" dirty="0" smtClean="0"/>
              <a:t>HERE is URL it created for me </a:t>
            </a:r>
            <a:r>
              <a:rPr lang="en-US" sz="1600" i="1" dirty="0" smtClean="0"/>
              <a:t>https</a:t>
            </a:r>
            <a:r>
              <a:rPr lang="en-US" sz="1600" i="1" dirty="0"/>
              <a:t>://</a:t>
            </a:r>
            <a:r>
              <a:rPr lang="en-US" sz="1600" i="1" dirty="0" smtClean="0"/>
              <a:t>console.developers.google.com/project/our-reason-852/apiui/credential?keyType=CLIENT_SIDE_ANDROID&amp;r=02:33:F9:24:A7:EA:29:7A:32:D7:48:0F:09:33:65:AF:CF:3B:C6:75%3B</a:t>
            </a:r>
            <a:r>
              <a:rPr lang="en-US" sz="1600" i="1" dirty="0" smtClean="0">
                <a:solidFill>
                  <a:srgbClr val="FF0000"/>
                </a:solidFill>
              </a:rPr>
              <a:t>com.example.lynne.mymapexample#</a:t>
            </a:r>
          </a:p>
          <a:p>
            <a:r>
              <a:rPr lang="en-US" dirty="0" smtClean="0"/>
              <a:t/>
            </a:r>
            <a:br>
              <a:rPr lang="en-US" dirty="0" smtClean="0"/>
            </a:br>
            <a:r>
              <a:rPr lang="en-US" dirty="0" smtClean="0"/>
              <a:t>&gt;&gt;which takes me to a google developers console ready to create a new project registration for my </a:t>
            </a:r>
            <a:r>
              <a:rPr lang="en-US" dirty="0" err="1" smtClean="0">
                <a:solidFill>
                  <a:srgbClr val="FF0000"/>
                </a:solidFill>
              </a:rPr>
              <a:t>com.example.lynne.mymapexample</a:t>
            </a:r>
            <a:r>
              <a:rPr lang="en-US" dirty="0" smtClean="0">
                <a:solidFill>
                  <a:srgbClr val="FF0000"/>
                </a:solidFill>
              </a:rPr>
              <a:t> </a:t>
            </a:r>
            <a:r>
              <a:rPr lang="en-US" dirty="0" smtClean="0"/>
              <a:t>  app</a:t>
            </a:r>
            <a:endParaRPr lang="en-US" dirty="0"/>
          </a:p>
        </p:txBody>
      </p:sp>
      <p:sp>
        <p:nvSpPr>
          <p:cNvPr id="3" name="TextBox 2"/>
          <p:cNvSpPr txBox="1"/>
          <p:nvPr/>
        </p:nvSpPr>
        <p:spPr>
          <a:xfrm>
            <a:off x="5227761" y="4928501"/>
            <a:ext cx="4002186" cy="2031325"/>
          </a:xfrm>
          <a:prstGeom prst="rect">
            <a:avLst/>
          </a:prstGeom>
          <a:solidFill>
            <a:srgbClr val="FFC000"/>
          </a:solidFill>
        </p:spPr>
        <p:txBody>
          <a:bodyPr wrap="none" rtlCol="0">
            <a:spAutoFit/>
          </a:bodyPr>
          <a:lstStyle/>
          <a:p>
            <a:r>
              <a:rPr lang="en-US" dirty="0" smtClean="0"/>
              <a:t>This is really</a:t>
            </a:r>
          </a:p>
          <a:p>
            <a:r>
              <a:rPr lang="en-US" dirty="0" smtClean="0"/>
              <a:t>the same as step</a:t>
            </a:r>
            <a:br>
              <a:rPr lang="en-US" dirty="0" smtClean="0"/>
            </a:br>
            <a:r>
              <a:rPr lang="en-US" dirty="0" smtClean="0"/>
              <a:t>3 in previous examples</a:t>
            </a:r>
          </a:p>
          <a:p>
            <a:r>
              <a:rPr lang="en-US" dirty="0" smtClean="0"/>
              <a:t>--Getting the API key</a:t>
            </a:r>
          </a:p>
          <a:p>
            <a:r>
              <a:rPr lang="en-US" dirty="0" smtClean="0"/>
              <a:t>But has been a bit simplified</a:t>
            </a:r>
            <a:br>
              <a:rPr lang="en-US" dirty="0" smtClean="0"/>
            </a:br>
            <a:r>
              <a:rPr lang="en-US" dirty="0" smtClean="0"/>
              <a:t>copies in automatically the </a:t>
            </a:r>
            <a:br>
              <a:rPr lang="en-US" dirty="0" smtClean="0"/>
            </a:br>
            <a:r>
              <a:rPr lang="en-US" dirty="0" smtClean="0"/>
              <a:t>SHA-1 fingerprint in URL request</a:t>
            </a:r>
            <a:endParaRPr lang="en-US" dirty="0"/>
          </a:p>
        </p:txBody>
      </p:sp>
    </p:spTree>
    <p:extLst>
      <p:ext uri="{BB962C8B-B14F-4D97-AF65-F5344CB8AC3E}">
        <p14:creationId xmlns:p14="http://schemas.microsoft.com/office/powerpoint/2010/main" val="29304041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t>
            </a:r>
            <a:r>
              <a:rPr lang="en-US" dirty="0" err="1" smtClean="0"/>
              <a:t>api</a:t>
            </a:r>
            <a:r>
              <a:rPr lang="en-US" dirty="0" smtClean="0"/>
              <a:t> key –step 2</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18172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0806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t>
            </a:r>
            <a:r>
              <a:rPr lang="en-US" dirty="0" err="1" smtClean="0"/>
              <a:t>api</a:t>
            </a:r>
            <a:r>
              <a:rPr lang="en-US" dirty="0" smtClean="0"/>
              <a:t> key –step 3</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49" t="16809" r="31419" b="39903"/>
          <a:stretch/>
        </p:blipFill>
        <p:spPr bwMode="auto">
          <a:xfrm>
            <a:off x="1381991" y="2362200"/>
            <a:ext cx="7762009" cy="3545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4071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default Android Studio Maps Activity class</a:t>
            </a:r>
            <a:endParaRPr lang="en-US" dirty="0"/>
          </a:p>
        </p:txBody>
      </p:sp>
      <p:sp>
        <p:nvSpPr>
          <p:cNvPr id="3" name="Content Placeholder 2"/>
          <p:cNvSpPr>
            <a:spLocks noGrp="1"/>
          </p:cNvSpPr>
          <p:nvPr>
            <p:ph sz="quarter" idx="1"/>
          </p:nvPr>
        </p:nvSpPr>
        <p:spPr>
          <a:xfrm>
            <a:off x="163190" y="1295400"/>
            <a:ext cx="4492752" cy="4114800"/>
          </a:xfrm>
        </p:spPr>
        <p:txBody>
          <a:bodyPr/>
          <a:lstStyle/>
          <a:p>
            <a:pPr marL="0" indent="0">
              <a:buNone/>
            </a:pPr>
            <a:r>
              <a:rPr lang="en-US" sz="1200" dirty="0"/>
              <a:t>public class </a:t>
            </a:r>
            <a:r>
              <a:rPr lang="en-US" sz="1200" dirty="0" err="1"/>
              <a:t>MapsActivity</a:t>
            </a:r>
            <a:r>
              <a:rPr lang="en-US" sz="1200" dirty="0"/>
              <a:t> extends </a:t>
            </a:r>
            <a:r>
              <a:rPr lang="en-US" sz="1200" dirty="0" err="1"/>
              <a:t>FragmentActivity</a:t>
            </a:r>
            <a:r>
              <a:rPr lang="en-US" sz="1200" dirty="0"/>
              <a:t> {</a:t>
            </a:r>
          </a:p>
          <a:p>
            <a:pPr marL="0" indent="0">
              <a:buNone/>
            </a:pPr>
            <a:endParaRPr lang="en-US" sz="1200" dirty="0"/>
          </a:p>
          <a:p>
            <a:pPr marL="0" indent="0">
              <a:buNone/>
            </a:pPr>
            <a:r>
              <a:rPr lang="en-US" sz="1200" dirty="0"/>
              <a:t>    private </a:t>
            </a:r>
            <a:r>
              <a:rPr lang="en-US" sz="1200" dirty="0" err="1"/>
              <a:t>GoogleMap</a:t>
            </a:r>
            <a:r>
              <a:rPr lang="en-US" sz="1200" dirty="0"/>
              <a:t> </a:t>
            </a:r>
            <a:r>
              <a:rPr lang="en-US" sz="1200" b="1" dirty="0" err="1">
                <a:solidFill>
                  <a:srgbClr val="0070C0"/>
                </a:solidFill>
              </a:rPr>
              <a:t>mMap</a:t>
            </a:r>
            <a:r>
              <a:rPr lang="en-US" sz="1200" dirty="0"/>
              <a:t>; // Might be null if Google Play services APK is not available</a:t>
            </a:r>
            <a:r>
              <a:rPr lang="en-US" sz="1200" dirty="0" smtClean="0"/>
              <a:t>.</a:t>
            </a:r>
            <a:endParaRPr lang="en-US" sz="1200" dirty="0"/>
          </a:p>
          <a:p>
            <a:pPr marL="0" indent="0">
              <a:buNone/>
            </a:pPr>
            <a:r>
              <a:rPr lang="en-US" sz="1200" dirty="0"/>
              <a:t>    @Override</a:t>
            </a:r>
          </a:p>
          <a:p>
            <a:pPr marL="0" indent="0">
              <a:buNone/>
            </a:pPr>
            <a:r>
              <a:rPr lang="en-US" sz="1200" dirty="0"/>
              <a:t>    protected void </a:t>
            </a:r>
            <a:r>
              <a:rPr lang="en-US" sz="1200" dirty="0" err="1"/>
              <a:t>onCreate</a:t>
            </a:r>
            <a:r>
              <a:rPr lang="en-US" sz="1200" dirty="0"/>
              <a:t>(Bundle </a:t>
            </a:r>
            <a:r>
              <a:rPr lang="en-US" sz="1200" dirty="0" err="1"/>
              <a:t>savedInstanceState</a:t>
            </a:r>
            <a:r>
              <a:rPr lang="en-US" sz="1200" dirty="0"/>
              <a:t>) {</a:t>
            </a:r>
          </a:p>
          <a:p>
            <a:pPr marL="0" indent="0">
              <a:buNone/>
            </a:pPr>
            <a:r>
              <a:rPr lang="en-US" sz="1200" dirty="0"/>
              <a:t>        </a:t>
            </a:r>
            <a:r>
              <a:rPr lang="en-US" sz="1200" dirty="0" err="1"/>
              <a:t>super.onCreate</a:t>
            </a:r>
            <a:r>
              <a:rPr lang="en-US" sz="1200" dirty="0"/>
              <a:t>(</a:t>
            </a:r>
            <a:r>
              <a:rPr lang="en-US" sz="1200" dirty="0" err="1"/>
              <a:t>savedInstanceState</a:t>
            </a:r>
            <a:r>
              <a:rPr lang="en-US" sz="1200" dirty="0"/>
              <a:t>);</a:t>
            </a:r>
          </a:p>
          <a:p>
            <a:pPr marL="0" indent="0">
              <a:buNone/>
            </a:pPr>
            <a:r>
              <a:rPr lang="en-US" sz="1200" dirty="0"/>
              <a:t>        </a:t>
            </a:r>
            <a:r>
              <a:rPr lang="en-US" sz="1200" dirty="0" err="1"/>
              <a:t>setContentView</a:t>
            </a:r>
            <a:r>
              <a:rPr lang="en-US" sz="1200" dirty="0"/>
              <a:t>(</a:t>
            </a:r>
            <a:r>
              <a:rPr lang="en-US" sz="1200" b="1" dirty="0" err="1">
                <a:solidFill>
                  <a:srgbClr val="FF0000"/>
                </a:solidFill>
              </a:rPr>
              <a:t>R.layout.activity_map</a:t>
            </a:r>
            <a:r>
              <a:rPr lang="en-US" sz="1200" dirty="0" err="1"/>
              <a:t>s</a:t>
            </a:r>
            <a:r>
              <a:rPr lang="en-US" sz="1200" dirty="0"/>
              <a:t>);</a:t>
            </a:r>
          </a:p>
          <a:p>
            <a:pPr marL="0" indent="0">
              <a:buNone/>
            </a:pPr>
            <a:r>
              <a:rPr lang="en-US" sz="1200" dirty="0"/>
              <a:t>        </a:t>
            </a:r>
            <a:r>
              <a:rPr lang="en-US" sz="1200" dirty="0" err="1"/>
              <a:t>setUpMapIfNeeded</a:t>
            </a:r>
            <a:r>
              <a:rPr lang="en-US" sz="1200" dirty="0"/>
              <a:t>();</a:t>
            </a:r>
          </a:p>
          <a:p>
            <a:pPr marL="0" indent="0">
              <a:buNone/>
            </a:pPr>
            <a:r>
              <a:rPr lang="en-US" sz="1200" dirty="0"/>
              <a:t>    }</a:t>
            </a:r>
          </a:p>
          <a:p>
            <a:pPr marL="0" indent="0">
              <a:buNone/>
            </a:pPr>
            <a:endParaRPr lang="en-US" sz="1200" dirty="0"/>
          </a:p>
          <a:p>
            <a:pPr marL="0" indent="0">
              <a:buNone/>
            </a:pPr>
            <a:r>
              <a:rPr lang="en-US" sz="1200" dirty="0"/>
              <a:t>    @Override</a:t>
            </a:r>
          </a:p>
          <a:p>
            <a:pPr marL="0" indent="0">
              <a:buNone/>
            </a:pPr>
            <a:r>
              <a:rPr lang="en-US" sz="1200" dirty="0"/>
              <a:t>    protected void </a:t>
            </a:r>
            <a:r>
              <a:rPr lang="en-US" sz="1200" dirty="0" err="1"/>
              <a:t>onResume</a:t>
            </a:r>
            <a:r>
              <a:rPr lang="en-US" sz="1200" dirty="0"/>
              <a:t>() {</a:t>
            </a:r>
          </a:p>
          <a:p>
            <a:pPr marL="0" indent="0">
              <a:buNone/>
            </a:pPr>
            <a:r>
              <a:rPr lang="en-US" sz="1200" dirty="0"/>
              <a:t>        </a:t>
            </a:r>
            <a:r>
              <a:rPr lang="en-US" sz="1200" dirty="0" err="1"/>
              <a:t>super.onResume</a:t>
            </a:r>
            <a:r>
              <a:rPr lang="en-US" sz="1200" dirty="0"/>
              <a:t>();</a:t>
            </a:r>
          </a:p>
          <a:p>
            <a:pPr marL="0" indent="0">
              <a:buNone/>
            </a:pPr>
            <a:r>
              <a:rPr lang="en-US" sz="1200" dirty="0"/>
              <a:t>        </a:t>
            </a:r>
            <a:r>
              <a:rPr lang="en-US" sz="1200" dirty="0" err="1"/>
              <a:t>setUpMapIfNeeded</a:t>
            </a:r>
            <a:r>
              <a:rPr lang="en-US" sz="1200" dirty="0"/>
              <a:t>();</a:t>
            </a:r>
          </a:p>
          <a:p>
            <a:pPr marL="0" indent="0">
              <a:buNone/>
            </a:pPr>
            <a:r>
              <a:rPr lang="en-US" sz="1200" dirty="0"/>
              <a:t>    }</a:t>
            </a:r>
          </a:p>
          <a:p>
            <a:pPr marL="0" indent="0">
              <a:buNone/>
            </a:pPr>
            <a:endParaRPr lang="en-US" sz="1200" dirty="0"/>
          </a:p>
        </p:txBody>
      </p:sp>
      <p:sp>
        <p:nvSpPr>
          <p:cNvPr id="4" name="Content Placeholder 2"/>
          <p:cNvSpPr txBox="1">
            <a:spLocks/>
          </p:cNvSpPr>
          <p:nvPr/>
        </p:nvSpPr>
        <p:spPr bwMode="auto">
          <a:xfrm>
            <a:off x="4191000" y="983673"/>
            <a:ext cx="4953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pitchFamily="2" charset="2"/>
              <a:buNone/>
            </a:pPr>
            <a:r>
              <a:rPr lang="en-US" sz="1200" dirty="0" smtClean="0"/>
              <a:t>private void </a:t>
            </a:r>
            <a:r>
              <a:rPr lang="en-US" sz="1200" dirty="0" err="1" smtClean="0"/>
              <a:t>setUpMapIfNeeded</a:t>
            </a:r>
            <a:r>
              <a:rPr lang="en-US" sz="1200" dirty="0" smtClean="0"/>
              <a:t>() {</a:t>
            </a:r>
          </a:p>
          <a:p>
            <a:pPr marL="0" indent="0">
              <a:buFont typeface="Wingdings" pitchFamily="2" charset="2"/>
              <a:buNone/>
            </a:pPr>
            <a:r>
              <a:rPr lang="en-US" sz="1200" dirty="0" smtClean="0"/>
              <a:t>        // Do a null check to confirm have not already instantiated map</a:t>
            </a:r>
          </a:p>
          <a:p>
            <a:pPr marL="0" indent="0">
              <a:buFont typeface="Wingdings" pitchFamily="2" charset="2"/>
              <a:buNone/>
            </a:pPr>
            <a:r>
              <a:rPr lang="en-US" sz="1200" dirty="0" smtClean="0"/>
              <a:t>        if (</a:t>
            </a:r>
            <a:r>
              <a:rPr lang="en-US" sz="1200" dirty="0" err="1" smtClean="0"/>
              <a:t>mMap</a:t>
            </a:r>
            <a:r>
              <a:rPr lang="en-US" sz="1200" dirty="0" smtClean="0"/>
              <a:t> == null) {</a:t>
            </a:r>
          </a:p>
          <a:p>
            <a:pPr marL="0" indent="0">
              <a:buFont typeface="Wingdings" pitchFamily="2" charset="2"/>
              <a:buNone/>
            </a:pPr>
            <a:r>
              <a:rPr lang="en-US" sz="1200" dirty="0" smtClean="0"/>
              <a:t>            </a:t>
            </a:r>
            <a:r>
              <a:rPr lang="en-US" sz="2000" b="1" dirty="0" smtClean="0">
                <a:solidFill>
                  <a:srgbClr val="00B050"/>
                </a:solidFill>
              </a:rPr>
              <a:t>// Try to obtain the map from the </a:t>
            </a:r>
            <a:r>
              <a:rPr lang="en-US" sz="2000" b="1" dirty="0" err="1" smtClean="0">
                <a:solidFill>
                  <a:srgbClr val="00B050"/>
                </a:solidFill>
              </a:rPr>
              <a:t>SupportMapFragment</a:t>
            </a:r>
            <a:r>
              <a:rPr lang="en-US" sz="2000" b="1" dirty="0" smtClean="0">
                <a:solidFill>
                  <a:srgbClr val="00B050"/>
                </a:solidFill>
              </a:rPr>
              <a:t>.</a:t>
            </a:r>
          </a:p>
          <a:p>
            <a:pPr marL="0" indent="0">
              <a:buFont typeface="Wingdings" pitchFamily="2" charset="2"/>
              <a:buNone/>
            </a:pPr>
            <a:r>
              <a:rPr lang="en-US" sz="1200" dirty="0" smtClean="0"/>
              <a:t>            </a:t>
            </a:r>
            <a:r>
              <a:rPr lang="en-US" sz="1200" b="1" dirty="0" err="1" smtClean="0">
                <a:solidFill>
                  <a:srgbClr val="0070C0"/>
                </a:solidFill>
              </a:rPr>
              <a:t>mMap</a:t>
            </a:r>
            <a:r>
              <a:rPr lang="en-US" sz="1200" b="1" dirty="0" smtClean="0">
                <a:solidFill>
                  <a:srgbClr val="0070C0"/>
                </a:solidFill>
              </a:rPr>
              <a:t> = ((</a:t>
            </a:r>
            <a:r>
              <a:rPr lang="en-US" sz="1200" b="1" dirty="0" err="1" smtClean="0">
                <a:solidFill>
                  <a:srgbClr val="0070C0"/>
                </a:solidFill>
              </a:rPr>
              <a:t>SupportMapFragment</a:t>
            </a:r>
            <a:r>
              <a:rPr lang="en-US" sz="1200" b="1" dirty="0" smtClean="0">
                <a:solidFill>
                  <a:srgbClr val="0070C0"/>
                </a:solidFill>
              </a:rPr>
              <a:t>) </a:t>
            </a:r>
            <a:r>
              <a:rPr lang="en-US" sz="1200" b="1" dirty="0" err="1" smtClean="0">
                <a:solidFill>
                  <a:srgbClr val="0070C0"/>
                </a:solidFill>
              </a:rPr>
              <a:t>getSupportFragmentManager</a:t>
            </a:r>
            <a:r>
              <a:rPr lang="en-US" sz="1200" b="1" dirty="0" smtClean="0">
                <a:solidFill>
                  <a:srgbClr val="0070C0"/>
                </a:solidFill>
              </a:rPr>
              <a:t>().</a:t>
            </a:r>
            <a:r>
              <a:rPr lang="en-US" sz="1200" b="1" dirty="0" err="1" smtClean="0">
                <a:solidFill>
                  <a:srgbClr val="0070C0"/>
                </a:solidFill>
              </a:rPr>
              <a:t>findFragmentById</a:t>
            </a:r>
            <a:r>
              <a:rPr lang="en-US" sz="1200" b="1" dirty="0" smtClean="0">
                <a:solidFill>
                  <a:srgbClr val="009900"/>
                </a:solidFill>
              </a:rPr>
              <a:t>(</a:t>
            </a:r>
            <a:r>
              <a:rPr lang="en-US" sz="1200" b="1" dirty="0" err="1" smtClean="0">
                <a:solidFill>
                  <a:srgbClr val="009900"/>
                </a:solidFill>
              </a:rPr>
              <a:t>R.id.map</a:t>
            </a:r>
            <a:r>
              <a:rPr lang="en-US" sz="1200" b="1" dirty="0" smtClean="0">
                <a:solidFill>
                  <a:srgbClr val="0070C0"/>
                </a:solidFill>
              </a:rPr>
              <a:t>)).</a:t>
            </a:r>
            <a:r>
              <a:rPr lang="en-US" sz="1200" b="1" dirty="0" err="1" smtClean="0">
                <a:solidFill>
                  <a:srgbClr val="0070C0"/>
                </a:solidFill>
              </a:rPr>
              <a:t>getMap</a:t>
            </a:r>
            <a:r>
              <a:rPr lang="en-US" sz="1200" b="1" dirty="0" smtClean="0">
                <a:solidFill>
                  <a:srgbClr val="0070C0"/>
                </a:solidFill>
              </a:rPr>
              <a:t>();</a:t>
            </a:r>
          </a:p>
          <a:p>
            <a:pPr marL="0" indent="0">
              <a:buFont typeface="Wingdings" pitchFamily="2" charset="2"/>
              <a:buNone/>
            </a:pPr>
            <a:r>
              <a:rPr lang="en-US" sz="1200" dirty="0" smtClean="0"/>
              <a:t>            // Check if we were successful in obtaining the map.</a:t>
            </a:r>
          </a:p>
          <a:p>
            <a:pPr marL="0" indent="0">
              <a:buFont typeface="Wingdings" pitchFamily="2" charset="2"/>
              <a:buNone/>
            </a:pPr>
            <a:r>
              <a:rPr lang="en-US" sz="1200" dirty="0" smtClean="0"/>
              <a:t>            if (</a:t>
            </a:r>
            <a:r>
              <a:rPr lang="en-US" sz="1200" dirty="0" err="1" smtClean="0"/>
              <a:t>mMap</a:t>
            </a:r>
            <a:r>
              <a:rPr lang="en-US" sz="1200" dirty="0" smtClean="0"/>
              <a:t> != null) {</a:t>
            </a:r>
          </a:p>
          <a:p>
            <a:pPr marL="0" indent="0">
              <a:buFont typeface="Wingdings" pitchFamily="2" charset="2"/>
              <a:buNone/>
            </a:pPr>
            <a:r>
              <a:rPr lang="en-US" sz="1200" dirty="0" smtClean="0"/>
              <a:t>                </a:t>
            </a:r>
            <a:r>
              <a:rPr lang="en-US" sz="1200" dirty="0" err="1" smtClean="0"/>
              <a:t>setUpMap</a:t>
            </a:r>
            <a:r>
              <a:rPr lang="en-US" sz="1200" dirty="0" smtClean="0"/>
              <a:t>();</a:t>
            </a:r>
          </a:p>
          <a:p>
            <a:pPr marL="0" indent="0">
              <a:buFont typeface="Wingdings" pitchFamily="2" charset="2"/>
              <a:buNone/>
            </a:pPr>
            <a:r>
              <a:rPr lang="en-US" sz="1200" dirty="0" smtClean="0"/>
              <a:t>            }</a:t>
            </a:r>
          </a:p>
          <a:p>
            <a:pPr marL="0" indent="0">
              <a:buFont typeface="Wingdings" pitchFamily="2" charset="2"/>
              <a:buNone/>
            </a:pPr>
            <a:r>
              <a:rPr lang="en-US" sz="1200" dirty="0" smtClean="0"/>
              <a:t>        }</a:t>
            </a:r>
          </a:p>
          <a:p>
            <a:pPr marL="0" indent="0">
              <a:buFont typeface="Wingdings" pitchFamily="2" charset="2"/>
              <a:buNone/>
            </a:pPr>
            <a:r>
              <a:rPr lang="en-US" sz="1200" dirty="0" smtClean="0"/>
              <a:t>    }</a:t>
            </a:r>
          </a:p>
          <a:p>
            <a:pPr marL="0" indent="0">
              <a:buFont typeface="Wingdings" pitchFamily="2" charset="2"/>
              <a:buNone/>
            </a:pPr>
            <a:r>
              <a:rPr lang="en-US" sz="1200" dirty="0" smtClean="0"/>
              <a:t> </a:t>
            </a:r>
          </a:p>
          <a:p>
            <a:pPr marL="0" indent="0">
              <a:buFont typeface="Wingdings" pitchFamily="2" charset="2"/>
              <a:buNone/>
            </a:pPr>
            <a:r>
              <a:rPr lang="en-US" sz="1200" dirty="0" smtClean="0"/>
              <a:t>//where we can add markers or lines, add listeners move camera\</a:t>
            </a:r>
          </a:p>
          <a:p>
            <a:pPr marL="0" indent="0">
              <a:buFont typeface="Wingdings" pitchFamily="2" charset="2"/>
              <a:buNone/>
            </a:pPr>
            <a:r>
              <a:rPr lang="en-US" sz="1200" dirty="0" smtClean="0"/>
              <a:t>    private void </a:t>
            </a:r>
            <a:r>
              <a:rPr lang="en-US" sz="1200" dirty="0" err="1" smtClean="0"/>
              <a:t>setUpMap</a:t>
            </a:r>
            <a:r>
              <a:rPr lang="en-US" sz="1200" dirty="0" smtClean="0"/>
              <a:t>() {</a:t>
            </a:r>
          </a:p>
          <a:p>
            <a:pPr marL="0" indent="0">
              <a:buFont typeface="Wingdings" pitchFamily="2" charset="2"/>
              <a:buNone/>
            </a:pPr>
            <a:r>
              <a:rPr lang="en-US" sz="1200" b="1" dirty="0" smtClean="0">
                <a:solidFill>
                  <a:srgbClr val="0070C0"/>
                </a:solidFill>
              </a:rPr>
              <a:t>        </a:t>
            </a:r>
            <a:r>
              <a:rPr lang="en-US" sz="1200" b="1" dirty="0" err="1" smtClean="0">
                <a:solidFill>
                  <a:srgbClr val="0070C0"/>
                </a:solidFill>
              </a:rPr>
              <a:t>mMap.addMarker</a:t>
            </a:r>
            <a:r>
              <a:rPr lang="en-US" sz="1200" b="1" dirty="0" smtClean="0">
                <a:solidFill>
                  <a:srgbClr val="0070C0"/>
                </a:solidFill>
              </a:rPr>
              <a:t>(new </a:t>
            </a:r>
            <a:r>
              <a:rPr lang="en-US" sz="1200" b="1" dirty="0" err="1" smtClean="0">
                <a:solidFill>
                  <a:srgbClr val="0070C0"/>
                </a:solidFill>
              </a:rPr>
              <a:t>MarkerOptions</a:t>
            </a:r>
            <a:r>
              <a:rPr lang="en-US" sz="1200" b="1" dirty="0" smtClean="0">
                <a:solidFill>
                  <a:srgbClr val="0070C0"/>
                </a:solidFill>
              </a:rPr>
              <a:t>().position(new </a:t>
            </a:r>
            <a:r>
              <a:rPr lang="en-US" sz="1200" b="1" dirty="0" err="1" smtClean="0">
                <a:solidFill>
                  <a:srgbClr val="0070C0"/>
                </a:solidFill>
              </a:rPr>
              <a:t>LatLng</a:t>
            </a:r>
            <a:r>
              <a:rPr lang="en-US" sz="1200" b="1" dirty="0" smtClean="0">
                <a:solidFill>
                  <a:srgbClr val="0070C0"/>
                </a:solidFill>
              </a:rPr>
              <a:t>(30, 0)).title("Marker"));</a:t>
            </a:r>
          </a:p>
          <a:p>
            <a:pPr marL="0" indent="0">
              <a:buFont typeface="Wingdings" pitchFamily="2" charset="2"/>
              <a:buNone/>
            </a:pPr>
            <a:r>
              <a:rPr lang="en-US" sz="1200" dirty="0" smtClean="0"/>
              <a:t>    }</a:t>
            </a:r>
          </a:p>
          <a:p>
            <a:pPr marL="0" indent="0">
              <a:buFont typeface="Wingdings" pitchFamily="2" charset="2"/>
              <a:buNone/>
            </a:pPr>
            <a:r>
              <a:rPr lang="en-US" sz="1200" dirty="0" smtClean="0"/>
              <a:t>}</a:t>
            </a:r>
            <a:endParaRPr lang="en-US" sz="1200" dirty="0"/>
          </a:p>
        </p:txBody>
      </p:sp>
      <p:sp>
        <p:nvSpPr>
          <p:cNvPr id="5" name="TextBox 4"/>
          <p:cNvSpPr txBox="1"/>
          <p:nvPr/>
        </p:nvSpPr>
        <p:spPr>
          <a:xfrm>
            <a:off x="21265" y="5715000"/>
            <a:ext cx="9290620" cy="1169551"/>
          </a:xfrm>
          <a:prstGeom prst="rect">
            <a:avLst/>
          </a:prstGeom>
          <a:solidFill>
            <a:srgbClr val="FFC000"/>
          </a:solidFill>
        </p:spPr>
        <p:txBody>
          <a:bodyPr wrap="none" rtlCol="0">
            <a:spAutoFit/>
          </a:bodyPr>
          <a:lstStyle/>
          <a:p>
            <a:r>
              <a:rPr lang="en-US" sz="1400" dirty="0"/>
              <a:t>&lt;fragment </a:t>
            </a:r>
            <a:r>
              <a:rPr lang="en-US" sz="1400" dirty="0" err="1"/>
              <a:t>xmlns:android</a:t>
            </a:r>
            <a:r>
              <a:rPr lang="en-US" sz="1400" dirty="0"/>
              <a:t>="http://schemas.android.com/</a:t>
            </a:r>
            <a:r>
              <a:rPr lang="en-US" sz="1400" dirty="0" err="1"/>
              <a:t>apk</a:t>
            </a:r>
            <a:r>
              <a:rPr lang="en-US" sz="1400" dirty="0"/>
              <a:t>/res/android"</a:t>
            </a:r>
          </a:p>
          <a:p>
            <a:r>
              <a:rPr lang="en-US" sz="1400" dirty="0"/>
              <a:t>    </a:t>
            </a:r>
            <a:r>
              <a:rPr lang="en-US" sz="1400" dirty="0" err="1"/>
              <a:t>xmlns:tools</a:t>
            </a:r>
            <a:r>
              <a:rPr lang="en-US" sz="1400" dirty="0"/>
              <a:t>="http://schemas.android.com/tools" </a:t>
            </a:r>
            <a:r>
              <a:rPr lang="en-US" sz="1400" dirty="0" err="1"/>
              <a:t>android:layout_width</a:t>
            </a:r>
            <a:r>
              <a:rPr lang="en-US" sz="1400" dirty="0"/>
              <a:t>="</a:t>
            </a:r>
            <a:r>
              <a:rPr lang="en-US" sz="1400" dirty="0" err="1"/>
              <a:t>match_parent</a:t>
            </a:r>
            <a:r>
              <a:rPr lang="en-US" sz="1400" dirty="0"/>
              <a:t>"</a:t>
            </a:r>
          </a:p>
          <a:p>
            <a:r>
              <a:rPr lang="en-US" sz="1400" dirty="0"/>
              <a:t>    </a:t>
            </a:r>
            <a:r>
              <a:rPr lang="en-US" sz="1400" dirty="0" err="1"/>
              <a:t>android:layout_height</a:t>
            </a:r>
            <a:r>
              <a:rPr lang="en-US" sz="1400" dirty="0"/>
              <a:t>="</a:t>
            </a:r>
            <a:r>
              <a:rPr lang="en-US" sz="1400" dirty="0" err="1"/>
              <a:t>match_parent</a:t>
            </a:r>
            <a:r>
              <a:rPr lang="en-US" sz="1400" dirty="0"/>
              <a:t>" </a:t>
            </a:r>
            <a:r>
              <a:rPr lang="en-US" sz="1400" b="1" dirty="0" err="1">
                <a:solidFill>
                  <a:srgbClr val="009900"/>
                </a:solidFill>
              </a:rPr>
              <a:t>android:id</a:t>
            </a:r>
            <a:r>
              <a:rPr lang="en-US" sz="1400" b="1" dirty="0">
                <a:solidFill>
                  <a:srgbClr val="009900"/>
                </a:solidFill>
              </a:rPr>
              <a:t>="@+id/map" </a:t>
            </a:r>
            <a:r>
              <a:rPr lang="en-US" sz="1400" dirty="0" err="1"/>
              <a:t>tools:context</a:t>
            </a:r>
            <a:r>
              <a:rPr lang="en-US" sz="1400" dirty="0"/>
              <a:t>=".</a:t>
            </a:r>
            <a:r>
              <a:rPr lang="en-US" sz="1400" dirty="0" err="1"/>
              <a:t>MapsActivity</a:t>
            </a:r>
            <a:r>
              <a:rPr lang="en-US" sz="1400" dirty="0"/>
              <a:t>"</a:t>
            </a:r>
          </a:p>
          <a:p>
            <a:r>
              <a:rPr lang="en-US" sz="1400" dirty="0"/>
              <a:t>    </a:t>
            </a:r>
            <a:r>
              <a:rPr lang="en-US" sz="1400" dirty="0" err="1"/>
              <a:t>android:name</a:t>
            </a:r>
            <a:r>
              <a:rPr lang="en-US" sz="1400" dirty="0"/>
              <a:t>="</a:t>
            </a:r>
            <a:r>
              <a:rPr lang="en-US" sz="1400" b="1" dirty="0" err="1">
                <a:solidFill>
                  <a:srgbClr val="FF0000"/>
                </a:solidFill>
              </a:rPr>
              <a:t>com.google.android.gms.maps.SupportMapFragment</a:t>
            </a:r>
            <a:r>
              <a:rPr lang="en-US" sz="1400" dirty="0"/>
              <a:t>" /&gt;</a:t>
            </a:r>
          </a:p>
          <a:p>
            <a:endParaRPr lang="en-US" sz="1400" dirty="0"/>
          </a:p>
        </p:txBody>
      </p:sp>
      <p:sp>
        <p:nvSpPr>
          <p:cNvPr id="6" name="Down Arrow 5"/>
          <p:cNvSpPr/>
          <p:nvPr/>
        </p:nvSpPr>
        <p:spPr>
          <a:xfrm>
            <a:off x="2667000" y="3352800"/>
            <a:ext cx="304800" cy="2362200"/>
          </a:xfrm>
          <a:prstGeom prst="down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Down Arrow 7"/>
          <p:cNvSpPr/>
          <p:nvPr/>
        </p:nvSpPr>
        <p:spPr>
          <a:xfrm>
            <a:off x="7467600" y="2971800"/>
            <a:ext cx="228600" cy="2895600"/>
          </a:xfrm>
          <a:prstGeom prst="downArrow">
            <a:avLst/>
          </a:prstGeom>
          <a:solidFill>
            <a:srgbClr val="0099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TextBox 8"/>
          <p:cNvSpPr txBox="1"/>
          <p:nvPr/>
        </p:nvSpPr>
        <p:spPr>
          <a:xfrm>
            <a:off x="1538440" y="5352388"/>
            <a:ext cx="2561920" cy="369332"/>
          </a:xfrm>
          <a:prstGeom prst="rect">
            <a:avLst/>
          </a:prstGeom>
          <a:noFill/>
        </p:spPr>
        <p:txBody>
          <a:bodyPr wrap="none" rtlCol="0">
            <a:spAutoFit/>
          </a:bodyPr>
          <a:lstStyle/>
          <a:p>
            <a:r>
              <a:rPr lang="en-US" b="1" i="1" dirty="0" smtClean="0"/>
              <a:t>activity_maps.xml</a:t>
            </a:r>
            <a:endParaRPr lang="en-US" b="1" i="1" dirty="0"/>
          </a:p>
        </p:txBody>
      </p:sp>
    </p:spTree>
    <p:extLst>
      <p:ext uri="{BB962C8B-B14F-4D97-AF65-F5344CB8AC3E}">
        <p14:creationId xmlns:p14="http://schemas.microsoft.com/office/powerpoint/2010/main" val="2390054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PROBLEM: newer v2 is not supported on </a:t>
            </a:r>
            <a:r>
              <a:rPr lang="en-US" sz="3600" dirty="0" smtClean="0"/>
              <a:t>some Android Emulator –make sure AVD has Google Play SDK</a:t>
            </a:r>
            <a:endParaRPr lang="en-US" sz="3600" dirty="0"/>
          </a:p>
        </p:txBody>
      </p:sp>
      <p:sp>
        <p:nvSpPr>
          <p:cNvPr id="3" name="Content Placeholder 2"/>
          <p:cNvSpPr>
            <a:spLocks noGrp="1"/>
          </p:cNvSpPr>
          <p:nvPr>
            <p:ph sz="quarter" idx="1"/>
          </p:nvPr>
        </p:nvSpPr>
        <p:spPr/>
        <p:txBody>
          <a:bodyPr/>
          <a:lstStyle/>
          <a:p>
            <a:r>
              <a:rPr lang="en-US" dirty="0" smtClean="0"/>
              <a:t>Generally best to have </a:t>
            </a:r>
            <a:r>
              <a:rPr lang="en-US" dirty="0" smtClean="0"/>
              <a:t>a physical device to </a:t>
            </a:r>
            <a:r>
              <a:rPr lang="en-US" dirty="0" smtClean="0"/>
              <a:t>test.</a:t>
            </a:r>
          </a:p>
          <a:p>
            <a:endParaRPr lang="en-US" dirty="0" smtClean="0"/>
          </a:p>
          <a:p>
            <a:r>
              <a:rPr lang="en-US" dirty="0" smtClean="0"/>
              <a:t>ALSO</a:t>
            </a:r>
            <a:r>
              <a:rPr lang="en-US" dirty="0"/>
              <a:t>: devices not supporting OpenGL ES2.0 won't be able to run apps with </a:t>
            </a:r>
            <a:r>
              <a:rPr lang="en-US" dirty="0" smtClean="0"/>
              <a:t>maps  (but, these are generally older devices)</a:t>
            </a:r>
            <a:endParaRPr lang="en-US" dirty="0"/>
          </a:p>
        </p:txBody>
      </p:sp>
    </p:spTree>
    <p:extLst>
      <p:ext uri="{BB962C8B-B14F-4D97-AF65-F5344CB8AC3E}">
        <p14:creationId xmlns:p14="http://schemas.microsoft.com/office/powerpoint/2010/main" val="4512134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t>
            </a:r>
            <a:endParaRPr lang="en-US" dirty="0"/>
          </a:p>
        </p:txBody>
      </p:sp>
      <p:sp>
        <p:nvSpPr>
          <p:cNvPr id="3" name="Content Placeholder 2"/>
          <p:cNvSpPr>
            <a:spLocks noGrp="1"/>
          </p:cNvSpPr>
          <p:nvPr>
            <p:ph sz="quarter" idx="1"/>
          </p:nvPr>
        </p:nvSpPr>
        <p:spPr/>
        <p:txBody>
          <a:bodyPr/>
          <a:lstStyle/>
          <a:p>
            <a:r>
              <a:rPr lang="en-US" dirty="0" smtClean="0"/>
              <a:t>Note the method </a:t>
            </a:r>
            <a:r>
              <a:rPr lang="en-US" b="1" dirty="0" err="1" smtClean="0">
                <a:solidFill>
                  <a:srgbClr val="FF0000"/>
                </a:solidFill>
              </a:rPr>
              <a:t>getMap</a:t>
            </a:r>
            <a:r>
              <a:rPr lang="en-US" dirty="0" smtClean="0"/>
              <a:t>  is deprecated –kind of surprising as that was auto generated code by </a:t>
            </a:r>
            <a:r>
              <a:rPr lang="en-US" dirty="0" err="1" smtClean="0"/>
              <a:t>AndroidStudio</a:t>
            </a:r>
            <a:r>
              <a:rPr lang="en-US" dirty="0" smtClean="0"/>
              <a:t> ---</a:t>
            </a:r>
          </a:p>
          <a:p>
            <a:r>
              <a:rPr lang="en-US" dirty="0" smtClean="0"/>
              <a:t>It is replaced by use of </a:t>
            </a:r>
            <a:r>
              <a:rPr lang="en-US" dirty="0" err="1">
                <a:hlinkClick r:id="rId2"/>
              </a:rPr>
              <a:t>getMapAsync</a:t>
            </a:r>
            <a:r>
              <a:rPr lang="en-US" dirty="0"/>
              <a:t>(</a:t>
            </a:r>
            <a:r>
              <a:rPr lang="en-US" dirty="0" err="1">
                <a:hlinkClick r:id="rId3"/>
              </a:rPr>
              <a:t>OnMapReadyCallback</a:t>
            </a:r>
            <a:r>
              <a:rPr lang="en-US" dirty="0"/>
              <a:t> callback</a:t>
            </a:r>
            <a:r>
              <a:rPr lang="en-US" dirty="0" smtClean="0"/>
              <a:t>)</a:t>
            </a:r>
          </a:p>
          <a:p>
            <a:pPr lvl="2"/>
            <a:r>
              <a:rPr lang="en-US" dirty="0" smtClean="0"/>
              <a:t>Sets </a:t>
            </a:r>
            <a:r>
              <a:rPr lang="en-US" dirty="0"/>
              <a:t>a callback object which will be triggered when the </a:t>
            </a:r>
            <a:r>
              <a:rPr lang="en-US" dirty="0" err="1">
                <a:hlinkClick r:id="rId4"/>
              </a:rPr>
              <a:t>GoogleMap</a:t>
            </a:r>
            <a:r>
              <a:rPr lang="en-US" dirty="0"/>
              <a:t> instance is ready to be used</a:t>
            </a:r>
            <a:r>
              <a:rPr lang="en-US" dirty="0" smtClean="0"/>
              <a:t>.</a:t>
            </a:r>
          </a:p>
          <a:p>
            <a:pPr lvl="2"/>
            <a:endParaRPr lang="en-US" dirty="0"/>
          </a:p>
          <a:p>
            <a:pPr lvl="2"/>
            <a:r>
              <a:rPr lang="en-US" dirty="0" smtClean="0"/>
              <a:t>WE SAW AN EXAMPLE OF USING THIS PREVIOUSLY</a:t>
            </a:r>
            <a:endParaRPr lang="en-US" dirty="0"/>
          </a:p>
          <a:p>
            <a:endParaRPr lang="en-US" dirty="0"/>
          </a:p>
        </p:txBody>
      </p:sp>
    </p:spTree>
    <p:extLst>
      <p:ext uri="{BB962C8B-B14F-4D97-AF65-F5344CB8AC3E}">
        <p14:creationId xmlns:p14="http://schemas.microsoft.com/office/powerpoint/2010/main" val="32650046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---answer (maybe not much)</a:t>
            </a:r>
            <a:endParaRPr lang="en-US" dirty="0"/>
          </a:p>
          <a:p>
            <a:pPr marL="457200" indent="-457200">
              <a:buFont typeface="Arial" panose="020B0604020202020204" pitchFamily="34" charset="0"/>
              <a:buChar char="•"/>
            </a:pPr>
            <a:r>
              <a:rPr lang="en-US" sz="2400" dirty="0" err="1"/>
              <a:t>SupportMapFragment</a:t>
            </a:r>
            <a:r>
              <a:rPr lang="en-US" sz="2400" dirty="0"/>
              <a:t> is for use with the Android Support package's backport of fragments. It can be used on Android devices running API 10 and lower, as well as Android devices running 11 and higher</a:t>
            </a:r>
            <a:r>
              <a:rPr lang="en-US" sz="2400" dirty="0" smtClean="0"/>
              <a:t>.</a:t>
            </a:r>
          </a:p>
          <a:p>
            <a:pPr marL="457200" indent="-457200">
              <a:buFont typeface="Arial" panose="020B0604020202020204" pitchFamily="34" charset="0"/>
              <a:buChar char="•"/>
            </a:pPr>
            <a:r>
              <a:rPr lang="en-US" sz="2400" dirty="0" err="1" smtClean="0"/>
              <a:t>MapFragment</a:t>
            </a:r>
            <a:r>
              <a:rPr lang="en-US" sz="2400" dirty="0"/>
              <a:t> requires the native API Level 11 fragment implementation, and therefore can only be used on API Level 11 and higher devices.</a:t>
            </a:r>
          </a:p>
        </p:txBody>
      </p:sp>
      <p:sp>
        <p:nvSpPr>
          <p:cNvPr id="3" name="Title 2"/>
          <p:cNvSpPr>
            <a:spLocks noGrp="1"/>
          </p:cNvSpPr>
          <p:nvPr>
            <p:ph type="title"/>
          </p:nvPr>
        </p:nvSpPr>
        <p:spPr/>
        <p:txBody>
          <a:bodyPr/>
          <a:lstStyle/>
          <a:p>
            <a:r>
              <a:rPr lang="en-US" sz="2800" dirty="0" smtClean="0"/>
              <a:t>STOP– what is difference between </a:t>
            </a:r>
            <a:r>
              <a:rPr lang="en-US" sz="2800" dirty="0" err="1" smtClean="0"/>
              <a:t>MapFragment</a:t>
            </a:r>
            <a:r>
              <a:rPr lang="en-US" sz="2800" dirty="0" smtClean="0"/>
              <a:t> and </a:t>
            </a:r>
            <a:r>
              <a:rPr lang="en-US" sz="2800" dirty="0" err="1" smtClean="0"/>
              <a:t>SupportMapFragment</a:t>
            </a:r>
            <a:r>
              <a:rPr lang="en-US" sz="2800" dirty="0" smtClean="0"/>
              <a:t> classes???</a:t>
            </a:r>
            <a:endParaRPr lang="en-US" sz="2800" dirty="0"/>
          </a:p>
        </p:txBody>
      </p:sp>
    </p:spTree>
    <p:extLst>
      <p:ext uri="{BB962C8B-B14F-4D97-AF65-F5344CB8AC3E}">
        <p14:creationId xmlns:p14="http://schemas.microsoft.com/office/powerpoint/2010/main" val="1576362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lstStyle/>
          <a:p>
            <a:r>
              <a:rPr lang="en-US" dirty="0" smtClean="0"/>
              <a:t>Copy key into xml file</a:t>
            </a:r>
            <a:endParaRPr lang="en-US" dirty="0"/>
          </a:p>
        </p:txBody>
      </p:sp>
      <p:sp>
        <p:nvSpPr>
          <p:cNvPr id="3" name="Content Placeholder 2"/>
          <p:cNvSpPr>
            <a:spLocks noGrp="1"/>
          </p:cNvSpPr>
          <p:nvPr>
            <p:ph sz="quarter" idx="1"/>
          </p:nvPr>
        </p:nvSpPr>
        <p:spPr>
          <a:xfrm>
            <a:off x="228600" y="1600200"/>
            <a:ext cx="5867400" cy="4495800"/>
          </a:xfrm>
        </p:spPr>
        <p:txBody>
          <a:bodyPr/>
          <a:lstStyle/>
          <a:p>
            <a:r>
              <a:rPr lang="en-US" dirty="0" smtClean="0"/>
              <a:t>COPY key you just got into google_maps_api.xml location</a:t>
            </a:r>
            <a:br>
              <a:rPr lang="en-US" dirty="0" smtClean="0"/>
            </a:br>
            <a:r>
              <a:rPr lang="en-US" dirty="0" smtClean="0"/>
              <a:t>circled here--- </a:t>
            </a:r>
            <a:r>
              <a:rPr lang="en-US" sz="1600" dirty="0" smtClean="0"/>
              <a:t>&lt;string name=</a:t>
            </a:r>
            <a:r>
              <a:rPr lang="en-US" sz="1600" dirty="0" err="1" smtClean="0"/>
              <a:t>google_maps_keys</a:t>
            </a:r>
            <a:endParaRPr lang="en-US" sz="1600" dirty="0" smtClean="0"/>
          </a:p>
          <a:p>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 t="11209" r="81512" b="59726"/>
          <a:stretch/>
        </p:blipFill>
        <p:spPr bwMode="auto">
          <a:xfrm>
            <a:off x="6019800" y="152400"/>
            <a:ext cx="2803451" cy="2402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7856"/>
            <a:ext cx="1124902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4804974" y="2971800"/>
            <a:ext cx="300425" cy="329786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0319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on device (screenshot)</a:t>
            </a:r>
            <a:endParaRPr lang="en-US" dirty="0"/>
          </a:p>
        </p:txBody>
      </p:sp>
      <p:sp>
        <p:nvSpPr>
          <p:cNvPr id="3" name="Content Placeholder 2"/>
          <p:cNvSpPr>
            <a:spLocks noGrp="1"/>
          </p:cNvSpPr>
          <p:nvPr>
            <p:ph sz="quarter" idx="1"/>
          </p:nvPr>
        </p:nvSpPr>
        <p:spPr/>
        <p:txBody>
          <a:bodyPr/>
          <a:lstStyle/>
          <a:p>
            <a:r>
              <a:rPr lang="en-US" dirty="0" smtClean="0"/>
              <a:t>This is what I get after with marker set to 30, 0 </a:t>
            </a:r>
            <a:r>
              <a:rPr lang="en-US" dirty="0" err="1" smtClean="0"/>
              <a:t>lat</a:t>
            </a:r>
            <a:r>
              <a:rPr lang="en-US" dirty="0" smtClean="0"/>
              <a:t>/long</a:t>
            </a:r>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95" t="11198" r="26232" b="9832"/>
          <a:stretch/>
        </p:blipFill>
        <p:spPr bwMode="auto">
          <a:xfrm>
            <a:off x="3200400" y="2462323"/>
            <a:ext cx="3952878" cy="4395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0170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Lets explore a little the methods</a:t>
            </a:r>
            <a:endParaRPr lang="en-US" dirty="0"/>
          </a:p>
        </p:txBody>
      </p:sp>
      <p:sp>
        <p:nvSpPr>
          <p:cNvPr id="3" name="Title 2"/>
          <p:cNvSpPr>
            <a:spLocks noGrp="1"/>
          </p:cNvSpPr>
          <p:nvPr>
            <p:ph type="title"/>
          </p:nvPr>
        </p:nvSpPr>
        <p:spPr/>
        <p:txBody>
          <a:bodyPr/>
          <a:lstStyle/>
          <a:p>
            <a:r>
              <a:rPr lang="en-US" dirty="0" err="1" smtClean="0"/>
              <a:t>MapFragment</a:t>
            </a:r>
            <a:endParaRPr lang="en-US" dirty="0"/>
          </a:p>
        </p:txBody>
      </p:sp>
    </p:spTree>
    <p:extLst>
      <p:ext uri="{BB962C8B-B14F-4D97-AF65-F5344CB8AC3E}">
        <p14:creationId xmlns:p14="http://schemas.microsoft.com/office/powerpoint/2010/main" val="12633621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MapFragment</a:t>
            </a:r>
            <a:endParaRPr lang="en-US" dirty="0"/>
          </a:p>
        </p:txBody>
      </p:sp>
      <p:sp>
        <p:nvSpPr>
          <p:cNvPr id="3" name="Content Placeholder 2"/>
          <p:cNvSpPr>
            <a:spLocks noGrp="1"/>
          </p:cNvSpPr>
          <p:nvPr>
            <p:ph sz="quarter" idx="1"/>
          </p:nvPr>
        </p:nvSpPr>
        <p:spPr/>
        <p:txBody>
          <a:bodyPr/>
          <a:lstStyle/>
          <a:p>
            <a:r>
              <a:rPr lang="en-US" dirty="0" smtClean="0"/>
              <a:t>Methods to change location, zoom, move, etc.</a:t>
            </a:r>
          </a:p>
          <a:p>
            <a:r>
              <a:rPr lang="en-US" dirty="0">
                <a:hlinkClick r:id="rId2"/>
              </a:rPr>
              <a:t>http://developer.android.com/reference/com/google/android/gms/maps/MapFragment.html</a:t>
            </a:r>
            <a:endParaRPr lang="en-US" dirty="0"/>
          </a:p>
        </p:txBody>
      </p:sp>
    </p:spTree>
    <p:extLst>
      <p:ext uri="{BB962C8B-B14F-4D97-AF65-F5344CB8AC3E}">
        <p14:creationId xmlns:p14="http://schemas.microsoft.com/office/powerpoint/2010/main" val="4022153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990600"/>
          </a:xfrm>
        </p:spPr>
        <p:txBody>
          <a:bodyPr/>
          <a:lstStyle/>
          <a:p>
            <a:r>
              <a:rPr lang="en-US" dirty="0" smtClean="0"/>
              <a:t>ANOTHER OPTION: Using </a:t>
            </a:r>
            <a:r>
              <a:rPr lang="en-US" dirty="0" err="1" smtClean="0"/>
              <a:t>MapView</a:t>
            </a:r>
            <a:r>
              <a:rPr lang="en-US" dirty="0" smtClean="0"/>
              <a:t> ---see example following in old version</a:t>
            </a:r>
            <a:endParaRPr lang="en-US" dirty="0"/>
          </a:p>
        </p:txBody>
      </p:sp>
    </p:spTree>
    <p:extLst>
      <p:ext uri="{BB962C8B-B14F-4D97-AF65-F5344CB8AC3E}">
        <p14:creationId xmlns:p14="http://schemas.microsoft.com/office/powerpoint/2010/main" val="7233985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Zoom in/out</a:t>
            </a:r>
          </a:p>
          <a:p>
            <a:r>
              <a:rPr lang="en-US" dirty="0" smtClean="0"/>
              <a:t>Location on map</a:t>
            </a:r>
          </a:p>
          <a:p>
            <a:r>
              <a:rPr lang="en-US" dirty="0" smtClean="0"/>
              <a:t>Adding Markers</a:t>
            </a:r>
            <a:endParaRPr lang="en-US" dirty="0"/>
          </a:p>
        </p:txBody>
      </p:sp>
      <p:sp>
        <p:nvSpPr>
          <p:cNvPr id="3" name="Title 2"/>
          <p:cNvSpPr>
            <a:spLocks noGrp="1"/>
          </p:cNvSpPr>
          <p:nvPr>
            <p:ph type="title"/>
          </p:nvPr>
        </p:nvSpPr>
        <p:spPr/>
        <p:txBody>
          <a:bodyPr/>
          <a:lstStyle/>
          <a:p>
            <a:r>
              <a:rPr lang="en-US" dirty="0" smtClean="0"/>
              <a:t>Map Features</a:t>
            </a:r>
            <a:endParaRPr lang="en-US" dirty="0"/>
          </a:p>
        </p:txBody>
      </p:sp>
    </p:spTree>
    <p:extLst>
      <p:ext uri="{BB962C8B-B14F-4D97-AF65-F5344CB8AC3E}">
        <p14:creationId xmlns:p14="http://schemas.microsoft.com/office/powerpoint/2010/main" val="39216287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 changing location</a:t>
            </a:r>
            <a:endParaRPr lang="en-US" dirty="0"/>
          </a:p>
        </p:txBody>
      </p:sp>
      <p:sp>
        <p:nvSpPr>
          <p:cNvPr id="3" name="Content Placeholder 2"/>
          <p:cNvSpPr>
            <a:spLocks noGrp="1"/>
          </p:cNvSpPr>
          <p:nvPr>
            <p:ph sz="quarter" idx="1"/>
          </p:nvPr>
        </p:nvSpPr>
        <p:spPr/>
        <p:txBody>
          <a:bodyPr/>
          <a:lstStyle/>
          <a:p>
            <a:r>
              <a:rPr lang="en-US" dirty="0"/>
              <a:t>See </a:t>
            </a:r>
            <a:r>
              <a:rPr lang="en-US" dirty="0">
                <a:hlinkClick r:id="rId2"/>
              </a:rPr>
              <a:t>https://</a:t>
            </a:r>
            <a:r>
              <a:rPr lang="en-US" dirty="0" smtClean="0">
                <a:hlinkClick r:id="rId2"/>
              </a:rPr>
              <a:t>developers.google.com/maps/documentation/android/views</a:t>
            </a:r>
            <a:endParaRPr lang="en-US" dirty="0" smtClean="0"/>
          </a:p>
          <a:p>
            <a:endParaRPr lang="en-US" dirty="0"/>
          </a:p>
          <a:p>
            <a:r>
              <a:rPr lang="en-US" dirty="0" smtClean="0"/>
              <a:t>Change location</a:t>
            </a:r>
          </a:p>
          <a:p>
            <a:pPr marL="0" indent="0">
              <a:buNone/>
            </a:pPr>
            <a:r>
              <a:rPr lang="en-US" sz="2000" b="1" dirty="0">
                <a:solidFill>
                  <a:srgbClr val="00B050"/>
                </a:solidFill>
              </a:rPr>
              <a:t>private static final </a:t>
            </a:r>
            <a:r>
              <a:rPr lang="en-US" sz="2000" b="1" dirty="0" err="1">
                <a:solidFill>
                  <a:srgbClr val="00B050"/>
                </a:solidFill>
              </a:rPr>
              <a:t>LatLng</a:t>
            </a:r>
            <a:r>
              <a:rPr lang="en-US" sz="2000" b="1" dirty="0">
                <a:solidFill>
                  <a:srgbClr val="00B050"/>
                </a:solidFill>
              </a:rPr>
              <a:t> SYDNEY = new </a:t>
            </a:r>
            <a:r>
              <a:rPr lang="en-US" sz="2000" b="1" dirty="0" err="1">
                <a:solidFill>
                  <a:srgbClr val="00B050"/>
                </a:solidFill>
              </a:rPr>
              <a:t>LatLng</a:t>
            </a:r>
            <a:r>
              <a:rPr lang="en-US" sz="2000" b="1" dirty="0">
                <a:solidFill>
                  <a:srgbClr val="00B050"/>
                </a:solidFill>
              </a:rPr>
              <a:t>(-33.88,151.21);</a:t>
            </a:r>
            <a:br>
              <a:rPr lang="en-US" sz="2000" b="1" dirty="0">
                <a:solidFill>
                  <a:srgbClr val="00B050"/>
                </a:solidFill>
              </a:rPr>
            </a:br>
            <a:r>
              <a:rPr lang="en-US" sz="2000" dirty="0"/>
              <a:t/>
            </a:r>
            <a:br>
              <a:rPr lang="en-US" sz="2000" dirty="0"/>
            </a:br>
            <a:r>
              <a:rPr lang="en-US" sz="2000" dirty="0"/>
              <a:t>private </a:t>
            </a:r>
            <a:r>
              <a:rPr lang="en-US" sz="2000" dirty="0" err="1"/>
              <a:t>GoogleMap</a:t>
            </a:r>
            <a:r>
              <a:rPr lang="en-US" sz="2000" dirty="0"/>
              <a:t> map;</a:t>
            </a:r>
            <a:br>
              <a:rPr lang="en-US" sz="2000" dirty="0"/>
            </a:br>
            <a:r>
              <a:rPr lang="en-US" sz="2000" dirty="0"/>
              <a:t>... // Obtain the map from a </a:t>
            </a:r>
            <a:r>
              <a:rPr lang="en-US" sz="2000" dirty="0" err="1"/>
              <a:t>MapFragment</a:t>
            </a:r>
            <a:r>
              <a:rPr lang="en-US" sz="2000" dirty="0"/>
              <a:t> or </a:t>
            </a:r>
            <a:r>
              <a:rPr lang="en-US" sz="2000" dirty="0" err="1"/>
              <a:t>MapView</a:t>
            </a:r>
            <a:r>
              <a:rPr lang="en-US" sz="2000" dirty="0"/>
              <a:t>.</a:t>
            </a:r>
            <a:br>
              <a:rPr lang="en-US" sz="2000" dirty="0"/>
            </a:br>
            <a:r>
              <a:rPr lang="en-US" sz="2000" dirty="0"/>
              <a:t/>
            </a:r>
            <a:br>
              <a:rPr lang="en-US" sz="2000" dirty="0"/>
            </a:br>
            <a:r>
              <a:rPr lang="en-US" sz="2000" dirty="0"/>
              <a:t>// Move the camera instantly to </a:t>
            </a:r>
            <a:r>
              <a:rPr lang="en-US" sz="2000" dirty="0">
                <a:solidFill>
                  <a:srgbClr val="00B050"/>
                </a:solidFill>
              </a:rPr>
              <a:t>Sydney</a:t>
            </a:r>
            <a:r>
              <a:rPr lang="en-US" sz="2000" dirty="0"/>
              <a:t> with a </a:t>
            </a:r>
            <a:r>
              <a:rPr lang="en-US" sz="2000" dirty="0">
                <a:solidFill>
                  <a:srgbClr val="0070C0"/>
                </a:solidFill>
              </a:rPr>
              <a:t>zoom of 15</a:t>
            </a:r>
            <a:r>
              <a:rPr lang="en-US" sz="2000" dirty="0"/>
              <a:t>.</a:t>
            </a:r>
            <a:br>
              <a:rPr lang="en-US" sz="2000" dirty="0"/>
            </a:br>
            <a:r>
              <a:rPr lang="en-US" sz="2000" b="1" dirty="0" err="1">
                <a:solidFill>
                  <a:srgbClr val="FF0000"/>
                </a:solidFill>
              </a:rPr>
              <a:t>map.moveCamera</a:t>
            </a:r>
            <a:r>
              <a:rPr lang="en-US" sz="2000" b="1" dirty="0">
                <a:solidFill>
                  <a:srgbClr val="FF0000"/>
                </a:solidFill>
              </a:rPr>
              <a:t>(</a:t>
            </a:r>
            <a:r>
              <a:rPr lang="en-US" sz="2000" b="1" dirty="0" err="1">
                <a:solidFill>
                  <a:srgbClr val="FF0000"/>
                </a:solidFill>
              </a:rPr>
              <a:t>CameraUpdateFactory.newLatLngZoom</a:t>
            </a:r>
            <a:r>
              <a:rPr lang="en-US" sz="2000" b="1" dirty="0">
                <a:solidFill>
                  <a:srgbClr val="FF0000"/>
                </a:solidFill>
              </a:rPr>
              <a:t>(</a:t>
            </a:r>
            <a:r>
              <a:rPr lang="en-US" sz="2000" b="1" dirty="0">
                <a:solidFill>
                  <a:srgbClr val="00B050"/>
                </a:solidFill>
              </a:rPr>
              <a:t>SYDNEY</a:t>
            </a:r>
            <a:r>
              <a:rPr lang="en-US" sz="2000" b="1" dirty="0">
                <a:solidFill>
                  <a:srgbClr val="FF0000"/>
                </a:solidFill>
              </a:rPr>
              <a:t>, </a:t>
            </a:r>
            <a:r>
              <a:rPr lang="en-US" sz="2000" b="1" dirty="0">
                <a:solidFill>
                  <a:srgbClr val="0070C0"/>
                </a:solidFill>
              </a:rPr>
              <a:t>15</a:t>
            </a:r>
            <a:r>
              <a:rPr lang="en-US" sz="2000" b="1" dirty="0">
                <a:solidFill>
                  <a:srgbClr val="FF0000"/>
                </a:solidFill>
              </a:rPr>
              <a:t>));</a:t>
            </a:r>
          </a:p>
        </p:txBody>
      </p:sp>
    </p:spTree>
    <p:extLst>
      <p:ext uri="{BB962C8B-B14F-4D97-AF65-F5344CB8AC3E}">
        <p14:creationId xmlns:p14="http://schemas.microsoft.com/office/powerpoint/2010/main" val="718699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–zoom</a:t>
            </a:r>
            <a:endParaRPr lang="en-US" dirty="0"/>
          </a:p>
        </p:txBody>
      </p:sp>
      <p:sp>
        <p:nvSpPr>
          <p:cNvPr id="3" name="Content Placeholder 2"/>
          <p:cNvSpPr>
            <a:spLocks noGrp="1"/>
          </p:cNvSpPr>
          <p:nvPr>
            <p:ph sz="quarter" idx="1"/>
          </p:nvPr>
        </p:nvSpPr>
        <p:spPr/>
        <p:txBody>
          <a:bodyPr/>
          <a:lstStyle/>
          <a:p>
            <a:r>
              <a:rPr lang="en-US" dirty="0"/>
              <a:t>See </a:t>
            </a:r>
            <a:r>
              <a:rPr lang="en-US" dirty="0">
                <a:hlinkClick r:id="rId2"/>
              </a:rPr>
              <a:t>https://</a:t>
            </a:r>
            <a:r>
              <a:rPr lang="en-US" dirty="0" smtClean="0">
                <a:hlinkClick r:id="rId2"/>
              </a:rPr>
              <a:t>developers.google.com/maps/documentation/android/views</a:t>
            </a:r>
            <a:endParaRPr lang="en-US" dirty="0" smtClean="0"/>
          </a:p>
          <a:p>
            <a:endParaRPr lang="en-US" dirty="0"/>
          </a:p>
          <a:p>
            <a:r>
              <a:rPr lang="en-US" b="1" dirty="0" smtClean="0">
                <a:solidFill>
                  <a:srgbClr val="00B050"/>
                </a:solidFill>
              </a:rPr>
              <a:t>Zoom in </a:t>
            </a:r>
            <a:r>
              <a:rPr lang="en-US" dirty="0" smtClean="0"/>
              <a:t>and </a:t>
            </a:r>
            <a:r>
              <a:rPr lang="en-US" b="1" dirty="0" smtClean="0">
                <a:solidFill>
                  <a:srgbClr val="00B0F0"/>
                </a:solidFill>
              </a:rPr>
              <a:t>out</a:t>
            </a:r>
          </a:p>
          <a:p>
            <a:pPr marL="0" indent="0">
              <a:buNone/>
            </a:pPr>
            <a:r>
              <a:rPr lang="en-US" sz="2000" dirty="0"/>
              <a:t/>
            </a:r>
            <a:br>
              <a:rPr lang="en-US" sz="2000" dirty="0"/>
            </a:br>
            <a:r>
              <a:rPr lang="en-US" sz="2000" dirty="0"/>
              <a:t>// Zoom in, animating the camera.</a:t>
            </a:r>
            <a:br>
              <a:rPr lang="en-US" sz="2000" dirty="0"/>
            </a:br>
            <a:r>
              <a:rPr lang="en-US" sz="2000" dirty="0" err="1"/>
              <a:t>map.animateCamera</a:t>
            </a:r>
            <a:r>
              <a:rPr lang="en-US" sz="2000" dirty="0"/>
              <a:t>(</a:t>
            </a:r>
            <a:r>
              <a:rPr lang="en-US" sz="2000" dirty="0" err="1"/>
              <a:t>CameraUpdateFactory</a:t>
            </a:r>
            <a:r>
              <a:rPr lang="en-US" sz="2000" b="1" dirty="0" err="1">
                <a:solidFill>
                  <a:srgbClr val="00B050"/>
                </a:solidFill>
              </a:rPr>
              <a:t>.zoomIn</a:t>
            </a:r>
            <a:r>
              <a:rPr lang="en-US" sz="2000" dirty="0"/>
              <a:t>());</a:t>
            </a:r>
            <a:br>
              <a:rPr lang="en-US" sz="2000" dirty="0"/>
            </a:br>
            <a:r>
              <a:rPr lang="en-US" sz="2000" dirty="0"/>
              <a:t/>
            </a:r>
            <a:br>
              <a:rPr lang="en-US" sz="2000" dirty="0"/>
            </a:br>
            <a:r>
              <a:rPr lang="en-US" sz="2000" dirty="0"/>
              <a:t>// Zoom </a:t>
            </a:r>
            <a:r>
              <a:rPr lang="en-US" sz="2000" b="1" dirty="0">
                <a:solidFill>
                  <a:srgbClr val="00B0F0"/>
                </a:solidFill>
              </a:rPr>
              <a:t>out to zoom level 10</a:t>
            </a:r>
            <a:r>
              <a:rPr lang="en-US" sz="2000" dirty="0"/>
              <a:t>, animating with a duration of </a:t>
            </a:r>
            <a:r>
              <a:rPr lang="en-US" sz="2000" dirty="0">
                <a:solidFill>
                  <a:srgbClr val="FF0000"/>
                </a:solidFill>
              </a:rPr>
              <a:t>2</a:t>
            </a:r>
            <a:r>
              <a:rPr lang="en-US" sz="2000" dirty="0"/>
              <a:t> seconds.</a:t>
            </a:r>
            <a:br>
              <a:rPr lang="en-US" sz="2000" dirty="0"/>
            </a:br>
            <a:r>
              <a:rPr lang="en-US" sz="2000" dirty="0" err="1"/>
              <a:t>map.animateCamera</a:t>
            </a:r>
            <a:r>
              <a:rPr lang="en-US" sz="2000" dirty="0"/>
              <a:t>(</a:t>
            </a:r>
            <a:r>
              <a:rPr lang="en-US" sz="2000" dirty="0" err="1"/>
              <a:t>CameraUpdateFactory.</a:t>
            </a:r>
            <a:r>
              <a:rPr lang="en-US" sz="2000" b="1" dirty="0" err="1">
                <a:solidFill>
                  <a:srgbClr val="00B0F0"/>
                </a:solidFill>
              </a:rPr>
              <a:t>zoomTo</a:t>
            </a:r>
            <a:r>
              <a:rPr lang="en-US" sz="2000" b="1" dirty="0">
                <a:solidFill>
                  <a:srgbClr val="00B0F0"/>
                </a:solidFill>
              </a:rPr>
              <a:t>(10</a:t>
            </a:r>
            <a:r>
              <a:rPr lang="en-US" sz="2000" dirty="0"/>
              <a:t>), </a:t>
            </a:r>
            <a:r>
              <a:rPr lang="en-US" sz="2000" dirty="0">
                <a:solidFill>
                  <a:srgbClr val="FF0000"/>
                </a:solidFill>
              </a:rPr>
              <a:t>2000</a:t>
            </a:r>
            <a:r>
              <a:rPr lang="en-US" sz="2000" dirty="0"/>
              <a:t>, null);</a:t>
            </a:r>
            <a:endParaRPr lang="en-US" sz="2000" b="1" dirty="0">
              <a:solidFill>
                <a:srgbClr val="FF0000"/>
              </a:solidFill>
            </a:endParaRPr>
          </a:p>
        </p:txBody>
      </p:sp>
    </p:spTree>
    <p:extLst>
      <p:ext uri="{BB962C8B-B14F-4D97-AF65-F5344CB8AC3E}">
        <p14:creationId xmlns:p14="http://schemas.microsoft.com/office/powerpoint/2010/main" val="797589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HACK –I got to work</a:t>
            </a:r>
            <a:endParaRPr lang="en-US" dirty="0"/>
          </a:p>
        </p:txBody>
      </p:sp>
      <p:sp>
        <p:nvSpPr>
          <p:cNvPr id="3" name="Content Placeholder 2"/>
          <p:cNvSpPr>
            <a:spLocks noGrp="1"/>
          </p:cNvSpPr>
          <p:nvPr>
            <p:ph sz="quarter" idx="1"/>
          </p:nvPr>
        </p:nvSpPr>
        <p:spPr/>
        <p:txBody>
          <a:bodyPr/>
          <a:lstStyle/>
          <a:p>
            <a:r>
              <a:rPr lang="en-US" dirty="0" smtClean="0"/>
              <a:t>Spent a few hours on this</a:t>
            </a:r>
          </a:p>
          <a:p>
            <a:r>
              <a:rPr lang="en-US" dirty="0" smtClean="0"/>
              <a:t>See our </a:t>
            </a:r>
            <a:r>
              <a:rPr lang="en-US" dirty="0"/>
              <a:t>website  </a:t>
            </a:r>
            <a:r>
              <a:rPr lang="en-US" dirty="0">
                <a:hlinkClick r:id="rId2"/>
              </a:rPr>
              <a:t>http://algebra.sci.csueastbay.edu/~grewe/CS4521/Mat/Android/Eclipse/HACK_AVD_Work_With_Map_API_V2.html  </a:t>
            </a:r>
            <a:endParaRPr lang="en-US" dirty="0"/>
          </a:p>
        </p:txBody>
      </p:sp>
    </p:spTree>
    <p:extLst>
      <p:ext uri="{BB962C8B-B14F-4D97-AF65-F5344CB8AC3E}">
        <p14:creationId xmlns:p14="http://schemas.microsoft.com/office/powerpoint/2010/main" val="2992436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 animate to new location/zoom/bearing/tilt</a:t>
            </a:r>
            <a:endParaRPr lang="en-US" dirty="0"/>
          </a:p>
        </p:txBody>
      </p:sp>
      <p:sp>
        <p:nvSpPr>
          <p:cNvPr id="3" name="Content Placeholder 2"/>
          <p:cNvSpPr>
            <a:spLocks noGrp="1"/>
          </p:cNvSpPr>
          <p:nvPr>
            <p:ph sz="quarter" idx="1"/>
          </p:nvPr>
        </p:nvSpPr>
        <p:spPr>
          <a:xfrm>
            <a:off x="381000" y="1600200"/>
            <a:ext cx="8610600" cy="4495800"/>
          </a:xfrm>
        </p:spPr>
        <p:txBody>
          <a:bodyPr/>
          <a:lstStyle/>
          <a:p>
            <a:pPr marL="0" indent="0">
              <a:buNone/>
            </a:pPr>
            <a:r>
              <a:rPr lang="en-US" sz="2000" dirty="0"/>
              <a:t>// Construct a </a:t>
            </a:r>
            <a:r>
              <a:rPr lang="en-US" sz="2000" dirty="0" err="1"/>
              <a:t>CameraPosition</a:t>
            </a:r>
            <a:r>
              <a:rPr lang="en-US" sz="2000" dirty="0"/>
              <a:t> focusing on Mountain View and animate the </a:t>
            </a:r>
            <a:r>
              <a:rPr lang="en-US" sz="2000" dirty="0" smtClean="0"/>
              <a:t>  //camera </a:t>
            </a:r>
            <a:r>
              <a:rPr lang="en-US" sz="2000" dirty="0"/>
              <a:t>to that position</a:t>
            </a:r>
            <a:r>
              <a:rPr lang="en-US" sz="2000" dirty="0" smtClean="0"/>
              <a:t>.</a:t>
            </a:r>
          </a:p>
          <a:p>
            <a:pPr marL="0" indent="0">
              <a:buNone/>
            </a:pPr>
            <a:r>
              <a:rPr lang="en-US" sz="2000" dirty="0"/>
              <a:t>private static final </a:t>
            </a:r>
            <a:r>
              <a:rPr lang="en-US" sz="2000" dirty="0" err="1"/>
              <a:t>LatLng</a:t>
            </a:r>
            <a:r>
              <a:rPr lang="en-US" sz="2000" dirty="0"/>
              <a:t> MOUNTAIN_VIEW = new </a:t>
            </a:r>
            <a:r>
              <a:rPr lang="en-US" sz="2000" dirty="0" err="1"/>
              <a:t>LatLng</a:t>
            </a:r>
            <a:r>
              <a:rPr lang="en-US" sz="2000" dirty="0"/>
              <a:t>(37.4, -122.1);</a:t>
            </a:r>
            <a:br>
              <a:rPr lang="en-US" sz="2000" dirty="0"/>
            </a:br>
            <a:r>
              <a:rPr lang="en-US" sz="2000" dirty="0"/>
              <a:t/>
            </a:r>
            <a:br>
              <a:rPr lang="en-US" sz="2000" dirty="0"/>
            </a:br>
            <a:r>
              <a:rPr lang="en-US" sz="2000" dirty="0" err="1"/>
              <a:t>CameraPosition</a:t>
            </a:r>
            <a:r>
              <a:rPr lang="en-US" sz="2000" dirty="0"/>
              <a:t> </a:t>
            </a:r>
            <a:r>
              <a:rPr lang="en-US" sz="2000" dirty="0" err="1"/>
              <a:t>cameraPosition</a:t>
            </a:r>
            <a:r>
              <a:rPr lang="en-US" sz="2000" dirty="0"/>
              <a:t> = new </a:t>
            </a:r>
            <a:r>
              <a:rPr lang="en-US" sz="2000" dirty="0" err="1">
                <a:solidFill>
                  <a:srgbClr val="00B0F0"/>
                </a:solidFill>
              </a:rPr>
              <a:t>CameraPosition.Builder</a:t>
            </a:r>
            <a:r>
              <a:rPr lang="en-US" sz="2000" dirty="0">
                <a:solidFill>
                  <a:srgbClr val="00B0F0"/>
                </a:solidFill>
              </a:rPr>
              <a:t>()</a:t>
            </a:r>
            <a:r>
              <a:rPr lang="en-US" sz="2000" dirty="0"/>
              <a:t/>
            </a:r>
            <a:br>
              <a:rPr lang="en-US" sz="2000" dirty="0"/>
            </a:br>
            <a:r>
              <a:rPr lang="en-US" sz="2000" dirty="0"/>
              <a:t>   </a:t>
            </a:r>
            <a:r>
              <a:rPr lang="en-US" sz="2000" dirty="0">
                <a:solidFill>
                  <a:srgbClr val="00B0F0"/>
                </a:solidFill>
              </a:rPr>
              <a:t> .target(MOUNTAIN_VIEW) </a:t>
            </a:r>
            <a:r>
              <a:rPr lang="en-US" sz="2000" dirty="0"/>
              <a:t>   </a:t>
            </a:r>
            <a:r>
              <a:rPr lang="en-US" sz="2000" dirty="0" smtClean="0"/>
              <a:t>// </a:t>
            </a:r>
            <a:r>
              <a:rPr lang="en-US" sz="2000" dirty="0"/>
              <a:t>Sets the center </a:t>
            </a:r>
            <a:r>
              <a:rPr lang="en-US" sz="2000" dirty="0" smtClean="0"/>
              <a:t>of map </a:t>
            </a:r>
            <a:r>
              <a:rPr lang="en-US" sz="2000" dirty="0"/>
              <a:t>to Mountain View</a:t>
            </a:r>
            <a:br>
              <a:rPr lang="en-US" sz="2000" dirty="0"/>
            </a:br>
            <a:r>
              <a:rPr lang="en-US" sz="2000" dirty="0"/>
              <a:t>    </a:t>
            </a:r>
            <a:r>
              <a:rPr lang="en-US" sz="2000" dirty="0">
                <a:solidFill>
                  <a:srgbClr val="00B0F0"/>
                </a:solidFill>
              </a:rPr>
              <a:t>.zoom(17) </a:t>
            </a:r>
            <a:r>
              <a:rPr lang="en-US" sz="2000" dirty="0"/>
              <a:t>                  // Sets the zoom</a:t>
            </a:r>
            <a:br>
              <a:rPr lang="en-US" sz="2000" dirty="0"/>
            </a:br>
            <a:r>
              <a:rPr lang="en-US" sz="2000" dirty="0"/>
              <a:t>    </a:t>
            </a:r>
            <a:r>
              <a:rPr lang="en-US" sz="2000" dirty="0">
                <a:solidFill>
                  <a:srgbClr val="00B0F0"/>
                </a:solidFill>
              </a:rPr>
              <a:t>.bearing(90) </a:t>
            </a:r>
            <a:r>
              <a:rPr lang="en-US" sz="2000" dirty="0"/>
              <a:t>               // Sets the orientation of the camera to east</a:t>
            </a:r>
            <a:br>
              <a:rPr lang="en-US" sz="2000" dirty="0"/>
            </a:br>
            <a:r>
              <a:rPr lang="en-US" sz="2000" dirty="0"/>
              <a:t>    </a:t>
            </a:r>
            <a:r>
              <a:rPr lang="en-US" sz="2000" dirty="0">
                <a:solidFill>
                  <a:srgbClr val="00B0F0"/>
                </a:solidFill>
              </a:rPr>
              <a:t>.tilt(30)  </a:t>
            </a:r>
            <a:r>
              <a:rPr lang="en-US" sz="2000" dirty="0"/>
              <a:t>                 // Sets the tilt of the camera to 30 degrees</a:t>
            </a:r>
            <a:br>
              <a:rPr lang="en-US" sz="2000" dirty="0"/>
            </a:br>
            <a:r>
              <a:rPr lang="en-US" sz="2000" dirty="0"/>
              <a:t>    </a:t>
            </a:r>
            <a:r>
              <a:rPr lang="en-US" sz="2000" dirty="0">
                <a:solidFill>
                  <a:srgbClr val="00B0F0"/>
                </a:solidFill>
              </a:rPr>
              <a:t>.build(); </a:t>
            </a:r>
            <a:r>
              <a:rPr lang="en-US" sz="2000" dirty="0"/>
              <a:t>                  // Creates a </a:t>
            </a:r>
            <a:r>
              <a:rPr lang="en-US" sz="2000" dirty="0" err="1"/>
              <a:t>CameraPosition</a:t>
            </a:r>
            <a:r>
              <a:rPr lang="en-US" sz="2000" dirty="0"/>
              <a:t> from the </a:t>
            </a:r>
            <a:r>
              <a:rPr lang="en-US" sz="2000" dirty="0" smtClean="0"/>
              <a:t>builder</a:t>
            </a:r>
            <a:br>
              <a:rPr lang="en-US" sz="2000" dirty="0" smtClean="0"/>
            </a:br>
            <a:r>
              <a:rPr lang="en-US" sz="2000" dirty="0" smtClean="0"/>
              <a:t/>
            </a:r>
            <a:br>
              <a:rPr lang="en-US" sz="2000" dirty="0" smtClean="0"/>
            </a:br>
            <a:r>
              <a:rPr lang="en-US" sz="2000" dirty="0"/>
              <a:t/>
            </a:r>
            <a:br>
              <a:rPr lang="en-US" sz="2000" dirty="0"/>
            </a:br>
            <a:r>
              <a:rPr lang="en-US" sz="2000" dirty="0" err="1"/>
              <a:t>map.animateCamera</a:t>
            </a:r>
            <a:r>
              <a:rPr lang="en-US" sz="2000" dirty="0"/>
              <a:t>(</a:t>
            </a:r>
            <a:r>
              <a:rPr lang="en-US" sz="2000" dirty="0" err="1"/>
              <a:t>CameraUpdateFactory.newCameraPosition</a:t>
            </a:r>
            <a:r>
              <a:rPr lang="en-US" sz="2000" dirty="0"/>
              <a:t>(</a:t>
            </a:r>
            <a:r>
              <a:rPr lang="en-US" sz="2000" dirty="0" err="1"/>
              <a:t>cameraPosition</a:t>
            </a:r>
            <a:r>
              <a:rPr lang="en-US" sz="2000" dirty="0"/>
              <a:t>));</a:t>
            </a:r>
          </a:p>
        </p:txBody>
      </p:sp>
      <p:sp>
        <p:nvSpPr>
          <p:cNvPr id="4" name="TextBox 3"/>
          <p:cNvSpPr txBox="1"/>
          <p:nvPr/>
        </p:nvSpPr>
        <p:spPr>
          <a:xfrm>
            <a:off x="3544" y="6027003"/>
            <a:ext cx="9233233" cy="830997"/>
          </a:xfrm>
          <a:prstGeom prst="rect">
            <a:avLst/>
          </a:prstGeom>
          <a:solidFill>
            <a:srgbClr val="FFC000"/>
          </a:solidFill>
        </p:spPr>
        <p:txBody>
          <a:bodyPr wrap="none" rtlCol="0">
            <a:spAutoFit/>
          </a:bodyPr>
          <a:lstStyle/>
          <a:p>
            <a:r>
              <a:rPr lang="en-US" sz="1200" dirty="0"/>
              <a:t>Bearing (orientation</a:t>
            </a:r>
            <a:r>
              <a:rPr lang="en-US" sz="1200" dirty="0" smtClean="0"/>
              <a:t>) = direction </a:t>
            </a:r>
            <a:r>
              <a:rPr lang="en-US" sz="1200" dirty="0"/>
              <a:t>in which a vertical line on the map points, </a:t>
            </a:r>
            <a:r>
              <a:rPr lang="en-US" sz="1200" dirty="0" smtClean="0"/>
              <a:t>measured </a:t>
            </a:r>
            <a:r>
              <a:rPr lang="en-US" sz="1200" dirty="0"/>
              <a:t>in degrees clockwise from </a:t>
            </a:r>
            <a:r>
              <a:rPr lang="en-US" sz="1200" dirty="0" smtClean="0"/>
              <a:t>N.</a:t>
            </a:r>
          </a:p>
          <a:p>
            <a:r>
              <a:rPr lang="en-US" sz="1200" dirty="0" smtClean="0"/>
              <a:t/>
            </a:r>
            <a:br>
              <a:rPr lang="en-US" sz="1200" dirty="0" smtClean="0"/>
            </a:br>
            <a:r>
              <a:rPr lang="en-US" sz="1200" dirty="0" smtClean="0"/>
              <a:t>Tilt (viewing angle) =  camera's position on an arc between directly over map's center position and surface of Earth,</a:t>
            </a:r>
            <a:br>
              <a:rPr lang="en-US" sz="1200" dirty="0" smtClean="0"/>
            </a:br>
            <a:r>
              <a:rPr lang="en-US" sz="1200" dirty="0" smtClean="0"/>
              <a:t> measured in degrees from the </a:t>
            </a:r>
            <a:r>
              <a:rPr lang="en-US" sz="1200" dirty="0" err="1" smtClean="0"/>
              <a:t>the</a:t>
            </a:r>
            <a:r>
              <a:rPr lang="en-US" sz="1200" dirty="0" smtClean="0"/>
              <a:t> direction pointing directly below the camera</a:t>
            </a:r>
            <a:endParaRPr lang="en-US" sz="1200" dirty="0"/>
          </a:p>
        </p:txBody>
      </p:sp>
    </p:spTree>
    <p:extLst>
      <p:ext uri="{BB962C8B-B14F-4D97-AF65-F5344CB8AC3E}">
        <p14:creationId xmlns:p14="http://schemas.microsoft.com/office/powerpoint/2010/main" val="12621727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Control</a:t>
            </a:r>
            <a:endParaRPr lang="en-US" dirty="0"/>
          </a:p>
        </p:txBody>
      </p:sp>
      <p:sp>
        <p:nvSpPr>
          <p:cNvPr id="3" name="Content Placeholder 2"/>
          <p:cNvSpPr>
            <a:spLocks noGrp="1"/>
          </p:cNvSpPr>
          <p:nvPr>
            <p:ph sz="quarter" idx="1"/>
          </p:nvPr>
        </p:nvSpPr>
        <p:spPr/>
        <p:txBody>
          <a:bodyPr/>
          <a:lstStyle/>
          <a:p>
            <a:r>
              <a:rPr lang="en-US" sz="2000" dirty="0" smtClean="0"/>
              <a:t>On real device you can pinch to zoom in and out but, not on an emulator</a:t>
            </a:r>
          </a:p>
          <a:p>
            <a:pPr>
              <a:buNone/>
            </a:pPr>
            <a:endParaRPr lang="en-US" sz="1200" dirty="0" smtClean="0"/>
          </a:p>
          <a:p>
            <a:pPr>
              <a:buNone/>
            </a:pPr>
            <a:r>
              <a:rPr lang="en-US" sz="2000" dirty="0"/>
              <a:t>The Maps API provides built-in zoom controls that appear in the bottom right hand corner of the map. These are disabled by default, but can be enabled by calling </a:t>
            </a:r>
            <a:r>
              <a:rPr lang="en-US" sz="2000" dirty="0" err="1"/>
              <a:t>UiSettings.setZoomControlsEnabled</a:t>
            </a:r>
            <a:r>
              <a:rPr lang="en-US" sz="2000" dirty="0"/>
              <a:t>(true).</a:t>
            </a:r>
          </a:p>
          <a:p>
            <a:pPr>
              <a:buNone/>
            </a:pPr>
            <a:endParaRPr lang="en-US" sz="1200" dirty="0" smtClean="0"/>
          </a:p>
          <a:p>
            <a:pPr>
              <a:buNone/>
            </a:pPr>
            <a:endParaRPr lang="en-US" sz="1600" dirty="0"/>
          </a:p>
        </p:txBody>
      </p:sp>
      <p:sp>
        <p:nvSpPr>
          <p:cNvPr id="5" name="TextBox 4"/>
          <p:cNvSpPr txBox="1"/>
          <p:nvPr/>
        </p:nvSpPr>
        <p:spPr>
          <a:xfrm>
            <a:off x="5791200" y="228600"/>
            <a:ext cx="2606804" cy="923330"/>
          </a:xfrm>
          <a:prstGeom prst="rect">
            <a:avLst/>
          </a:prstGeom>
          <a:solidFill>
            <a:srgbClr val="FFC000"/>
          </a:solidFill>
        </p:spPr>
        <p:txBody>
          <a:bodyPr wrap="none" rtlCol="0">
            <a:spAutoFit/>
          </a:bodyPr>
          <a:lstStyle/>
          <a:p>
            <a:r>
              <a:rPr lang="en-US" dirty="0" smtClean="0"/>
              <a:t>Hit  (bottom of map)</a:t>
            </a:r>
          </a:p>
          <a:p>
            <a:r>
              <a:rPr lang="en-US" dirty="0" smtClean="0"/>
              <a:t>– icon to zoom in </a:t>
            </a:r>
          </a:p>
          <a:p>
            <a:r>
              <a:rPr lang="en-US" dirty="0" smtClean="0"/>
              <a:t>+ icon to zoom out</a:t>
            </a:r>
            <a:endParaRPr lang="en-US" dirty="0"/>
          </a:p>
        </p:txBody>
      </p:sp>
      <p:pic>
        <p:nvPicPr>
          <p:cNvPr id="1026" name="Picture 2" descr="Zoom Contr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505200"/>
            <a:ext cx="1524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6863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Location in Map</a:t>
            </a:r>
            <a:endParaRPr lang="en-US" dirty="0"/>
          </a:p>
        </p:txBody>
      </p:sp>
      <p:sp>
        <p:nvSpPr>
          <p:cNvPr id="3" name="Content Placeholder 2"/>
          <p:cNvSpPr>
            <a:spLocks noGrp="1"/>
          </p:cNvSpPr>
          <p:nvPr>
            <p:ph sz="quarter" idx="1"/>
          </p:nvPr>
        </p:nvSpPr>
        <p:spPr>
          <a:xfrm>
            <a:off x="381000" y="1295400"/>
            <a:ext cx="8686800" cy="4495800"/>
          </a:xfrm>
        </p:spPr>
        <p:txBody>
          <a:bodyPr/>
          <a:lstStyle/>
          <a:p>
            <a:r>
              <a:rPr lang="en-US" dirty="0" smtClean="0"/>
              <a:t>To enable:</a:t>
            </a:r>
          </a:p>
          <a:p>
            <a:pPr lvl="1"/>
            <a:r>
              <a:rPr lang="en-US" dirty="0" err="1" smtClean="0"/>
              <a:t>map.setMyLocationEnabled</a:t>
            </a:r>
            <a:r>
              <a:rPr lang="en-US" dirty="0" smtClean="0"/>
              <a:t>(true);</a:t>
            </a:r>
          </a:p>
          <a:p>
            <a:pPr marL="0" indent="0">
              <a:buNone/>
            </a:pPr>
            <a:endParaRPr lang="en-US" sz="2800" dirty="0"/>
          </a:p>
          <a:p>
            <a:r>
              <a:rPr lang="en-US" sz="2800" dirty="0"/>
              <a:t>The My Location button appears in the top right corner of the screen </a:t>
            </a:r>
            <a:r>
              <a:rPr lang="en-US" sz="2800" i="1" dirty="0"/>
              <a:t>only</a:t>
            </a:r>
            <a:r>
              <a:rPr lang="en-US" sz="2800" dirty="0"/>
              <a:t> when the My Location layer is enabled. </a:t>
            </a:r>
            <a:r>
              <a:rPr lang="en-US" sz="2800" dirty="0" smtClean="0"/>
              <a:t/>
            </a:r>
            <a:br>
              <a:rPr lang="en-US" sz="2800" dirty="0" smtClean="0"/>
            </a:br>
            <a:endParaRPr lang="en-US" sz="2800" dirty="0" smtClean="0"/>
          </a:p>
          <a:p>
            <a:r>
              <a:rPr lang="en-US" sz="2800" dirty="0" smtClean="0"/>
              <a:t>Click goes to user location if known. </a:t>
            </a:r>
            <a:r>
              <a:rPr lang="en-US" sz="2800" dirty="0"/>
              <a:t>A click will also trigger the </a:t>
            </a:r>
            <a:r>
              <a:rPr lang="en-US" sz="2800" dirty="0" err="1">
                <a:hlinkClick r:id="rId2"/>
              </a:rPr>
              <a:t>GoogleMap.OnMyLocationButtonClickListener</a:t>
            </a:r>
            <a:r>
              <a:rPr lang="en-US" sz="2800" dirty="0"/>
              <a:t>. </a:t>
            </a:r>
            <a:br>
              <a:rPr lang="en-US" sz="2800" dirty="0"/>
            </a:br>
            <a:endParaRPr lang="en-US" sz="2800" dirty="0" smtClean="0"/>
          </a:p>
          <a:p>
            <a:r>
              <a:rPr lang="en-US" sz="2800" dirty="0" smtClean="0"/>
              <a:t>disable </a:t>
            </a:r>
            <a:r>
              <a:rPr lang="en-US" sz="2800" dirty="0"/>
              <a:t>the button from appearing altogether by </a:t>
            </a:r>
            <a:r>
              <a:rPr lang="en-US" sz="2800" dirty="0" smtClean="0"/>
              <a:t>calling</a:t>
            </a:r>
            <a:br>
              <a:rPr lang="en-US" sz="2800" dirty="0" smtClean="0"/>
            </a:br>
            <a:r>
              <a:rPr lang="en-US" dirty="0" err="1" smtClean="0"/>
              <a:t>UiSettings.setMyLocationButtonEnabled</a:t>
            </a:r>
            <a:r>
              <a:rPr lang="en-US" dirty="0" smtClean="0"/>
              <a:t>(</a:t>
            </a:r>
            <a:r>
              <a:rPr lang="en-US" dirty="0" err="1" smtClean="0"/>
              <a:t>boolean</a:t>
            </a:r>
            <a:r>
              <a:rPr lang="en-US" dirty="0" smtClean="0"/>
              <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0"/>
            <a:ext cx="1524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7352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Marker</a:t>
            </a:r>
            <a:endParaRPr lang="en-US" dirty="0"/>
          </a:p>
        </p:txBody>
      </p:sp>
      <p:sp>
        <p:nvSpPr>
          <p:cNvPr id="3" name="Content Placeholder 2"/>
          <p:cNvSpPr>
            <a:spLocks noGrp="1"/>
          </p:cNvSpPr>
          <p:nvPr>
            <p:ph sz="quarter" idx="1"/>
          </p:nvPr>
        </p:nvSpPr>
        <p:spPr>
          <a:xfrm>
            <a:off x="228600" y="2209800"/>
            <a:ext cx="8382000" cy="4495800"/>
          </a:xfrm>
        </p:spPr>
        <p:txBody>
          <a:bodyPr/>
          <a:lstStyle/>
          <a:p>
            <a:pPr marL="0" indent="0">
              <a:buNone/>
            </a:pPr>
            <a:r>
              <a:rPr lang="en-US" sz="1600" dirty="0" smtClean="0"/>
              <a:t>//grab </a:t>
            </a:r>
            <a:r>
              <a:rPr lang="en-US" sz="1600" dirty="0" err="1" smtClean="0"/>
              <a:t>GoogleMap</a:t>
            </a:r>
            <a:r>
              <a:rPr lang="en-US" sz="1600" dirty="0" smtClean="0"/>
              <a:t> instance from </a:t>
            </a:r>
            <a:r>
              <a:rPr lang="en-US" sz="1600" dirty="0" err="1" smtClean="0"/>
              <a:t>MapFragment</a:t>
            </a:r>
            <a:r>
              <a:rPr lang="en-US" sz="1600" dirty="0" smtClean="0"/>
              <a:t> or </a:t>
            </a:r>
            <a:r>
              <a:rPr lang="en-US" sz="1600" dirty="0" err="1" smtClean="0"/>
              <a:t>SupportMapFragment</a:t>
            </a:r>
            <a:r>
              <a:rPr lang="en-US" sz="1600" dirty="0" smtClean="0"/>
              <a:t> or….</a:t>
            </a:r>
          </a:p>
          <a:p>
            <a:pPr marL="0" indent="0">
              <a:buNone/>
            </a:pPr>
            <a:endParaRPr lang="en-US" sz="1600" dirty="0" smtClean="0"/>
          </a:p>
          <a:p>
            <a:pPr marL="0" indent="0">
              <a:buNone/>
            </a:pPr>
            <a:endParaRPr lang="en-US" sz="1600" dirty="0"/>
          </a:p>
          <a:p>
            <a:pPr marL="0" indent="0">
              <a:buNone/>
            </a:pPr>
            <a:r>
              <a:rPr lang="en-US" sz="1600" dirty="0" smtClean="0"/>
              <a:t>//Add marker at location with title Hello world</a:t>
            </a:r>
            <a:endParaRPr lang="en-US" sz="1600" dirty="0"/>
          </a:p>
          <a:p>
            <a:pPr marL="0" indent="0">
              <a:buNone/>
            </a:pPr>
            <a:r>
              <a:rPr lang="en-US" sz="1600" dirty="0" err="1" smtClean="0"/>
              <a:t>map.addMarker</a:t>
            </a:r>
            <a:r>
              <a:rPr lang="en-US" sz="1600" dirty="0" smtClean="0"/>
              <a:t>(new </a:t>
            </a:r>
            <a:r>
              <a:rPr lang="en-US" sz="1600" dirty="0" err="1"/>
              <a:t>MarkerOptions</a:t>
            </a:r>
            <a:r>
              <a:rPr lang="en-US" sz="1600" dirty="0"/>
              <a:t>()</a:t>
            </a:r>
            <a:br>
              <a:rPr lang="en-US" sz="1600" dirty="0"/>
            </a:br>
            <a:r>
              <a:rPr lang="en-US" sz="1600" dirty="0"/>
              <a:t>        .position(new </a:t>
            </a:r>
            <a:r>
              <a:rPr lang="en-US" sz="1600" dirty="0" err="1"/>
              <a:t>LatLng</a:t>
            </a:r>
            <a:r>
              <a:rPr lang="en-US" sz="1600" dirty="0"/>
              <a:t>(10, 10))</a:t>
            </a:r>
            <a:br>
              <a:rPr lang="en-US" sz="1600" dirty="0"/>
            </a:br>
            <a:r>
              <a:rPr lang="en-US" sz="1600" dirty="0"/>
              <a:t>        .title("Hello world</a:t>
            </a:r>
            <a:r>
              <a:rPr lang="en-US" sz="1600" dirty="0" smtClean="0"/>
              <a:t>"));</a:t>
            </a:r>
          </a:p>
          <a:p>
            <a:pPr marL="0" indent="0">
              <a:buNone/>
            </a:pPr>
            <a:endParaRPr lang="en-US" sz="1600" b="1" dirty="0"/>
          </a:p>
          <a:p>
            <a:r>
              <a:rPr lang="en-US" sz="1500" b="1" dirty="0"/>
              <a:t>See </a:t>
            </a:r>
            <a:r>
              <a:rPr lang="en-US" sz="1500" b="1" dirty="0">
                <a:hlinkClick r:id="rId2"/>
              </a:rPr>
              <a:t>https://</a:t>
            </a:r>
            <a:r>
              <a:rPr lang="en-US" sz="1500" b="1" dirty="0" smtClean="0">
                <a:hlinkClick r:id="rId2"/>
              </a:rPr>
              <a:t>developers.google.com/maps/documentation/android/marker</a:t>
            </a:r>
            <a:r>
              <a:rPr lang="en-US" sz="1500" b="1" dirty="0" smtClean="0"/>
              <a:t>  for other options including:</a:t>
            </a:r>
          </a:p>
          <a:p>
            <a:pPr lvl="1"/>
            <a:r>
              <a:rPr lang="en-US" sz="1300" dirty="0"/>
              <a:t>Position </a:t>
            </a:r>
            <a:r>
              <a:rPr lang="en-US" sz="1300" dirty="0" smtClean="0"/>
              <a:t>(required)</a:t>
            </a:r>
          </a:p>
          <a:p>
            <a:pPr lvl="1"/>
            <a:r>
              <a:rPr lang="en-US" sz="1300" dirty="0" smtClean="0"/>
              <a:t>Title = A </a:t>
            </a:r>
            <a:r>
              <a:rPr lang="en-US" sz="1300" dirty="0"/>
              <a:t>string that's displayed in the info window when the user taps the marker</a:t>
            </a:r>
            <a:r>
              <a:rPr lang="en-US" sz="1300" dirty="0" smtClean="0"/>
              <a:t>.</a:t>
            </a:r>
          </a:p>
          <a:p>
            <a:pPr lvl="1"/>
            <a:r>
              <a:rPr lang="en-US" sz="1300" dirty="0" smtClean="0"/>
              <a:t>Snippet = Additional </a:t>
            </a:r>
            <a:r>
              <a:rPr lang="en-US" sz="1300" dirty="0"/>
              <a:t>text that's displayed below the title</a:t>
            </a:r>
            <a:r>
              <a:rPr lang="en-US" sz="1300" dirty="0" smtClean="0"/>
              <a:t>.</a:t>
            </a:r>
          </a:p>
          <a:p>
            <a:pPr lvl="1"/>
            <a:r>
              <a:rPr lang="en-US" sz="1300" dirty="0" smtClean="0"/>
              <a:t>Icon =A </a:t>
            </a:r>
            <a:r>
              <a:rPr lang="en-US" sz="1300" dirty="0"/>
              <a:t>bitmap that's displayed in place of the default </a:t>
            </a:r>
            <a:r>
              <a:rPr lang="en-US" sz="1300" dirty="0" smtClean="0"/>
              <a:t>marker</a:t>
            </a:r>
            <a:endParaRPr lang="en-US" sz="1300" b="1" dirty="0" smtClean="0"/>
          </a:p>
        </p:txBody>
      </p:sp>
      <p:pic>
        <p:nvPicPr>
          <p:cNvPr id="3074" name="Picture 2"/>
          <p:cNvPicPr>
            <a:picLocks noChangeAspect="1" noChangeArrowheads="1"/>
          </p:cNvPicPr>
          <p:nvPr/>
        </p:nvPicPr>
        <p:blipFill>
          <a:blip r:embed="rId3" cstate="print"/>
          <a:srcRect r="42385"/>
          <a:stretch>
            <a:fillRect/>
          </a:stretch>
        </p:blipFill>
        <p:spPr bwMode="auto">
          <a:xfrm>
            <a:off x="5410200" y="0"/>
            <a:ext cx="1295400" cy="2075825"/>
          </a:xfrm>
          <a:prstGeom prst="rect">
            <a:avLst/>
          </a:prstGeom>
          <a:noFill/>
          <a:ln w="9525">
            <a:noFill/>
            <a:miter lim="800000"/>
            <a:headEnd/>
            <a:tailEnd/>
          </a:ln>
        </p:spPr>
      </p:pic>
    </p:spTree>
    <p:extLst>
      <p:ext uri="{BB962C8B-B14F-4D97-AF65-F5344CB8AC3E}">
        <p14:creationId xmlns:p14="http://schemas.microsoft.com/office/powerpoint/2010/main" val="41658678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Marker color</a:t>
            </a:r>
            <a:endParaRPr lang="en-US" dirty="0"/>
          </a:p>
        </p:txBody>
      </p:sp>
      <p:sp>
        <p:nvSpPr>
          <p:cNvPr id="3" name="Content Placeholder 2"/>
          <p:cNvSpPr>
            <a:spLocks noGrp="1"/>
          </p:cNvSpPr>
          <p:nvPr>
            <p:ph sz="quarter" idx="1"/>
          </p:nvPr>
        </p:nvSpPr>
        <p:spPr>
          <a:xfrm>
            <a:off x="381000" y="1600200"/>
            <a:ext cx="8385048" cy="4495800"/>
          </a:xfrm>
        </p:spPr>
        <p:txBody>
          <a:bodyPr/>
          <a:lstStyle/>
          <a:p>
            <a:pPr marL="0" indent="0">
              <a:buNone/>
            </a:pPr>
            <a:r>
              <a:rPr lang="en-US" sz="1600" dirty="0"/>
              <a:t>static final </a:t>
            </a:r>
            <a:r>
              <a:rPr lang="en-US" sz="1600" dirty="0" err="1"/>
              <a:t>LatLng</a:t>
            </a:r>
            <a:r>
              <a:rPr lang="en-US" sz="1600" dirty="0"/>
              <a:t> MELBOURNE = new </a:t>
            </a:r>
            <a:r>
              <a:rPr lang="en-US" sz="1600" dirty="0" err="1"/>
              <a:t>LatLng</a:t>
            </a:r>
            <a:r>
              <a:rPr lang="en-US" sz="1600" dirty="0"/>
              <a:t>(-37.813, 144.962</a:t>
            </a:r>
            <a:r>
              <a:rPr lang="en-US" sz="1600" dirty="0" smtClean="0"/>
              <a:t>);</a:t>
            </a:r>
            <a:br>
              <a:rPr lang="en-US" sz="1600" dirty="0" smtClean="0"/>
            </a:br>
            <a:r>
              <a:rPr lang="en-US" sz="1600" dirty="0"/>
              <a:t/>
            </a:r>
            <a:br>
              <a:rPr lang="en-US" sz="1600" dirty="0"/>
            </a:br>
            <a:r>
              <a:rPr lang="en-US" sz="1600" dirty="0"/>
              <a:t>Marker </a:t>
            </a:r>
            <a:r>
              <a:rPr lang="en-US" sz="1600" dirty="0" err="1"/>
              <a:t>melbourne</a:t>
            </a:r>
            <a:r>
              <a:rPr lang="en-US" sz="1600" dirty="0"/>
              <a:t> = </a:t>
            </a:r>
            <a:r>
              <a:rPr lang="en-US" sz="1600" dirty="0" err="1"/>
              <a:t>mMap.addMarker</a:t>
            </a:r>
            <a:r>
              <a:rPr lang="en-US" sz="1600" dirty="0"/>
              <a:t>(new </a:t>
            </a:r>
            <a:r>
              <a:rPr lang="en-US" sz="1600" dirty="0" err="1"/>
              <a:t>MarkerOptions</a:t>
            </a:r>
            <a:r>
              <a:rPr lang="en-US" sz="1600" dirty="0"/>
              <a:t>()</a:t>
            </a:r>
            <a:br>
              <a:rPr lang="en-US" sz="1600" dirty="0"/>
            </a:br>
            <a:r>
              <a:rPr lang="en-US" sz="1600" dirty="0"/>
              <a:t>                       </a:t>
            </a:r>
            <a:r>
              <a:rPr lang="en-US" sz="1600" dirty="0" smtClean="0"/>
              <a:t>.</a:t>
            </a:r>
            <a:r>
              <a:rPr lang="en-US" sz="1600" dirty="0"/>
              <a:t>position(MELBOURNE)</a:t>
            </a:r>
            <a:br>
              <a:rPr lang="en-US" sz="1600" dirty="0"/>
            </a:br>
            <a:r>
              <a:rPr lang="en-US" sz="1600" dirty="0"/>
              <a:t>                      </a:t>
            </a:r>
            <a:r>
              <a:rPr lang="en-US" sz="1600" dirty="0">
                <a:solidFill>
                  <a:srgbClr val="FF0000"/>
                </a:solidFill>
              </a:rPr>
              <a:t> </a:t>
            </a:r>
            <a:r>
              <a:rPr lang="en-US" sz="1600" dirty="0" smtClean="0">
                <a:solidFill>
                  <a:srgbClr val="FF0000"/>
                </a:solidFill>
              </a:rPr>
              <a:t>.</a:t>
            </a:r>
            <a:r>
              <a:rPr lang="en-US" sz="1600" dirty="0">
                <a:solidFill>
                  <a:srgbClr val="FF0000"/>
                </a:solidFill>
              </a:rPr>
              <a:t>icon(</a:t>
            </a:r>
            <a:r>
              <a:rPr lang="en-US" sz="1600" dirty="0" err="1">
                <a:solidFill>
                  <a:srgbClr val="FF0000"/>
                </a:solidFill>
              </a:rPr>
              <a:t>BitmapDescriptorFactory.defaultMarker</a:t>
            </a:r>
            <a:r>
              <a:rPr lang="en-US" sz="1600" dirty="0">
                <a:solidFill>
                  <a:srgbClr val="FF0000"/>
                </a:solidFill>
              </a:rPr>
              <a:t>(</a:t>
            </a:r>
            <a:r>
              <a:rPr lang="en-US" sz="1600" dirty="0" err="1">
                <a:solidFill>
                  <a:srgbClr val="FF0000"/>
                </a:solidFill>
              </a:rPr>
              <a:t>BitmapDescriptorFactory.HUE_AZURE</a:t>
            </a:r>
            <a:r>
              <a:rPr lang="en-US" sz="1600" dirty="0">
                <a:solidFill>
                  <a:srgbClr val="FF0000"/>
                </a:solidFill>
              </a:rPr>
              <a:t>)</a:t>
            </a:r>
            <a:r>
              <a:rPr lang="en-US" sz="1600" dirty="0"/>
              <a:t>));</a:t>
            </a:r>
          </a:p>
        </p:txBody>
      </p:sp>
    </p:spTree>
    <p:extLst>
      <p:ext uri="{BB962C8B-B14F-4D97-AF65-F5344CB8AC3E}">
        <p14:creationId xmlns:p14="http://schemas.microsoft.com/office/powerpoint/2010/main" val="20731445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err="1"/>
              <a:t>GoogleMap.setOnMapClickListener</a:t>
            </a:r>
            <a:r>
              <a:rPr lang="en-US" dirty="0"/>
              <a:t>(</a:t>
            </a:r>
            <a:r>
              <a:rPr lang="en-US" dirty="0" err="1"/>
              <a:t>OnMapClickListener</a:t>
            </a:r>
            <a:r>
              <a:rPr lang="en-US" dirty="0"/>
              <a:t>)</a:t>
            </a:r>
          </a:p>
        </p:txBody>
      </p:sp>
      <p:sp>
        <p:nvSpPr>
          <p:cNvPr id="3" name="Title 2"/>
          <p:cNvSpPr>
            <a:spLocks noGrp="1"/>
          </p:cNvSpPr>
          <p:nvPr>
            <p:ph type="title"/>
          </p:nvPr>
        </p:nvSpPr>
        <p:spPr>
          <a:xfrm>
            <a:off x="1371600" y="1600200"/>
            <a:ext cx="7620000" cy="1143000"/>
          </a:xfrm>
        </p:spPr>
        <p:txBody>
          <a:bodyPr/>
          <a:lstStyle/>
          <a:p>
            <a:r>
              <a:rPr lang="en-US" sz="3200" dirty="0" smtClean="0"/>
              <a:t>Getting a Location that was touched</a:t>
            </a:r>
            <a:endParaRPr lang="en-US" sz="3200" dirty="0"/>
          </a:p>
        </p:txBody>
      </p:sp>
    </p:spTree>
    <p:extLst>
      <p:ext uri="{BB962C8B-B14F-4D97-AF65-F5344CB8AC3E}">
        <p14:creationId xmlns:p14="http://schemas.microsoft.com/office/powerpoint/2010/main" val="7274092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and implement </a:t>
            </a:r>
            <a:r>
              <a:rPr lang="en-US" dirty="0" err="1" smtClean="0"/>
              <a:t>OnMapClickListener</a:t>
            </a:r>
            <a:endParaRPr lang="en-US" dirty="0"/>
          </a:p>
        </p:txBody>
      </p:sp>
      <p:sp>
        <p:nvSpPr>
          <p:cNvPr id="3" name="Content Placeholder 2"/>
          <p:cNvSpPr>
            <a:spLocks noGrp="1"/>
          </p:cNvSpPr>
          <p:nvPr>
            <p:ph sz="quarter" idx="1"/>
          </p:nvPr>
        </p:nvSpPr>
        <p:spPr/>
        <p:txBody>
          <a:bodyPr/>
          <a:lstStyle/>
          <a:p>
            <a:r>
              <a:rPr lang="en-US" dirty="0" err="1"/>
              <a:t>GoogleMap.setOnMapClickListener</a:t>
            </a:r>
            <a:r>
              <a:rPr lang="en-US" dirty="0"/>
              <a:t>(</a:t>
            </a:r>
            <a:r>
              <a:rPr lang="en-US" dirty="0" err="1"/>
              <a:t>OnMapClickListener</a:t>
            </a:r>
            <a:r>
              <a:rPr lang="en-US" dirty="0"/>
              <a:t>)</a:t>
            </a:r>
          </a:p>
          <a:p>
            <a:pPr marL="0" indent="0">
              <a:buNone/>
            </a:pPr>
            <a:endParaRPr lang="en-US" dirty="0"/>
          </a:p>
          <a:p>
            <a:r>
              <a:rPr lang="en-US" dirty="0" smtClean="0"/>
              <a:t>Implement  </a:t>
            </a:r>
            <a:r>
              <a:rPr lang="en-US" dirty="0" err="1" smtClean="0"/>
              <a:t>onMapClick</a:t>
            </a:r>
            <a:r>
              <a:rPr lang="en-US" dirty="0" smtClean="0"/>
              <a:t>(</a:t>
            </a:r>
            <a:r>
              <a:rPr lang="en-US" dirty="0" err="1" smtClean="0"/>
              <a:t>LatLng</a:t>
            </a:r>
            <a:r>
              <a:rPr lang="en-US" dirty="0" smtClean="0"/>
              <a:t>)  method</a:t>
            </a:r>
          </a:p>
          <a:p>
            <a:pPr lvl="1"/>
            <a:r>
              <a:rPr lang="en-US" dirty="0"/>
              <a:t>When a user clicks (taps) somewhere on the map, you will receive an </a:t>
            </a:r>
            <a:r>
              <a:rPr lang="en-US" dirty="0" smtClean="0"/>
              <a:t>event </a:t>
            </a:r>
            <a:r>
              <a:rPr lang="en-US" dirty="0"/>
              <a:t>that indicates the location on the map that the user clicked. </a:t>
            </a:r>
            <a:endParaRPr lang="en-US" dirty="0" smtClean="0"/>
          </a:p>
          <a:p>
            <a:pPr lvl="1"/>
            <a:r>
              <a:rPr lang="en-US" dirty="0" smtClean="0"/>
              <a:t>Note </a:t>
            </a:r>
            <a:r>
              <a:rPr lang="en-US" dirty="0"/>
              <a:t>that if you need the corresponding location on the screen (in pixels), you can obtain a </a:t>
            </a:r>
            <a:r>
              <a:rPr lang="en-US" dirty="0">
                <a:hlinkClick r:id="rId2"/>
              </a:rPr>
              <a:t>Projection</a:t>
            </a:r>
            <a:r>
              <a:rPr lang="en-US" dirty="0"/>
              <a:t> from the map which allows you to convert between latitude/longitude coordinates and screen pixel coordinates.</a:t>
            </a:r>
          </a:p>
        </p:txBody>
      </p:sp>
      <p:cxnSp>
        <p:nvCxnSpPr>
          <p:cNvPr id="5" name="Curved Connector 4"/>
          <p:cNvCxnSpPr/>
          <p:nvPr/>
        </p:nvCxnSpPr>
        <p:spPr>
          <a:xfrm rot="10800000" flipV="1">
            <a:off x="4114800" y="2057400"/>
            <a:ext cx="2895600" cy="1143000"/>
          </a:xfrm>
          <a:prstGeom prst="curvedConnector3">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334762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You need to create another class that  extends </a:t>
            </a:r>
            <a:r>
              <a:rPr lang="en-US" dirty="0" err="1" smtClean="0">
                <a:solidFill>
                  <a:srgbClr val="FF0000"/>
                </a:solidFill>
              </a:rPr>
              <a:t>com.google.android.maps.Overlay</a:t>
            </a:r>
            <a:r>
              <a:rPr lang="en-US" dirty="0" smtClean="0">
                <a:solidFill>
                  <a:srgbClr val="FF0000"/>
                </a:solidFill>
              </a:rPr>
              <a:t> </a:t>
            </a:r>
            <a:r>
              <a:rPr lang="en-US" dirty="0" smtClean="0"/>
              <a:t>and implement its </a:t>
            </a:r>
            <a:r>
              <a:rPr lang="en-US" dirty="0" err="1" smtClean="0"/>
              <a:t>onTouchEvent</a:t>
            </a:r>
            <a:r>
              <a:rPr lang="en-US" dirty="0" smtClean="0"/>
              <a:t>(*) method</a:t>
            </a:r>
            <a:endParaRPr lang="en-US" dirty="0"/>
          </a:p>
        </p:txBody>
      </p:sp>
      <p:sp>
        <p:nvSpPr>
          <p:cNvPr id="3" name="Title 2"/>
          <p:cNvSpPr>
            <a:spLocks noGrp="1"/>
          </p:cNvSpPr>
          <p:nvPr>
            <p:ph type="title"/>
          </p:nvPr>
        </p:nvSpPr>
        <p:spPr>
          <a:xfrm>
            <a:off x="1371600" y="1600200"/>
            <a:ext cx="7620000" cy="1143000"/>
          </a:xfrm>
        </p:spPr>
        <p:txBody>
          <a:bodyPr/>
          <a:lstStyle/>
          <a:p>
            <a:r>
              <a:rPr lang="en-US" sz="2400" dirty="0" smtClean="0"/>
              <a:t>Getting a Location that was touched when using </a:t>
            </a:r>
            <a:r>
              <a:rPr lang="en-US" sz="2400" dirty="0" err="1" smtClean="0"/>
              <a:t>MapView</a:t>
            </a:r>
            <a:r>
              <a:rPr lang="en-US" sz="2400" dirty="0" smtClean="0"/>
              <a:t> class (alternative to </a:t>
            </a:r>
            <a:r>
              <a:rPr lang="en-US" sz="2400" dirty="0" err="1" smtClean="0"/>
              <a:t>MapFragment</a:t>
            </a:r>
            <a:r>
              <a:rPr lang="en-US" sz="2400" dirty="0" smtClean="0"/>
              <a:t>) </a:t>
            </a:r>
            <a:endParaRPr lang="en-US" sz="2400" dirty="0"/>
          </a:p>
        </p:txBody>
      </p:sp>
    </p:spTree>
    <p:extLst>
      <p:ext uri="{BB962C8B-B14F-4D97-AF65-F5344CB8AC3E}">
        <p14:creationId xmlns:p14="http://schemas.microsoft.com/office/powerpoint/2010/main" val="28746161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user touched</a:t>
            </a:r>
            <a:endParaRPr lang="en-US" dirty="0"/>
          </a:p>
        </p:txBody>
      </p:sp>
      <p:sp>
        <p:nvSpPr>
          <p:cNvPr id="3" name="Content Placeholder 2"/>
          <p:cNvSpPr>
            <a:spLocks noGrp="1"/>
          </p:cNvSpPr>
          <p:nvPr>
            <p:ph sz="quarter" idx="1"/>
          </p:nvPr>
        </p:nvSpPr>
        <p:spPr>
          <a:xfrm>
            <a:off x="0" y="1447800"/>
            <a:ext cx="4953000" cy="4495800"/>
          </a:xfrm>
        </p:spPr>
        <p:txBody>
          <a:bodyPr/>
          <a:lstStyle/>
          <a:p>
            <a:r>
              <a:rPr lang="en-US" dirty="0" smtClean="0"/>
              <a:t>Create Instance of </a:t>
            </a:r>
            <a:br>
              <a:rPr lang="en-US" dirty="0" smtClean="0"/>
            </a:br>
            <a:r>
              <a:rPr lang="en-US" dirty="0" err="1" smtClean="0"/>
              <a:t>com.google.android.maps.Overlay</a:t>
            </a:r>
            <a:endParaRPr lang="en-US" dirty="0" smtClean="0"/>
          </a:p>
          <a:p>
            <a:pPr lvl="1"/>
            <a:r>
              <a:rPr lang="en-US" sz="2000" dirty="0" smtClean="0"/>
              <a:t>Implement </a:t>
            </a:r>
            <a:r>
              <a:rPr lang="en-US" sz="2000" dirty="0" err="1" smtClean="0"/>
              <a:t>onTouchEvent</a:t>
            </a:r>
            <a:endParaRPr lang="en-US" sz="2000" dirty="0" smtClean="0"/>
          </a:p>
          <a:p>
            <a:pPr lvl="1"/>
            <a:r>
              <a:rPr lang="en-US" sz="2000" dirty="0" smtClean="0"/>
              <a:t>In </a:t>
            </a:r>
            <a:r>
              <a:rPr lang="en-US" sz="2000" dirty="0" err="1" smtClean="0"/>
              <a:t>MapActivity</a:t>
            </a:r>
            <a:r>
              <a:rPr lang="en-US" sz="2000" dirty="0" smtClean="0"/>
              <a:t> classes </a:t>
            </a:r>
            <a:r>
              <a:rPr lang="en-US" sz="2000" dirty="0" err="1" smtClean="0"/>
              <a:t>onCreate</a:t>
            </a:r>
            <a:r>
              <a:rPr lang="en-US" sz="2000" dirty="0" smtClean="0"/>
              <a:t/>
            </a:r>
            <a:br>
              <a:rPr lang="en-US" sz="2000" dirty="0" smtClean="0"/>
            </a:br>
            <a:r>
              <a:rPr lang="en-US" sz="2000" dirty="0" smtClean="0"/>
              <a:t>add</a:t>
            </a:r>
          </a:p>
          <a:p>
            <a:pPr lvl="1">
              <a:buNone/>
            </a:pPr>
            <a:r>
              <a:rPr lang="en-US" sz="2000" dirty="0" smtClean="0"/>
              <a:t>//</a:t>
            </a:r>
            <a:r>
              <a:rPr lang="en-US" sz="2000" dirty="0" err="1" smtClean="0"/>
              <a:t>onCreate</a:t>
            </a:r>
            <a:r>
              <a:rPr lang="en-US" sz="2000" dirty="0" smtClean="0"/>
              <a:t> ()&gt;&gt;&gt;&gt;</a:t>
            </a:r>
          </a:p>
          <a:p>
            <a:pPr>
              <a:buNone/>
            </a:pPr>
            <a:r>
              <a:rPr lang="en-US" sz="1500" dirty="0" smtClean="0"/>
              <a:t>      </a:t>
            </a:r>
            <a:r>
              <a:rPr lang="en-US" sz="1500" b="1" dirty="0" err="1" smtClean="0"/>
              <a:t>MapOverlay</a:t>
            </a:r>
            <a:r>
              <a:rPr lang="en-US" sz="1500" b="1" dirty="0" smtClean="0"/>
              <a:t> </a:t>
            </a:r>
            <a:r>
              <a:rPr lang="en-US" sz="1500" b="1" dirty="0" err="1" smtClean="0"/>
              <a:t>mO</a:t>
            </a:r>
            <a:r>
              <a:rPr lang="en-US" sz="1500" b="1" dirty="0" smtClean="0"/>
              <a:t> = new </a:t>
            </a:r>
            <a:r>
              <a:rPr lang="en-US" sz="1500" b="1" dirty="0" err="1" smtClean="0"/>
              <a:t>MapOverlay</a:t>
            </a:r>
            <a:r>
              <a:rPr lang="en-US" sz="1500" b="1" dirty="0" smtClean="0"/>
              <a:t>();</a:t>
            </a:r>
            <a:br>
              <a:rPr lang="en-US" sz="1500" b="1" dirty="0" smtClean="0"/>
            </a:br>
            <a:r>
              <a:rPr lang="en-US" sz="1500" b="1" dirty="0" smtClean="0"/>
              <a:t>List&lt;Overlay&gt; </a:t>
            </a:r>
            <a:r>
              <a:rPr lang="en-US" sz="1500" b="1" dirty="0" err="1" smtClean="0"/>
              <a:t>listO</a:t>
            </a:r>
            <a:r>
              <a:rPr lang="en-US" sz="1500" b="1" dirty="0" smtClean="0"/>
              <a:t> = </a:t>
            </a:r>
            <a:r>
              <a:rPr lang="en-US" sz="1500" b="1" dirty="0" err="1" smtClean="0"/>
              <a:t>mapView.getOverlays</a:t>
            </a:r>
            <a:r>
              <a:rPr lang="en-US" sz="1500" b="1" dirty="0" smtClean="0"/>
              <a:t>();</a:t>
            </a:r>
            <a:br>
              <a:rPr lang="en-US" sz="1500" b="1" dirty="0" smtClean="0"/>
            </a:br>
            <a:r>
              <a:rPr lang="en-US" sz="1500" b="1" dirty="0" err="1" smtClean="0"/>
              <a:t>listO.clear</a:t>
            </a:r>
            <a:r>
              <a:rPr lang="en-US" sz="1500" b="1" dirty="0" smtClean="0"/>
              <a:t>();</a:t>
            </a:r>
            <a:br>
              <a:rPr lang="en-US" sz="1500" b="1" dirty="0" smtClean="0"/>
            </a:br>
            <a:r>
              <a:rPr lang="en-US" sz="1500" b="1" dirty="0" smtClean="0"/>
              <a:t>list).add(</a:t>
            </a:r>
            <a:r>
              <a:rPr lang="en-US" sz="1500" b="1" dirty="0" err="1" smtClean="0"/>
              <a:t>mapOverlay</a:t>
            </a:r>
            <a:r>
              <a:rPr lang="en-US" sz="1500" b="1" dirty="0" smtClean="0"/>
              <a:t>);</a:t>
            </a:r>
          </a:p>
        </p:txBody>
      </p:sp>
      <p:pic>
        <p:nvPicPr>
          <p:cNvPr id="3074" name="Picture 2"/>
          <p:cNvPicPr>
            <a:picLocks noChangeAspect="1" noChangeArrowheads="1"/>
          </p:cNvPicPr>
          <p:nvPr/>
        </p:nvPicPr>
        <p:blipFill>
          <a:blip r:embed="rId2" cstate="print"/>
          <a:srcRect r="42385"/>
          <a:stretch>
            <a:fillRect/>
          </a:stretch>
        </p:blipFill>
        <p:spPr bwMode="auto">
          <a:xfrm>
            <a:off x="6324600" y="0"/>
            <a:ext cx="1295400" cy="2075825"/>
          </a:xfrm>
          <a:prstGeom prst="rect">
            <a:avLst/>
          </a:prstGeom>
          <a:noFill/>
          <a:ln w="9525">
            <a:noFill/>
            <a:miter lim="800000"/>
            <a:headEnd/>
            <a:tailEnd/>
          </a:ln>
        </p:spPr>
      </p:pic>
      <p:sp>
        <p:nvSpPr>
          <p:cNvPr id="5" name="Content Placeholder 2"/>
          <p:cNvSpPr txBox="1">
            <a:spLocks/>
          </p:cNvSpPr>
          <p:nvPr/>
        </p:nvSpPr>
        <p:spPr bwMode="auto">
          <a:xfrm>
            <a:off x="4191000" y="2362200"/>
            <a:ext cx="4953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9088" marR="0" lvl="0" indent="-319088"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kumimoji="0" lang="en-US" sz="1000" b="1" i="0" u="none" strike="noStrike" kern="1200" cap="none" spc="0" normalizeH="0" baseline="0" noProof="0" dirty="0" smtClean="0">
                <a:ln>
                  <a:noFill/>
                </a:ln>
                <a:solidFill>
                  <a:schemeClr val="tx1"/>
                </a:solidFill>
                <a:effectLst/>
                <a:uLnTx/>
                <a:uFillTx/>
                <a:latin typeface="+mn-lt"/>
                <a:ea typeface="+mn-ea"/>
                <a:cs typeface="+mn-cs"/>
              </a:rPr>
              <a:t>private class </a:t>
            </a:r>
            <a:r>
              <a:rPr kumimoji="0" lang="en-US" sz="1000" b="1" i="0" u="none" strike="noStrike" kern="1200" cap="none" spc="0" normalizeH="0" baseline="0" noProof="0" dirty="0" err="1" smtClean="0">
                <a:ln>
                  <a:noFill/>
                </a:ln>
                <a:solidFill>
                  <a:schemeClr val="tx1"/>
                </a:solidFill>
                <a:effectLst/>
                <a:uLnTx/>
                <a:uFillTx/>
                <a:latin typeface="+mn-lt"/>
                <a:ea typeface="+mn-ea"/>
                <a:cs typeface="+mn-cs"/>
              </a:rPr>
              <a:t>MapOverlay</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extends </a:t>
            </a:r>
            <a:r>
              <a:rPr kumimoji="0" lang="en-US" sz="1000" b="1" i="0" u="none" strike="noStrike" kern="1200" cap="none" spc="0" normalizeH="0" baseline="0" noProof="0" dirty="0" err="1" smtClean="0">
                <a:ln>
                  <a:noFill/>
                </a:ln>
                <a:solidFill>
                  <a:schemeClr val="tx1"/>
                </a:solidFill>
                <a:effectLst/>
                <a:uLnTx/>
                <a:uFillTx/>
                <a:latin typeface="+mn-lt"/>
                <a:ea typeface="+mn-ea"/>
                <a:cs typeface="+mn-cs"/>
              </a:rPr>
              <a:t>com.google.android.maps.Overlay</a:t>
            </a: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319088" marR="0" lvl="0" indent="-319088"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    {</a:t>
            </a:r>
          </a:p>
          <a:p>
            <a:pPr marL="319088" marR="0" lvl="0" indent="-319088"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        @Override</a:t>
            </a:r>
          </a:p>
          <a:p>
            <a:pPr marL="319088" marR="0" lvl="0" indent="-319088"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        public</a:t>
            </a:r>
            <a:r>
              <a:rPr kumimoji="0" lang="en-US" sz="1000" b="0" i="0" u="none" strike="noStrike" kern="1200" cap="none" spc="0" normalizeH="0" noProof="0" dirty="0" smtClean="0">
                <a:ln>
                  <a:noFill/>
                </a:ln>
                <a:solidFill>
                  <a:schemeClr val="tx1"/>
                </a:solidFill>
                <a:effectLst/>
                <a:uLnTx/>
                <a:uFillTx/>
                <a:latin typeface="+mn-lt"/>
                <a:ea typeface="+mn-ea"/>
                <a:cs typeface="+mn-cs"/>
              </a:rPr>
              <a:t> </a:t>
            </a:r>
            <a:r>
              <a:rPr kumimoji="0" lang="en-US" sz="1000" b="0" i="0" u="none" strike="noStrike" kern="1200" cap="none" spc="0" normalizeH="0" noProof="0" dirty="0" err="1" smtClean="0">
                <a:ln>
                  <a:noFill/>
                </a:ln>
                <a:solidFill>
                  <a:schemeClr val="tx1"/>
                </a:solidFill>
                <a:effectLst/>
                <a:uLnTx/>
                <a:uFillTx/>
                <a:latin typeface="+mn-lt"/>
                <a:ea typeface="+mn-ea"/>
                <a:cs typeface="+mn-cs"/>
              </a:rPr>
              <a:t>boolean</a:t>
            </a:r>
            <a:r>
              <a:rPr kumimoji="0" lang="en-US" sz="1000" b="0" i="0" u="none" strike="noStrike" kern="1200" cap="none" spc="0" normalizeH="0" noProof="0" dirty="0" smtClean="0">
                <a:ln>
                  <a:noFill/>
                </a:ln>
                <a:solidFill>
                  <a:schemeClr val="tx1"/>
                </a:solidFill>
                <a:effectLst/>
                <a:uLnTx/>
                <a:uFillTx/>
                <a:latin typeface="+mn-lt"/>
                <a:ea typeface="+mn-ea"/>
                <a:cs typeface="+mn-cs"/>
              </a:rPr>
              <a:t> </a:t>
            </a:r>
            <a:r>
              <a:rPr kumimoji="0" lang="en-US" sz="1000" b="0" i="0" u="none" strike="noStrike" kern="1200" cap="none" spc="0" normalizeH="0" noProof="0" dirty="0" err="1" smtClean="0">
                <a:ln>
                  <a:noFill/>
                </a:ln>
                <a:solidFill>
                  <a:schemeClr val="tx1"/>
                </a:solidFill>
                <a:effectLst/>
                <a:uLnTx/>
                <a:uFillTx/>
                <a:latin typeface="+mn-lt"/>
                <a:ea typeface="+mn-ea"/>
                <a:cs typeface="+mn-cs"/>
              </a:rPr>
              <a:t>OnTouchEvent</a:t>
            </a:r>
            <a:r>
              <a:rPr kumimoji="0" lang="en-US" sz="1000" b="0" i="0" u="none" strike="noStrike" kern="1200" cap="none" spc="0" normalizeH="0" noProof="0" dirty="0" smtClean="0">
                <a:ln>
                  <a:noFill/>
                </a:ln>
                <a:solidFill>
                  <a:schemeClr val="tx1"/>
                </a:solidFill>
                <a:effectLst/>
                <a:uLnTx/>
                <a:uFillTx/>
                <a:latin typeface="+mn-lt"/>
                <a:ea typeface="+mn-ea"/>
                <a:cs typeface="+mn-cs"/>
              </a:rPr>
              <a:t>(</a:t>
            </a:r>
            <a:r>
              <a:rPr kumimoji="0" lang="en-US" sz="1000" b="0" i="0" u="none" strike="noStrike" kern="1200" cap="none" spc="0" normalizeH="0" noProof="0" dirty="0" err="1" smtClean="0">
                <a:ln>
                  <a:noFill/>
                </a:ln>
                <a:solidFill>
                  <a:schemeClr val="tx1"/>
                </a:solidFill>
                <a:effectLst/>
                <a:uLnTx/>
                <a:uFillTx/>
                <a:latin typeface="+mn-lt"/>
                <a:ea typeface="+mn-ea"/>
                <a:cs typeface="+mn-cs"/>
              </a:rPr>
              <a:t>MotionEvent</a:t>
            </a:r>
            <a:r>
              <a:rPr kumimoji="0" lang="en-US" sz="1000" b="0" i="0" u="none" strike="noStrike" kern="1200" cap="none" spc="0" normalizeH="0" noProof="0" dirty="0" smtClean="0">
                <a:ln>
                  <a:noFill/>
                </a:ln>
                <a:solidFill>
                  <a:schemeClr val="tx1"/>
                </a:solidFill>
                <a:effectLst/>
                <a:uLnTx/>
                <a:uFillTx/>
                <a:latin typeface="+mn-lt"/>
                <a:ea typeface="+mn-ea"/>
                <a:cs typeface="+mn-cs"/>
              </a:rPr>
              <a:t> e, </a:t>
            </a:r>
            <a:r>
              <a:rPr kumimoji="0" lang="en-US" sz="1000" b="0" i="0" u="none" strike="noStrike" kern="1200" cap="none" spc="0" normalizeH="0" noProof="0" dirty="0" err="1" smtClean="0">
                <a:ln>
                  <a:noFill/>
                </a:ln>
                <a:solidFill>
                  <a:schemeClr val="tx1"/>
                </a:solidFill>
                <a:effectLst/>
                <a:uLnTx/>
                <a:uFillTx/>
                <a:latin typeface="+mn-lt"/>
                <a:ea typeface="+mn-ea"/>
                <a:cs typeface="+mn-cs"/>
              </a:rPr>
              <a:t>MapView</a:t>
            </a:r>
            <a:r>
              <a:rPr kumimoji="0" lang="en-US" sz="1000" b="0" i="0" u="none" strike="noStrike" kern="1200" cap="none" spc="0" normalizeH="0" noProof="0" dirty="0" smtClean="0">
                <a:ln>
                  <a:noFill/>
                </a:ln>
                <a:solidFill>
                  <a:schemeClr val="tx1"/>
                </a:solidFill>
                <a:effectLst/>
                <a:uLnTx/>
                <a:uFillTx/>
                <a:latin typeface="+mn-lt"/>
                <a:ea typeface="+mn-ea"/>
                <a:cs typeface="+mn-cs"/>
              </a:rPr>
              <a:t> </a:t>
            </a:r>
            <a:r>
              <a:rPr kumimoji="0" lang="en-US" sz="1000" b="0" i="0" u="none" strike="noStrike" kern="1200" cap="none" spc="0" normalizeH="0" noProof="0" dirty="0" err="1" smtClean="0">
                <a:ln>
                  <a:noFill/>
                </a:ln>
                <a:solidFill>
                  <a:schemeClr val="tx1"/>
                </a:solidFill>
                <a:effectLst/>
                <a:uLnTx/>
                <a:uFillTx/>
                <a:latin typeface="+mn-lt"/>
                <a:ea typeface="+mn-ea"/>
                <a:cs typeface="+mn-cs"/>
              </a:rPr>
              <a:t>mapView</a:t>
            </a:r>
            <a:r>
              <a:rPr kumimoji="0" lang="en-US" sz="1000" b="0" i="0" u="none" strike="noStrike" kern="1200" cap="none" spc="0" normalizeH="0" noProof="0" dirty="0" smtClean="0">
                <a:ln>
                  <a:noFill/>
                </a:ln>
                <a:solidFill>
                  <a:schemeClr val="tx1"/>
                </a:solidFill>
                <a:effectLst/>
                <a:uLnTx/>
                <a:uFillTx/>
                <a:latin typeface="+mn-lt"/>
                <a:ea typeface="+mn-ea"/>
                <a:cs typeface="+mn-cs"/>
              </a:rPr>
              <a:t>)</a:t>
            </a:r>
            <a:br>
              <a:rPr kumimoji="0" lang="en-US" sz="1000" b="0" i="0" u="none" strike="noStrike" kern="1200" cap="none" spc="0" normalizeH="0" noProof="0" dirty="0" smtClean="0">
                <a:ln>
                  <a:noFill/>
                </a:ln>
                <a:solidFill>
                  <a:schemeClr val="tx1"/>
                </a:solidFill>
                <a:effectLst/>
                <a:uLnTx/>
                <a:uFillTx/>
                <a:latin typeface="+mn-lt"/>
                <a:ea typeface="+mn-ea"/>
                <a:cs typeface="+mn-cs"/>
              </a:rPr>
            </a:br>
            <a:r>
              <a:rPr kumimoji="0" lang="en-US" sz="1000" b="0" i="0" u="none" strike="noStrike" kern="1200" cap="none" spc="0" normalizeH="0" noProof="0" dirty="0" smtClean="0">
                <a:ln>
                  <a:noFill/>
                </a:ln>
                <a:solidFill>
                  <a:schemeClr val="tx1"/>
                </a:solidFill>
                <a:effectLst/>
                <a:uLnTx/>
                <a:uFillTx/>
                <a:latin typeface="+mn-lt"/>
                <a:ea typeface="+mn-ea"/>
                <a:cs typeface="+mn-cs"/>
              </a:rPr>
              <a:t>{</a:t>
            </a:r>
          </a:p>
          <a:p>
            <a:pPr marL="319088" marR="0" lvl="0" indent="-319088"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lang="en-US" sz="1000" dirty="0" smtClean="0">
                <a:latin typeface="+mn-lt"/>
              </a:rPr>
              <a:t>              </a:t>
            </a:r>
            <a:r>
              <a:rPr lang="en-US" sz="1000" b="1" dirty="0" smtClean="0">
                <a:solidFill>
                  <a:srgbClr val="FF0000"/>
                </a:solidFill>
                <a:latin typeface="+mn-lt"/>
              </a:rPr>
              <a:t>//user lifts finger</a:t>
            </a:r>
          </a:p>
          <a:p>
            <a:pPr marL="319088" marR="0" lvl="0" indent="-319088"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kumimoji="0" lang="en-US" sz="1000" b="1" i="0" u="none" strike="noStrike" kern="1200" cap="none" spc="0" normalizeH="0" noProof="0" dirty="0" smtClean="0">
                <a:ln>
                  <a:noFill/>
                </a:ln>
                <a:solidFill>
                  <a:srgbClr val="FF0000"/>
                </a:solidFill>
                <a:effectLst/>
                <a:uLnTx/>
                <a:uFillTx/>
                <a:latin typeface="+mn-lt"/>
                <a:ea typeface="+mn-ea"/>
                <a:cs typeface="+mn-cs"/>
              </a:rPr>
              <a:t>               if(</a:t>
            </a:r>
            <a:r>
              <a:rPr kumimoji="0" lang="en-US" sz="1000" b="1" i="0" u="none" strike="noStrike" kern="1200" cap="none" spc="0" normalizeH="0" noProof="0" dirty="0" err="1" smtClean="0">
                <a:ln>
                  <a:noFill/>
                </a:ln>
                <a:solidFill>
                  <a:srgbClr val="FF0000"/>
                </a:solidFill>
                <a:effectLst/>
                <a:uLnTx/>
                <a:uFillTx/>
                <a:latin typeface="+mn-lt"/>
                <a:ea typeface="+mn-ea"/>
                <a:cs typeface="+mn-cs"/>
              </a:rPr>
              <a:t>e.getAction</a:t>
            </a:r>
            <a:r>
              <a:rPr kumimoji="0" lang="en-US" sz="1000" b="1" i="0" u="none" strike="noStrike" kern="1200" cap="none" spc="0" normalizeH="0" noProof="0" dirty="0" smtClean="0">
                <a:ln>
                  <a:noFill/>
                </a:ln>
                <a:solidFill>
                  <a:srgbClr val="FF0000"/>
                </a:solidFill>
                <a:effectLst/>
                <a:uLnTx/>
                <a:uFillTx/>
                <a:latin typeface="+mn-lt"/>
                <a:ea typeface="+mn-ea"/>
                <a:cs typeface="+mn-cs"/>
              </a:rPr>
              <a:t>() == 1) {</a:t>
            </a:r>
          </a:p>
          <a:p>
            <a:pPr marL="319088" marR="0" lvl="0" indent="-319088"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lang="en-US" sz="1000" b="1" dirty="0" smtClean="0">
                <a:solidFill>
                  <a:srgbClr val="FF0000"/>
                </a:solidFill>
                <a:latin typeface="+mn-lt"/>
              </a:rPr>
              <a:t>                       </a:t>
            </a:r>
            <a:r>
              <a:rPr lang="en-US" sz="1000" b="1" dirty="0" err="1" smtClean="0">
                <a:solidFill>
                  <a:srgbClr val="FF0000"/>
                </a:solidFill>
                <a:latin typeface="+mn-lt"/>
              </a:rPr>
              <a:t>GeoPoint</a:t>
            </a:r>
            <a:r>
              <a:rPr lang="en-US" sz="1000" b="1" dirty="0" smtClean="0">
                <a:solidFill>
                  <a:srgbClr val="FF0000"/>
                </a:solidFill>
                <a:latin typeface="+mn-lt"/>
              </a:rPr>
              <a:t> p = </a:t>
            </a:r>
            <a:r>
              <a:rPr lang="en-US" sz="1000" b="1" dirty="0" err="1" smtClean="0">
                <a:solidFill>
                  <a:srgbClr val="FF0000"/>
                </a:solidFill>
                <a:latin typeface="+mn-lt"/>
              </a:rPr>
              <a:t>mapView.getProjection</a:t>
            </a:r>
            <a:r>
              <a:rPr lang="en-US" sz="1000" b="1" dirty="0" smtClean="0">
                <a:solidFill>
                  <a:srgbClr val="FF0000"/>
                </a:solidFill>
                <a:latin typeface="+mn-lt"/>
              </a:rPr>
              <a:t>().</a:t>
            </a:r>
            <a:r>
              <a:rPr lang="en-US" sz="1000" b="1" dirty="0" err="1" smtClean="0">
                <a:solidFill>
                  <a:srgbClr val="FF0000"/>
                </a:solidFill>
                <a:latin typeface="+mn-lt"/>
              </a:rPr>
              <a:t>fromPixels</a:t>
            </a:r>
            <a:r>
              <a:rPr lang="en-US" sz="1000" b="1" dirty="0" smtClean="0">
                <a:solidFill>
                  <a:srgbClr val="FF0000"/>
                </a:solidFill>
                <a:latin typeface="+mn-lt"/>
              </a:rPr>
              <a:t>((</a:t>
            </a:r>
            <a:r>
              <a:rPr lang="en-US" sz="1000" b="1" dirty="0" err="1" smtClean="0">
                <a:solidFill>
                  <a:srgbClr val="FF0000"/>
                </a:solidFill>
                <a:latin typeface="+mn-lt"/>
              </a:rPr>
              <a:t>int</a:t>
            </a:r>
            <a:r>
              <a:rPr lang="en-US" sz="1000" b="1" dirty="0" smtClean="0">
                <a:solidFill>
                  <a:srgbClr val="FF0000"/>
                </a:solidFill>
                <a:latin typeface="+mn-lt"/>
              </a:rPr>
              <a:t>) </a:t>
            </a:r>
            <a:r>
              <a:rPr lang="en-US" sz="1000" b="1" dirty="0" err="1" smtClean="0">
                <a:solidFill>
                  <a:srgbClr val="FF0000"/>
                </a:solidFill>
                <a:latin typeface="+mn-lt"/>
              </a:rPr>
              <a:t>e.getX</a:t>
            </a:r>
            <a:r>
              <a:rPr lang="en-US" sz="1000" b="1" dirty="0" smtClean="0">
                <a:solidFill>
                  <a:srgbClr val="FF0000"/>
                </a:solidFill>
                <a:latin typeface="+mn-lt"/>
              </a:rPr>
              <a:t>(),</a:t>
            </a:r>
            <a:br>
              <a:rPr lang="en-US" sz="1000" b="1" dirty="0" smtClean="0">
                <a:solidFill>
                  <a:srgbClr val="FF0000"/>
                </a:solidFill>
                <a:latin typeface="+mn-lt"/>
              </a:rPr>
            </a:br>
            <a:r>
              <a:rPr lang="en-US" sz="1000" b="1" dirty="0" smtClean="0">
                <a:solidFill>
                  <a:srgbClr val="FF0000"/>
                </a:solidFill>
                <a:latin typeface="+mn-lt"/>
              </a:rPr>
              <a:t>                                                                                                     (</a:t>
            </a:r>
            <a:r>
              <a:rPr lang="en-US" sz="1000" b="1" dirty="0" err="1" smtClean="0">
                <a:solidFill>
                  <a:srgbClr val="FF0000"/>
                </a:solidFill>
                <a:latin typeface="+mn-lt"/>
              </a:rPr>
              <a:t>int</a:t>
            </a:r>
            <a:r>
              <a:rPr lang="en-US" sz="1000" b="1" dirty="0" smtClean="0">
                <a:solidFill>
                  <a:srgbClr val="FF0000"/>
                </a:solidFill>
                <a:latin typeface="+mn-lt"/>
              </a:rPr>
              <a:t>)  </a:t>
            </a:r>
            <a:r>
              <a:rPr lang="en-US" sz="1000" b="1" dirty="0" err="1" smtClean="0">
                <a:solidFill>
                  <a:srgbClr val="FF0000"/>
                </a:solidFill>
                <a:latin typeface="+mn-lt"/>
              </a:rPr>
              <a:t>e.getY</a:t>
            </a:r>
            <a:r>
              <a:rPr lang="en-US" sz="1000" b="1" dirty="0" smtClean="0">
                <a:solidFill>
                  <a:srgbClr val="FF0000"/>
                </a:solidFill>
                <a:latin typeface="+mn-lt"/>
              </a:rPr>
              <a:t>());</a:t>
            </a:r>
          </a:p>
          <a:p>
            <a:pPr marL="319088" marR="0" lvl="0" indent="-319088"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endParaRPr kumimoji="0" lang="en-US" sz="1000" b="1" i="0" u="none" strike="noStrike" kern="1200" cap="none" spc="0" normalizeH="0" baseline="0" noProof="0" dirty="0" smtClean="0">
              <a:ln>
                <a:noFill/>
              </a:ln>
              <a:solidFill>
                <a:srgbClr val="FF0000"/>
              </a:solidFill>
              <a:effectLst/>
              <a:uLnTx/>
              <a:uFillTx/>
              <a:latin typeface="+mn-lt"/>
              <a:ea typeface="+mn-ea"/>
              <a:cs typeface="+mn-cs"/>
            </a:endParaRPr>
          </a:p>
          <a:p>
            <a:pPr marL="319088" marR="0" lvl="0" indent="-319088"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lang="en-US" sz="1000" b="1" dirty="0">
                <a:solidFill>
                  <a:srgbClr val="FF0000"/>
                </a:solidFill>
                <a:latin typeface="+mn-lt"/>
              </a:rPr>
              <a:t> </a:t>
            </a:r>
            <a:r>
              <a:rPr lang="en-US" sz="1000" b="1" dirty="0" smtClean="0">
                <a:solidFill>
                  <a:srgbClr val="FF0000"/>
                </a:solidFill>
                <a:latin typeface="+mn-lt"/>
              </a:rPr>
              <a:t>                       //do whatever with location p</a:t>
            </a:r>
          </a:p>
        </p:txBody>
      </p:sp>
    </p:spTree>
    <p:extLst>
      <p:ext uri="{BB962C8B-B14F-4D97-AF65-F5344CB8AC3E}">
        <p14:creationId xmlns:p14="http://schemas.microsoft.com/office/powerpoint/2010/main" val="25707539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1828800"/>
          </a:xfrm>
        </p:spPr>
        <p:txBody>
          <a:bodyPr/>
          <a:lstStyle/>
          <a:p>
            <a:r>
              <a:rPr lang="en-US" dirty="0" smtClean="0"/>
              <a:t>Moving on to Location -- GPS</a:t>
            </a:r>
            <a:endParaRPr lang="en-US" dirty="0"/>
          </a:p>
        </p:txBody>
      </p:sp>
      <p:sp>
        <p:nvSpPr>
          <p:cNvPr id="3" name="Subtitle 2"/>
          <p:cNvSpPr>
            <a:spLocks noGrp="1"/>
          </p:cNvSpPr>
          <p:nvPr>
            <p:ph type="subTitle" idx="1"/>
          </p:nvPr>
        </p:nvSpPr>
        <p:spPr/>
        <p:txBody>
          <a:bodyPr/>
          <a:lstStyle/>
          <a:p>
            <a:r>
              <a:rPr lang="en-US" dirty="0" err="1" smtClean="0"/>
              <a:t>Location,location,location</a:t>
            </a:r>
            <a:endParaRPr lang="en-US" dirty="0"/>
          </a:p>
        </p:txBody>
      </p:sp>
    </p:spTree>
    <p:extLst>
      <p:ext uri="{BB962C8B-B14F-4D97-AF65-F5344CB8AC3E}">
        <p14:creationId xmlns:p14="http://schemas.microsoft.com/office/powerpoint/2010/main" val="1886856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must ask for permissions</a:t>
            </a:r>
            <a:endParaRPr lang="en-US" dirty="0"/>
          </a:p>
        </p:txBody>
      </p:sp>
      <p:sp>
        <p:nvSpPr>
          <p:cNvPr id="3" name="Content Placeholder 2"/>
          <p:cNvSpPr>
            <a:spLocks noGrp="1"/>
          </p:cNvSpPr>
          <p:nvPr>
            <p:ph sz="quarter" idx="1"/>
          </p:nvPr>
        </p:nvSpPr>
        <p:spPr/>
        <p:txBody>
          <a:bodyPr/>
          <a:lstStyle/>
          <a:p>
            <a:r>
              <a:rPr lang="en-US" dirty="0" smtClean="0"/>
              <a:t>In AndroidManifest.xml file (right after &lt;manifest tag):</a:t>
            </a:r>
          </a:p>
          <a:p>
            <a:pPr marL="0" indent="0">
              <a:buNone/>
            </a:pPr>
            <a:r>
              <a:rPr lang="en-US" sz="1800" dirty="0"/>
              <a:t>&lt;uses-permission </a:t>
            </a:r>
            <a:r>
              <a:rPr lang="en-US" sz="1800" dirty="0" err="1"/>
              <a:t>android:name</a:t>
            </a:r>
            <a:r>
              <a:rPr lang="en-US" sz="1800" dirty="0"/>
              <a:t>="</a:t>
            </a:r>
            <a:r>
              <a:rPr lang="en-US" sz="1800" dirty="0" err="1"/>
              <a:t>android.permission.INTERNET</a:t>
            </a:r>
            <a:r>
              <a:rPr lang="en-US" sz="1800" dirty="0"/>
              <a:t>"/&gt;</a:t>
            </a:r>
            <a:br>
              <a:rPr lang="en-US" sz="1800" dirty="0"/>
            </a:br>
            <a:r>
              <a:rPr lang="en-US" sz="1800" dirty="0"/>
              <a:t>&lt;uses-permission </a:t>
            </a:r>
            <a:r>
              <a:rPr lang="en-US" sz="1800" dirty="0" err="1"/>
              <a:t>android:name</a:t>
            </a:r>
            <a:r>
              <a:rPr lang="en-US" sz="1800" dirty="0"/>
              <a:t>="</a:t>
            </a:r>
            <a:r>
              <a:rPr lang="en-US" sz="1800" dirty="0" err="1"/>
              <a:t>android.permission.ACCESS_NETWORK_STATE</a:t>
            </a:r>
            <a:r>
              <a:rPr lang="en-US" sz="1800" dirty="0"/>
              <a:t>"/&gt;</a:t>
            </a:r>
            <a:br>
              <a:rPr lang="en-US" sz="1800" dirty="0"/>
            </a:br>
            <a:r>
              <a:rPr lang="en-US" sz="1800" dirty="0"/>
              <a:t>&lt;uses-permission </a:t>
            </a:r>
            <a:r>
              <a:rPr lang="en-US" sz="1800" dirty="0" err="1"/>
              <a:t>android:name</a:t>
            </a:r>
            <a:r>
              <a:rPr lang="en-US" sz="1800" dirty="0"/>
              <a:t>="</a:t>
            </a:r>
            <a:r>
              <a:rPr lang="en-US" sz="1800" dirty="0" err="1"/>
              <a:t>android.permission.WRITE_EXTERNAL_STORAGE</a:t>
            </a:r>
            <a:r>
              <a:rPr lang="en-US" sz="1800" dirty="0"/>
              <a:t>"/&gt;</a:t>
            </a:r>
            <a:br>
              <a:rPr lang="en-US" sz="1800" dirty="0"/>
            </a:br>
            <a:r>
              <a:rPr lang="en-US" sz="1800" dirty="0"/>
              <a:t>&lt;!-- The following two permissions are not required to use</a:t>
            </a:r>
            <a:br>
              <a:rPr lang="en-US" sz="1800" dirty="0"/>
            </a:br>
            <a:r>
              <a:rPr lang="en-US" sz="1800" dirty="0"/>
              <a:t>     Google Maps Android API v2, but are recommended. --&gt;</a:t>
            </a:r>
            <a:br>
              <a:rPr lang="en-US" sz="1800" dirty="0"/>
            </a:br>
            <a:r>
              <a:rPr lang="en-US" sz="1800" dirty="0"/>
              <a:t>&lt;uses-permission </a:t>
            </a:r>
            <a:r>
              <a:rPr lang="en-US" sz="1800" dirty="0" err="1"/>
              <a:t>android:name</a:t>
            </a:r>
            <a:r>
              <a:rPr lang="en-US" sz="1800" dirty="0"/>
              <a:t>="</a:t>
            </a:r>
            <a:r>
              <a:rPr lang="en-US" sz="1800" dirty="0" err="1"/>
              <a:t>android.permission.ACCESS_COARSE_LOCATION</a:t>
            </a:r>
            <a:r>
              <a:rPr lang="en-US" sz="1800" dirty="0"/>
              <a:t>"/&gt;</a:t>
            </a:r>
            <a:br>
              <a:rPr lang="en-US" sz="1800" dirty="0"/>
            </a:br>
            <a:r>
              <a:rPr lang="en-US" sz="1800" dirty="0"/>
              <a:t>&lt;uses-permission </a:t>
            </a:r>
            <a:r>
              <a:rPr lang="en-US" sz="1800" dirty="0" err="1"/>
              <a:t>android:name</a:t>
            </a:r>
            <a:r>
              <a:rPr lang="en-US" sz="1800" dirty="0"/>
              <a:t>="</a:t>
            </a:r>
            <a:r>
              <a:rPr lang="en-US" sz="1800" dirty="0" err="1"/>
              <a:t>android.permission.ACCESS_FINE_LOCATION</a:t>
            </a:r>
            <a:r>
              <a:rPr lang="en-US" sz="1800" dirty="0"/>
              <a:t>"/&gt;</a:t>
            </a:r>
          </a:p>
        </p:txBody>
      </p:sp>
    </p:spTree>
    <p:extLst>
      <p:ext uri="{BB962C8B-B14F-4D97-AF65-F5344CB8AC3E}">
        <p14:creationId xmlns:p14="http://schemas.microsoft.com/office/powerpoint/2010/main" val="16689191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Use </a:t>
            </a:r>
            <a:r>
              <a:rPr lang="en-US" dirty="0" err="1" smtClean="0"/>
              <a:t>LocationManager</a:t>
            </a:r>
            <a:r>
              <a:rPr lang="en-US" dirty="0" smtClean="0"/>
              <a:t>, </a:t>
            </a:r>
            <a:r>
              <a:rPr lang="en-US" dirty="0" err="1" smtClean="0"/>
              <a:t>LocationListener</a:t>
            </a:r>
            <a:r>
              <a:rPr lang="en-US" dirty="0" smtClean="0"/>
              <a:t> and Location classes (</a:t>
            </a:r>
            <a:r>
              <a:rPr lang="en-US" dirty="0" err="1" smtClean="0"/>
              <a:t>android.location</a:t>
            </a:r>
            <a:r>
              <a:rPr lang="en-US" dirty="0" smtClean="0"/>
              <a:t>.*)</a:t>
            </a:r>
            <a:endParaRPr lang="en-US" dirty="0"/>
          </a:p>
          <a:p>
            <a:r>
              <a:rPr lang="en-US" dirty="0"/>
              <a:t>See </a:t>
            </a:r>
            <a:r>
              <a:rPr lang="en-US" dirty="0">
                <a:hlinkClick r:id="rId2"/>
              </a:rPr>
              <a:t>https://</a:t>
            </a:r>
            <a:r>
              <a:rPr lang="en-US" dirty="0" smtClean="0">
                <a:hlinkClick r:id="rId2"/>
              </a:rPr>
              <a:t>developers.google.com/maps/documentation/android/location</a:t>
            </a:r>
            <a:r>
              <a:rPr lang="en-US" dirty="0" smtClean="0"/>
              <a:t> </a:t>
            </a:r>
          </a:p>
          <a:p>
            <a:r>
              <a:rPr lang="en-US" dirty="0" smtClean="0"/>
              <a:t>AND</a:t>
            </a:r>
          </a:p>
          <a:p>
            <a:r>
              <a:rPr lang="en-US" dirty="0">
                <a:hlinkClick r:id="rId3"/>
              </a:rPr>
              <a:t>https://</a:t>
            </a:r>
            <a:r>
              <a:rPr lang="en-US" dirty="0" smtClean="0">
                <a:hlinkClick r:id="rId3"/>
              </a:rPr>
              <a:t>developer.android.com/google/play-services/location.html</a:t>
            </a:r>
            <a:endParaRPr lang="en-US" dirty="0" smtClean="0"/>
          </a:p>
          <a:p>
            <a:endParaRPr lang="en-US" dirty="0"/>
          </a:p>
        </p:txBody>
      </p:sp>
      <p:sp>
        <p:nvSpPr>
          <p:cNvPr id="3" name="Title 2"/>
          <p:cNvSpPr>
            <a:spLocks noGrp="1"/>
          </p:cNvSpPr>
          <p:nvPr>
            <p:ph type="title"/>
          </p:nvPr>
        </p:nvSpPr>
        <p:spPr/>
        <p:txBody>
          <a:bodyPr/>
          <a:lstStyle/>
          <a:p>
            <a:r>
              <a:rPr lang="en-US" dirty="0" smtClean="0"/>
              <a:t>Getting Location of device</a:t>
            </a:r>
            <a:endParaRPr lang="en-US" dirty="0"/>
          </a:p>
        </p:txBody>
      </p:sp>
    </p:spTree>
    <p:extLst>
      <p:ext uri="{BB962C8B-B14F-4D97-AF65-F5344CB8AC3E}">
        <p14:creationId xmlns:p14="http://schemas.microsoft.com/office/powerpoint/2010/main" val="24676909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The </a:t>
            </a:r>
            <a:r>
              <a:rPr lang="en-US" b="1" dirty="0"/>
              <a:t>Google Play services Location API</a:t>
            </a:r>
            <a:r>
              <a:rPr lang="en-US" dirty="0"/>
              <a:t> is recommended for all programmatic requests for location </a:t>
            </a:r>
            <a:r>
              <a:rPr lang="en-US" dirty="0" smtClean="0"/>
              <a:t>data:</a:t>
            </a:r>
          </a:p>
          <a:p>
            <a:pPr lvl="1"/>
            <a:r>
              <a:rPr lang="en-US" sz="1600" dirty="0"/>
              <a:t>Determine the device location.</a:t>
            </a:r>
          </a:p>
          <a:p>
            <a:pPr lvl="1"/>
            <a:r>
              <a:rPr lang="en-US" sz="1600" dirty="0"/>
              <a:t>Listen for location changes.</a:t>
            </a:r>
          </a:p>
          <a:p>
            <a:pPr lvl="1"/>
            <a:r>
              <a:rPr lang="en-US" sz="1600" dirty="0"/>
              <a:t>Determine the mode of transportation, if the device is moving.</a:t>
            </a:r>
          </a:p>
          <a:p>
            <a:pPr lvl="1"/>
            <a:r>
              <a:rPr lang="en-US" sz="1600" dirty="0"/>
              <a:t>Create and monitor predefined geographical regions, known as </a:t>
            </a:r>
            <a:r>
              <a:rPr lang="en-US" sz="1600" dirty="0" err="1"/>
              <a:t>geofences</a:t>
            </a:r>
            <a:r>
              <a:rPr lang="en-US" sz="1600" dirty="0"/>
              <a:t>.</a:t>
            </a:r>
          </a:p>
          <a:p>
            <a:pPr marL="927100" lvl="2" indent="-285750">
              <a:buFont typeface="Arial" panose="020B0604020202020204" pitchFamily="34" charset="0"/>
              <a:buChar char="•"/>
            </a:pPr>
            <a:endParaRPr lang="en-US" dirty="0" smtClean="0"/>
          </a:p>
          <a:p>
            <a:r>
              <a:rPr lang="en-US" dirty="0" smtClean="0"/>
              <a:t>The</a:t>
            </a:r>
            <a:r>
              <a:rPr lang="en-US" dirty="0"/>
              <a:t> </a:t>
            </a:r>
            <a:r>
              <a:rPr lang="en-US" dirty="0" err="1">
                <a:hlinkClick r:id="rId2"/>
              </a:rPr>
              <a:t>LocationSource</a:t>
            </a:r>
            <a:r>
              <a:rPr lang="en-US" dirty="0"/>
              <a:t> interface allows you to provide a custom location </a:t>
            </a:r>
            <a:r>
              <a:rPr lang="en-US" dirty="0" smtClean="0"/>
              <a:t>provider.</a:t>
            </a:r>
            <a:endParaRPr lang="en-US" dirty="0"/>
          </a:p>
          <a:p>
            <a:endParaRPr lang="en-US" dirty="0"/>
          </a:p>
        </p:txBody>
      </p:sp>
      <p:sp>
        <p:nvSpPr>
          <p:cNvPr id="3" name="Title 2"/>
          <p:cNvSpPr>
            <a:spLocks noGrp="1"/>
          </p:cNvSpPr>
          <p:nvPr>
            <p:ph type="title"/>
          </p:nvPr>
        </p:nvSpPr>
        <p:spPr/>
        <p:txBody>
          <a:bodyPr/>
          <a:lstStyle/>
          <a:p>
            <a:r>
              <a:rPr lang="en-US" dirty="0" smtClean="0"/>
              <a:t>Location API</a:t>
            </a:r>
            <a:endParaRPr lang="en-US" dirty="0"/>
          </a:p>
        </p:txBody>
      </p:sp>
    </p:spTree>
    <p:extLst>
      <p:ext uri="{BB962C8B-B14F-4D97-AF65-F5344CB8AC3E}">
        <p14:creationId xmlns:p14="http://schemas.microsoft.com/office/powerpoint/2010/main" val="1431130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the Last Known </a:t>
            </a:r>
            <a:r>
              <a:rPr lang="en-US" dirty="0" smtClean="0"/>
              <a:t>Location</a:t>
            </a:r>
            <a:endParaRPr lang="en-US" dirty="0"/>
          </a:p>
        </p:txBody>
      </p:sp>
      <p:sp>
        <p:nvSpPr>
          <p:cNvPr id="3" name="Content Placeholder 2"/>
          <p:cNvSpPr>
            <a:spLocks noGrp="1"/>
          </p:cNvSpPr>
          <p:nvPr>
            <p:ph sz="quarter" idx="1"/>
          </p:nvPr>
        </p:nvSpPr>
        <p:spPr>
          <a:xfrm>
            <a:off x="612648" y="1600200"/>
            <a:ext cx="8531352" cy="4495800"/>
          </a:xfrm>
        </p:spPr>
        <p:txBody>
          <a:bodyPr/>
          <a:lstStyle/>
          <a:p>
            <a:r>
              <a:rPr lang="en-US" dirty="0" smtClean="0"/>
              <a:t>Inside Activity</a:t>
            </a:r>
          </a:p>
          <a:p>
            <a:pPr marL="320675" lvl="1" indent="0">
              <a:buNone/>
            </a:pPr>
            <a:r>
              <a:rPr lang="en-US" sz="2000" dirty="0"/>
              <a:t>public class </a:t>
            </a:r>
            <a:r>
              <a:rPr lang="en-US" sz="2000" dirty="0" err="1"/>
              <a:t>MainActivity</a:t>
            </a:r>
            <a:r>
              <a:rPr lang="en-US" sz="2000" dirty="0"/>
              <a:t> extends </a:t>
            </a:r>
            <a:r>
              <a:rPr lang="en-US" sz="2000" dirty="0" err="1"/>
              <a:t>ActionBarActivity</a:t>
            </a:r>
            <a:r>
              <a:rPr lang="en-US" sz="2000" dirty="0"/>
              <a:t> implements</a:t>
            </a:r>
            <a:br>
              <a:rPr lang="en-US" sz="2000" dirty="0"/>
            </a:br>
            <a:r>
              <a:rPr lang="en-US" sz="2000" dirty="0"/>
              <a:t>        </a:t>
            </a:r>
            <a:r>
              <a:rPr lang="en-US" sz="2000" b="1" dirty="0" err="1">
                <a:solidFill>
                  <a:srgbClr val="00B050"/>
                </a:solidFill>
              </a:rPr>
              <a:t>ConnectionCallbacks</a:t>
            </a:r>
            <a:r>
              <a:rPr lang="en-US" sz="2000" dirty="0"/>
              <a:t>, </a:t>
            </a:r>
            <a:r>
              <a:rPr lang="en-US" sz="2000" dirty="0" err="1"/>
              <a:t>OnConnectionFailedListener</a:t>
            </a:r>
            <a:r>
              <a:rPr lang="en-US" sz="2000" dirty="0"/>
              <a:t> {</a:t>
            </a:r>
            <a:endParaRPr lang="en-US" sz="2000" dirty="0" smtClean="0"/>
          </a:p>
          <a:p>
            <a:r>
              <a:rPr lang="en-US" dirty="0" smtClean="0"/>
              <a:t>Step 1: specify permission in Android Manifest file:</a:t>
            </a:r>
          </a:p>
          <a:p>
            <a:pPr marL="593725" lvl="2" indent="-319088">
              <a:spcBef>
                <a:spcPts val="700"/>
              </a:spcBef>
              <a:buSzPct val="60000"/>
              <a:buFont typeface="Wingdings" pitchFamily="2" charset="2"/>
              <a:buChar char=""/>
            </a:pPr>
            <a:r>
              <a:rPr lang="en-US" sz="1600" dirty="0"/>
              <a:t>&lt;uses-permission </a:t>
            </a:r>
            <a:r>
              <a:rPr lang="en-US" sz="1600" dirty="0" err="1"/>
              <a:t>android:name</a:t>
            </a:r>
            <a:r>
              <a:rPr lang="en-US" sz="1600" dirty="0"/>
              <a:t>="</a:t>
            </a:r>
            <a:r>
              <a:rPr lang="en-US" sz="1600" dirty="0" err="1"/>
              <a:t>android.permission.ACCESS_COARSE_LOCATION</a:t>
            </a:r>
            <a:r>
              <a:rPr lang="en-US" sz="1600" dirty="0"/>
              <a:t>"/&gt;</a:t>
            </a:r>
          </a:p>
          <a:p>
            <a:pPr marL="0" indent="0">
              <a:buNone/>
            </a:pPr>
            <a:endParaRPr lang="en-US" dirty="0" smtClean="0"/>
          </a:p>
          <a:p>
            <a:r>
              <a:rPr lang="en-US" dirty="0" smtClean="0"/>
              <a:t>Step 2: create </a:t>
            </a:r>
            <a:r>
              <a:rPr lang="en-US" dirty="0" err="1" smtClean="0"/>
              <a:t>instanceGoogle</a:t>
            </a:r>
            <a:r>
              <a:rPr lang="en-US" dirty="0" smtClean="0"/>
              <a:t> </a:t>
            </a:r>
            <a:r>
              <a:rPr lang="en-US" dirty="0"/>
              <a:t>Play services API </a:t>
            </a:r>
            <a:r>
              <a:rPr lang="en-US" dirty="0" smtClean="0"/>
              <a:t>client</a:t>
            </a:r>
          </a:p>
          <a:p>
            <a:pPr lvl="1"/>
            <a:r>
              <a:rPr lang="en-US" sz="1600" b="1" dirty="0" smtClean="0">
                <a:solidFill>
                  <a:srgbClr val="00B0F0"/>
                </a:solidFill>
              </a:rPr>
              <a:t>INSIDE ACTIVITIES </a:t>
            </a:r>
            <a:r>
              <a:rPr lang="en-US" sz="1600" b="1" dirty="0" err="1" smtClean="0">
                <a:solidFill>
                  <a:srgbClr val="00B0F0"/>
                </a:solidFill>
              </a:rPr>
              <a:t>onCreate</a:t>
            </a:r>
            <a:r>
              <a:rPr lang="en-US" sz="1600" b="1" dirty="0" smtClean="0">
                <a:solidFill>
                  <a:srgbClr val="00B0F0"/>
                </a:solidFill>
              </a:rPr>
              <a:t>(*) method:</a:t>
            </a:r>
          </a:p>
          <a:p>
            <a:pPr marL="641350" lvl="2" indent="0">
              <a:buNone/>
            </a:pPr>
            <a:r>
              <a:rPr lang="en-US" sz="1400" dirty="0"/>
              <a:t> </a:t>
            </a:r>
            <a:r>
              <a:rPr lang="en-US" sz="1400" b="1" dirty="0">
                <a:solidFill>
                  <a:srgbClr val="00B0F0"/>
                </a:solidFill>
              </a:rPr>
              <a:t> </a:t>
            </a:r>
            <a:r>
              <a:rPr lang="en-US" sz="1400" b="1" dirty="0" err="1">
                <a:solidFill>
                  <a:srgbClr val="00B0F0"/>
                </a:solidFill>
              </a:rPr>
              <a:t>mGoogleApiClient</a:t>
            </a:r>
            <a:r>
              <a:rPr lang="en-US" sz="1400" b="1" dirty="0">
                <a:solidFill>
                  <a:srgbClr val="00B0F0"/>
                </a:solidFill>
              </a:rPr>
              <a:t> </a:t>
            </a:r>
            <a:r>
              <a:rPr lang="en-US" sz="1400" dirty="0"/>
              <a:t>= new </a:t>
            </a:r>
            <a:r>
              <a:rPr lang="en-US" sz="1400" dirty="0" err="1"/>
              <a:t>GoogleApiClient.Builder</a:t>
            </a:r>
            <a:r>
              <a:rPr lang="en-US" sz="1400" dirty="0"/>
              <a:t>(this)</a:t>
            </a:r>
            <a:br>
              <a:rPr lang="en-US" sz="1400" dirty="0"/>
            </a:br>
            <a:r>
              <a:rPr lang="en-US" sz="1400" dirty="0"/>
              <a:t>        .</a:t>
            </a:r>
            <a:r>
              <a:rPr lang="en-US" sz="1400" dirty="0" err="1"/>
              <a:t>addConnectionCallbacks</a:t>
            </a:r>
            <a:r>
              <a:rPr lang="en-US" sz="1400" dirty="0"/>
              <a:t>(this)</a:t>
            </a:r>
            <a:br>
              <a:rPr lang="en-US" sz="1400" dirty="0"/>
            </a:br>
            <a:r>
              <a:rPr lang="en-US" sz="1400" dirty="0"/>
              <a:t>        .</a:t>
            </a:r>
            <a:r>
              <a:rPr lang="en-US" sz="1400" dirty="0" err="1"/>
              <a:t>addOnConnectionFailedListener</a:t>
            </a:r>
            <a:r>
              <a:rPr lang="en-US" sz="1400" dirty="0"/>
              <a:t>(this)</a:t>
            </a:r>
            <a:br>
              <a:rPr lang="en-US" sz="1400" dirty="0"/>
            </a:br>
            <a:r>
              <a:rPr lang="en-US" sz="1400" dirty="0"/>
              <a:t>        .</a:t>
            </a:r>
            <a:r>
              <a:rPr lang="en-US" sz="1400" dirty="0" err="1"/>
              <a:t>addApi</a:t>
            </a:r>
            <a:r>
              <a:rPr lang="en-US" sz="1400" dirty="0"/>
              <a:t>(</a:t>
            </a:r>
            <a:r>
              <a:rPr lang="en-US" sz="1400" b="1" dirty="0" err="1">
                <a:solidFill>
                  <a:srgbClr val="FF0000"/>
                </a:solidFill>
              </a:rPr>
              <a:t>LocationServices.API</a:t>
            </a:r>
            <a:r>
              <a:rPr lang="en-US" sz="1400" dirty="0"/>
              <a:t>)</a:t>
            </a:r>
            <a:br>
              <a:rPr lang="en-US" sz="1400" dirty="0"/>
            </a:br>
            <a:r>
              <a:rPr lang="en-US" sz="1400" dirty="0"/>
              <a:t>        .build();</a:t>
            </a:r>
            <a:endParaRPr lang="en-US" sz="1300" dirty="0" smtClean="0"/>
          </a:p>
          <a:p>
            <a:endParaRPr lang="en-US" sz="1900" dirty="0"/>
          </a:p>
          <a:p>
            <a:pPr marL="0" indent="0">
              <a:buNone/>
            </a:pPr>
            <a:endParaRPr lang="en-US" dirty="0"/>
          </a:p>
        </p:txBody>
      </p:sp>
      <p:sp>
        <p:nvSpPr>
          <p:cNvPr id="4" name="TextBox 3"/>
          <p:cNvSpPr txBox="1"/>
          <p:nvPr/>
        </p:nvSpPr>
        <p:spPr>
          <a:xfrm>
            <a:off x="4464124" y="6211669"/>
            <a:ext cx="4666021" cy="646331"/>
          </a:xfrm>
          <a:prstGeom prst="rect">
            <a:avLst/>
          </a:prstGeom>
          <a:solidFill>
            <a:srgbClr val="FFC000"/>
          </a:solidFill>
        </p:spPr>
        <p:txBody>
          <a:bodyPr wrap="none" rtlCol="0">
            <a:spAutoFit/>
          </a:bodyPr>
          <a:lstStyle/>
          <a:p>
            <a:r>
              <a:rPr lang="en-US" dirty="0" smtClean="0"/>
              <a:t>NOTE:  we add </a:t>
            </a:r>
            <a:r>
              <a:rPr lang="en-US" dirty="0" err="1" smtClean="0">
                <a:solidFill>
                  <a:srgbClr val="FF0000"/>
                </a:solidFill>
              </a:rPr>
              <a:t>LocationServices</a:t>
            </a:r>
            <a:r>
              <a:rPr lang="en-US" dirty="0" smtClean="0"/>
              <a:t> as</a:t>
            </a:r>
            <a:br>
              <a:rPr lang="en-US" dirty="0" smtClean="0"/>
            </a:br>
            <a:r>
              <a:rPr lang="en-US" dirty="0" smtClean="0"/>
              <a:t>Google API we want to access in client</a:t>
            </a:r>
            <a:endParaRPr lang="en-US" dirty="0"/>
          </a:p>
        </p:txBody>
      </p:sp>
      <p:cxnSp>
        <p:nvCxnSpPr>
          <p:cNvPr id="6" name="Curved Connector 5"/>
          <p:cNvCxnSpPr/>
          <p:nvPr/>
        </p:nvCxnSpPr>
        <p:spPr>
          <a:xfrm rot="10800000">
            <a:off x="3810000" y="5943600"/>
            <a:ext cx="654124" cy="381000"/>
          </a:xfrm>
          <a:prstGeom prst="curvedConnector3">
            <a:avLst/>
          </a:prstGeom>
          <a:ln w="7620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4953000" y="5221070"/>
            <a:ext cx="3897798" cy="1077218"/>
          </a:xfrm>
          <a:prstGeom prst="rect">
            <a:avLst/>
          </a:prstGeom>
          <a:solidFill>
            <a:srgbClr val="FFC000"/>
          </a:solidFill>
        </p:spPr>
        <p:txBody>
          <a:bodyPr wrap="none" rtlCol="0">
            <a:spAutoFit/>
          </a:bodyPr>
          <a:lstStyle/>
          <a:p>
            <a:r>
              <a:rPr lang="en-US" sz="1600" dirty="0" smtClean="0"/>
              <a:t>NOTE: once the </a:t>
            </a:r>
            <a:r>
              <a:rPr lang="en-US" sz="1600" dirty="0" err="1" smtClean="0"/>
              <a:t>GoogleApiClient</a:t>
            </a:r>
            <a:r>
              <a:rPr lang="en-US" sz="1600" dirty="0" smtClean="0"/>
              <a:t/>
            </a:r>
            <a:br>
              <a:rPr lang="en-US" sz="1600" dirty="0" smtClean="0"/>
            </a:br>
            <a:r>
              <a:rPr lang="en-US" sz="1600" dirty="0" smtClean="0"/>
              <a:t>is ready for use will call this Activity</a:t>
            </a:r>
            <a:br>
              <a:rPr lang="en-US" sz="1600" dirty="0" smtClean="0"/>
            </a:br>
            <a:r>
              <a:rPr lang="en-US" sz="1600" dirty="0" smtClean="0"/>
              <a:t>as it is the </a:t>
            </a:r>
            <a:r>
              <a:rPr lang="en-US" sz="1600" dirty="0" err="1" smtClean="0">
                <a:solidFill>
                  <a:srgbClr val="00B050"/>
                </a:solidFill>
              </a:rPr>
              <a:t>ConnectionCallbacks</a:t>
            </a:r>
            <a:r>
              <a:rPr lang="en-US" sz="1600" dirty="0" smtClean="0"/>
              <a:t/>
            </a:r>
            <a:br>
              <a:rPr lang="en-US" sz="1600" dirty="0" smtClean="0"/>
            </a:br>
            <a:r>
              <a:rPr lang="en-US" sz="1600" dirty="0" smtClean="0"/>
              <a:t>invoke </a:t>
            </a:r>
            <a:r>
              <a:rPr lang="en-US" sz="1600" dirty="0" err="1" smtClean="0">
                <a:solidFill>
                  <a:srgbClr val="00B050"/>
                </a:solidFill>
              </a:rPr>
              <a:t>onConnected</a:t>
            </a:r>
            <a:r>
              <a:rPr lang="en-US" sz="1600" dirty="0" smtClean="0">
                <a:solidFill>
                  <a:srgbClr val="00B050"/>
                </a:solidFill>
              </a:rPr>
              <a:t>(*) </a:t>
            </a:r>
            <a:r>
              <a:rPr lang="en-US" sz="1600" dirty="0" smtClean="0"/>
              <a:t>method</a:t>
            </a:r>
            <a:endParaRPr lang="en-US" sz="1600" dirty="0"/>
          </a:p>
        </p:txBody>
      </p:sp>
      <p:cxnSp>
        <p:nvCxnSpPr>
          <p:cNvPr id="11" name="Curved Connector 10"/>
          <p:cNvCxnSpPr/>
          <p:nvPr/>
        </p:nvCxnSpPr>
        <p:spPr>
          <a:xfrm rot="10800000" flipV="1">
            <a:off x="4267200" y="5544392"/>
            <a:ext cx="685800" cy="1"/>
          </a:xfrm>
          <a:prstGeom prst="curvedConnector3">
            <a:avLst/>
          </a:prstGeom>
          <a:ln w="762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 name="Curved Connector 13"/>
          <p:cNvCxnSpPr/>
          <p:nvPr/>
        </p:nvCxnSpPr>
        <p:spPr>
          <a:xfrm flipV="1">
            <a:off x="8305800" y="6096001"/>
            <a:ext cx="838200" cy="1"/>
          </a:xfrm>
          <a:prstGeom prst="curvedConnector3">
            <a:avLst/>
          </a:prstGeom>
          <a:ln w="7620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288962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Last Known Location -continued</a:t>
            </a:r>
            <a:endParaRPr lang="en-US" dirty="0"/>
          </a:p>
        </p:txBody>
      </p:sp>
      <p:sp>
        <p:nvSpPr>
          <p:cNvPr id="3" name="Content Placeholder 2"/>
          <p:cNvSpPr>
            <a:spLocks noGrp="1"/>
          </p:cNvSpPr>
          <p:nvPr>
            <p:ph sz="quarter" idx="1"/>
          </p:nvPr>
        </p:nvSpPr>
        <p:spPr>
          <a:xfrm>
            <a:off x="76200" y="1371600"/>
            <a:ext cx="9144000" cy="4495800"/>
          </a:xfrm>
        </p:spPr>
        <p:txBody>
          <a:bodyPr/>
          <a:lstStyle/>
          <a:p>
            <a:r>
              <a:rPr lang="en-US" dirty="0" smtClean="0"/>
              <a:t>STEP 3: now create instance of </a:t>
            </a:r>
            <a:r>
              <a:rPr lang="en-US" dirty="0" err="1" smtClean="0">
                <a:solidFill>
                  <a:schemeClr val="bg2">
                    <a:lumMod val="50000"/>
                  </a:schemeClr>
                </a:solidFill>
              </a:rPr>
              <a:t>FusedLocationProviderAPI</a:t>
            </a:r>
            <a:r>
              <a:rPr lang="en-US" dirty="0" smtClean="0"/>
              <a:t> to call its </a:t>
            </a:r>
            <a:r>
              <a:rPr lang="en-US" dirty="0" err="1" smtClean="0">
                <a:solidFill>
                  <a:srgbClr val="FF0000"/>
                </a:solidFill>
              </a:rPr>
              <a:t>getLastLocation</a:t>
            </a:r>
            <a:r>
              <a:rPr lang="en-US" dirty="0" smtClean="0"/>
              <a:t> method inside the callback </a:t>
            </a:r>
            <a:r>
              <a:rPr lang="en-US" dirty="0" err="1" smtClean="0"/>
              <a:t>onConnected</a:t>
            </a:r>
            <a:r>
              <a:rPr lang="en-US" dirty="0" smtClean="0"/>
              <a:t> method that is called when </a:t>
            </a:r>
            <a:r>
              <a:rPr lang="en-US" dirty="0" err="1" smtClean="0">
                <a:solidFill>
                  <a:srgbClr val="00B0F0"/>
                </a:solidFill>
              </a:rPr>
              <a:t>GoogleApiClient</a:t>
            </a:r>
            <a:r>
              <a:rPr lang="en-US" dirty="0" smtClean="0"/>
              <a:t> is ready</a:t>
            </a:r>
            <a:br>
              <a:rPr lang="en-US" dirty="0" smtClean="0"/>
            </a:br>
            <a:r>
              <a:rPr lang="en-US" dirty="0" smtClean="0"/>
              <a:t> </a:t>
            </a:r>
            <a:r>
              <a:rPr lang="en-US" sz="1600" dirty="0" smtClean="0"/>
              <a:t>  </a:t>
            </a:r>
            <a:r>
              <a:rPr lang="en-US" sz="1800" dirty="0" smtClean="0"/>
              <a:t> </a:t>
            </a:r>
            <a:r>
              <a:rPr lang="en-US" sz="1800" dirty="0" smtClean="0"/>
              <a:t>//class variable:   Location </a:t>
            </a:r>
            <a:r>
              <a:rPr lang="en-US" sz="1800" dirty="0" err="1" smtClean="0"/>
              <a:t>mLastLocation</a:t>
            </a:r>
            <a:r>
              <a:rPr lang="en-US" sz="1800" dirty="0" smtClean="0"/>
              <a:t/>
            </a:r>
            <a:br>
              <a:rPr lang="en-US" sz="1800" dirty="0" smtClean="0"/>
            </a:br>
            <a:r>
              <a:rPr lang="en-US" sz="1800" dirty="0" smtClean="0"/>
              <a:t/>
            </a:r>
            <a:br>
              <a:rPr lang="en-US" sz="1800" dirty="0" smtClean="0"/>
            </a:br>
            <a:r>
              <a:rPr lang="en-US" sz="1800" dirty="0" smtClean="0"/>
              <a:t>   //inside Activity acts as </a:t>
            </a:r>
            <a:r>
              <a:rPr lang="en-US" sz="1800" dirty="0" err="1" smtClean="0"/>
              <a:t>ConnectionCallbacks</a:t>
            </a:r>
            <a:r>
              <a:rPr lang="en-US" sz="1800" dirty="0" smtClean="0"/>
              <a:t/>
            </a:r>
            <a:br>
              <a:rPr lang="en-US" sz="1800" dirty="0" smtClean="0"/>
            </a:br>
            <a:r>
              <a:rPr lang="en-US" sz="1800" dirty="0" smtClean="0"/>
              <a:t>    @Override</a:t>
            </a:r>
            <a:br>
              <a:rPr lang="en-US" sz="1800" dirty="0" smtClean="0"/>
            </a:br>
            <a:r>
              <a:rPr lang="en-US" sz="1800" dirty="0" smtClean="0"/>
              <a:t>    public void </a:t>
            </a:r>
            <a:r>
              <a:rPr lang="en-US" sz="1800" b="1" dirty="0" err="1" smtClean="0">
                <a:solidFill>
                  <a:srgbClr val="00B050"/>
                </a:solidFill>
              </a:rPr>
              <a:t>onConnected</a:t>
            </a:r>
            <a:r>
              <a:rPr lang="en-US" sz="1800" dirty="0" smtClean="0"/>
              <a:t>(Bundle </a:t>
            </a:r>
            <a:r>
              <a:rPr lang="en-US" sz="1800" dirty="0" err="1" smtClean="0"/>
              <a:t>connectionHint</a:t>
            </a:r>
            <a:r>
              <a:rPr lang="en-US" sz="1800" dirty="0" smtClean="0"/>
              <a:t>) {</a:t>
            </a:r>
            <a:br>
              <a:rPr lang="en-US" sz="1800" dirty="0" smtClean="0"/>
            </a:br>
            <a:r>
              <a:rPr lang="en-US" sz="1800" dirty="0" smtClean="0"/>
              <a:t>        </a:t>
            </a:r>
            <a:r>
              <a:rPr lang="en-US" sz="1800" dirty="0" err="1" smtClean="0"/>
              <a:t>mLastLocation</a:t>
            </a:r>
            <a:r>
              <a:rPr lang="en-US" sz="1800" dirty="0" smtClean="0"/>
              <a:t> = </a:t>
            </a:r>
            <a:r>
              <a:rPr lang="en-US" sz="1800" dirty="0" err="1" smtClean="0"/>
              <a:t>LocationServices.</a:t>
            </a:r>
            <a:r>
              <a:rPr lang="en-US" sz="1800" dirty="0" err="1" smtClean="0">
                <a:solidFill>
                  <a:schemeClr val="bg2">
                    <a:lumMod val="50000"/>
                  </a:schemeClr>
                </a:solidFill>
              </a:rPr>
              <a:t>FusedLocationApi</a:t>
            </a:r>
            <a:r>
              <a:rPr lang="en-US" sz="1800" dirty="0" err="1" smtClean="0"/>
              <a:t>.</a:t>
            </a:r>
            <a:r>
              <a:rPr lang="en-US" sz="1800" dirty="0" err="1" smtClean="0">
                <a:solidFill>
                  <a:srgbClr val="FF0000"/>
                </a:solidFill>
              </a:rPr>
              <a:t>getLastLocatio</a:t>
            </a:r>
            <a:r>
              <a:rPr lang="en-US" sz="1800" dirty="0" err="1" smtClean="0"/>
              <a:t>n</a:t>
            </a:r>
            <a:r>
              <a:rPr lang="en-US" sz="1800" dirty="0" smtClean="0"/>
              <a:t>(</a:t>
            </a:r>
            <a:r>
              <a:rPr lang="en-US" sz="1800" b="1" dirty="0" err="1">
                <a:solidFill>
                  <a:srgbClr val="00B0F0"/>
                </a:solidFill>
              </a:rPr>
              <a:t>mGoogleApiClient</a:t>
            </a:r>
            <a:r>
              <a:rPr lang="en-US" sz="1800" dirty="0"/>
              <a:t>);</a:t>
            </a:r>
            <a:r>
              <a:rPr lang="en-US" sz="1800" dirty="0" smtClean="0"/>
              <a:t/>
            </a:r>
            <a:br>
              <a:rPr lang="en-US" sz="1800" dirty="0" smtClean="0"/>
            </a:br>
            <a:r>
              <a:rPr lang="en-US" sz="1800" dirty="0" smtClean="0"/>
              <a:t>      </a:t>
            </a:r>
            <a:br>
              <a:rPr lang="en-US" sz="1800" dirty="0" smtClean="0"/>
            </a:br>
            <a:r>
              <a:rPr lang="en-US" sz="1800" dirty="0" smtClean="0"/>
              <a:t>        if (</a:t>
            </a:r>
            <a:r>
              <a:rPr lang="en-US" sz="1800" dirty="0" err="1" smtClean="0"/>
              <a:t>mLastLocation</a:t>
            </a:r>
            <a:r>
              <a:rPr lang="en-US" sz="1800" dirty="0" smtClean="0"/>
              <a:t> != null) {</a:t>
            </a:r>
            <a:br>
              <a:rPr lang="en-US" sz="1800" dirty="0" smtClean="0"/>
            </a:br>
            <a:r>
              <a:rPr lang="en-US" sz="1800" dirty="0" smtClean="0"/>
              <a:t>            </a:t>
            </a:r>
            <a:r>
              <a:rPr lang="en-US" sz="1800" dirty="0" err="1" smtClean="0"/>
              <a:t>mLatitudeText.setText</a:t>
            </a:r>
            <a:r>
              <a:rPr lang="en-US" sz="1800" dirty="0" smtClean="0"/>
              <a:t>(</a:t>
            </a:r>
            <a:r>
              <a:rPr lang="en-US" sz="1800" dirty="0" err="1" smtClean="0"/>
              <a:t>String.valueOf</a:t>
            </a:r>
            <a:r>
              <a:rPr lang="en-US" sz="1800" dirty="0" smtClean="0"/>
              <a:t>(</a:t>
            </a:r>
            <a:r>
              <a:rPr lang="en-US" sz="1800" dirty="0" err="1" smtClean="0"/>
              <a:t>mLastLocation.getLatitude</a:t>
            </a:r>
            <a:r>
              <a:rPr lang="en-US" sz="1800" dirty="0" smtClean="0"/>
              <a:t>()));</a:t>
            </a:r>
            <a:br>
              <a:rPr lang="en-US" sz="1800" dirty="0" smtClean="0"/>
            </a:br>
            <a:r>
              <a:rPr lang="en-US" sz="1800" dirty="0" smtClean="0"/>
              <a:t>            </a:t>
            </a:r>
            <a:r>
              <a:rPr lang="en-US" sz="1800" dirty="0" err="1" smtClean="0"/>
              <a:t>mLongitudeText.setText</a:t>
            </a:r>
            <a:r>
              <a:rPr lang="en-US" sz="1800" dirty="0" smtClean="0"/>
              <a:t>(</a:t>
            </a:r>
            <a:r>
              <a:rPr lang="en-US" sz="1800" dirty="0" err="1" smtClean="0"/>
              <a:t>String.valueOf</a:t>
            </a:r>
            <a:r>
              <a:rPr lang="en-US" sz="1800" dirty="0" smtClean="0"/>
              <a:t>(</a:t>
            </a:r>
            <a:r>
              <a:rPr lang="en-US" sz="1800" dirty="0" err="1" smtClean="0"/>
              <a:t>mLastLocation.getLongitude</a:t>
            </a:r>
            <a:r>
              <a:rPr lang="en-US" sz="1800" dirty="0" smtClean="0"/>
              <a:t>()));</a:t>
            </a:r>
            <a:br>
              <a:rPr lang="en-US" sz="1800" dirty="0" smtClean="0"/>
            </a:br>
            <a:r>
              <a:rPr lang="en-US" sz="1800" dirty="0" smtClean="0"/>
              <a:t>        }</a:t>
            </a:r>
            <a:br>
              <a:rPr lang="en-US" sz="1800" dirty="0" smtClean="0"/>
            </a:br>
            <a:r>
              <a:rPr lang="en-US" sz="1800" dirty="0" smtClean="0"/>
              <a:t>    }</a:t>
            </a:r>
            <a:br>
              <a:rPr lang="en-US" sz="1800" dirty="0" smtClean="0"/>
            </a:br>
            <a:r>
              <a:rPr lang="en-US" sz="1800" dirty="0" smtClean="0"/>
              <a:t>}</a:t>
            </a:r>
            <a:endParaRPr lang="en-US" sz="1800" dirty="0"/>
          </a:p>
        </p:txBody>
      </p:sp>
    </p:spTree>
    <p:extLst>
      <p:ext uri="{BB962C8B-B14F-4D97-AF65-F5344CB8AC3E}">
        <p14:creationId xmlns:p14="http://schemas.microsoft.com/office/powerpoint/2010/main" val="118370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Retrieving Location Updates</a:t>
            </a:r>
            <a:endParaRPr lang="en-US" dirty="0"/>
          </a:p>
        </p:txBody>
      </p:sp>
      <p:sp>
        <p:nvSpPr>
          <p:cNvPr id="3" name="Content Placeholder 2"/>
          <p:cNvSpPr>
            <a:spLocks noGrp="1"/>
          </p:cNvSpPr>
          <p:nvPr>
            <p:ph sz="quarter" idx="1"/>
          </p:nvPr>
        </p:nvSpPr>
        <p:spPr/>
        <p:txBody>
          <a:bodyPr/>
          <a:lstStyle/>
          <a:p>
            <a:r>
              <a:rPr lang="en-US" dirty="0" smtClean="0"/>
              <a:t>As phone/device moves you get updates to your app</a:t>
            </a:r>
          </a:p>
          <a:p>
            <a:r>
              <a:rPr lang="en-US" dirty="0" smtClean="0"/>
              <a:t>Besides </a:t>
            </a:r>
            <a:r>
              <a:rPr lang="en-US" dirty="0" err="1" smtClean="0"/>
              <a:t>Lat</a:t>
            </a:r>
            <a:r>
              <a:rPr lang="en-US" dirty="0" smtClean="0"/>
              <a:t> / Long you can get bearing, velocity and altitude</a:t>
            </a:r>
          </a:p>
          <a:p>
            <a:r>
              <a:rPr lang="en-US" dirty="0" smtClean="0"/>
              <a:t>Can use </a:t>
            </a:r>
            <a:r>
              <a:rPr lang="en-US" dirty="0" err="1" smtClean="0"/>
              <a:t>wifi</a:t>
            </a:r>
            <a:r>
              <a:rPr lang="en-US" dirty="0" smtClean="0"/>
              <a:t>, </a:t>
            </a:r>
            <a:r>
              <a:rPr lang="en-US" dirty="0" err="1" smtClean="0"/>
              <a:t>gps</a:t>
            </a:r>
            <a:r>
              <a:rPr lang="en-US" dirty="0" smtClean="0"/>
              <a:t>, cell info</a:t>
            </a:r>
          </a:p>
          <a:p>
            <a:r>
              <a:rPr lang="en-US" dirty="0" smtClean="0"/>
              <a:t>Accuracy determined by provider</a:t>
            </a:r>
          </a:p>
          <a:p>
            <a:endParaRPr lang="en-US" dirty="0"/>
          </a:p>
          <a:p>
            <a:r>
              <a:rPr lang="en-US" dirty="0" smtClean="0"/>
              <a:t>Uses </a:t>
            </a:r>
            <a:r>
              <a:rPr lang="en-US" sz="2400" b="1" dirty="0" err="1" smtClean="0">
                <a:solidFill>
                  <a:schemeClr val="bg2">
                    <a:lumMod val="50000"/>
                  </a:schemeClr>
                </a:solidFill>
              </a:rPr>
              <a:t>FusedLocationProviderApi.requestLocationUpdates</a:t>
            </a:r>
            <a:r>
              <a:rPr lang="en-US" sz="2400" b="1" dirty="0" smtClean="0">
                <a:solidFill>
                  <a:schemeClr val="bg2">
                    <a:lumMod val="50000"/>
                  </a:schemeClr>
                </a:solidFill>
              </a:rPr>
              <a:t>(*)</a:t>
            </a:r>
            <a:endParaRPr lang="en-US" sz="2400" b="1" dirty="0">
              <a:solidFill>
                <a:schemeClr val="bg2">
                  <a:lumMod val="50000"/>
                </a:schemeClr>
              </a:solidFill>
            </a:endParaRPr>
          </a:p>
        </p:txBody>
      </p:sp>
    </p:spTree>
    <p:extLst>
      <p:ext uri="{BB962C8B-B14F-4D97-AF65-F5344CB8AC3E}">
        <p14:creationId xmlns:p14="http://schemas.microsoft.com/office/powerpoint/2010/main" val="39085683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Retrieving Location Updates-continued</a:t>
            </a:r>
            <a:endParaRPr lang="en-US" dirty="0"/>
          </a:p>
        </p:txBody>
      </p:sp>
      <p:sp>
        <p:nvSpPr>
          <p:cNvPr id="3" name="Content Placeholder 2"/>
          <p:cNvSpPr>
            <a:spLocks noGrp="1"/>
          </p:cNvSpPr>
          <p:nvPr>
            <p:ph sz="quarter" idx="1"/>
          </p:nvPr>
        </p:nvSpPr>
        <p:spPr>
          <a:xfrm>
            <a:off x="612648" y="1600200"/>
            <a:ext cx="8531352" cy="4495800"/>
          </a:xfrm>
        </p:spPr>
        <p:txBody>
          <a:bodyPr/>
          <a:lstStyle/>
          <a:p>
            <a:r>
              <a:rPr lang="en-US" dirty="0" smtClean="0"/>
              <a:t>Step 1:  Activity declare it as a </a:t>
            </a:r>
            <a:r>
              <a:rPr lang="en-US" dirty="0" err="1" smtClean="0"/>
              <a:t>LocationListener</a:t>
            </a:r>
            <a:endParaRPr lang="en-US" dirty="0" smtClean="0"/>
          </a:p>
          <a:p>
            <a:pPr marL="320675" lvl="1" indent="0">
              <a:buNone/>
            </a:pPr>
            <a:r>
              <a:rPr lang="en-US" sz="2000" dirty="0"/>
              <a:t>public class </a:t>
            </a:r>
            <a:r>
              <a:rPr lang="en-US" sz="2000" dirty="0" err="1"/>
              <a:t>MainActivity</a:t>
            </a:r>
            <a:r>
              <a:rPr lang="en-US" sz="2000" dirty="0"/>
              <a:t> extends </a:t>
            </a:r>
            <a:r>
              <a:rPr lang="en-US" sz="2000" dirty="0" err="1"/>
              <a:t>ActionBarActivity</a:t>
            </a:r>
            <a:r>
              <a:rPr lang="en-US" sz="2000" dirty="0"/>
              <a:t> implements</a:t>
            </a:r>
            <a:br>
              <a:rPr lang="en-US" sz="2000" dirty="0"/>
            </a:br>
            <a:r>
              <a:rPr lang="en-US" sz="2000" dirty="0"/>
              <a:t>        </a:t>
            </a:r>
            <a:r>
              <a:rPr lang="en-US" sz="2000" dirty="0" err="1"/>
              <a:t>ConnectionCallbacks</a:t>
            </a:r>
            <a:r>
              <a:rPr lang="en-US" sz="2000" dirty="0"/>
              <a:t>, </a:t>
            </a:r>
            <a:r>
              <a:rPr lang="en-US" sz="2000" dirty="0" err="1"/>
              <a:t>OnConnectionFailedListener</a:t>
            </a:r>
            <a:r>
              <a:rPr lang="en-US" sz="2000" dirty="0"/>
              <a:t>, </a:t>
            </a:r>
            <a:r>
              <a:rPr lang="en-US" sz="2000" b="1" dirty="0" err="1">
                <a:solidFill>
                  <a:srgbClr val="00B050"/>
                </a:solidFill>
              </a:rPr>
              <a:t>LocationListene</a:t>
            </a:r>
            <a:r>
              <a:rPr lang="en-US" sz="2000" dirty="0" err="1"/>
              <a:t>r</a:t>
            </a:r>
            <a:r>
              <a:rPr lang="en-US" sz="2000" dirty="0"/>
              <a:t> {</a:t>
            </a:r>
            <a:endParaRPr lang="en-US" sz="2000" dirty="0" smtClean="0"/>
          </a:p>
          <a:p>
            <a:r>
              <a:rPr lang="en-US" dirty="0" smtClean="0"/>
              <a:t>Step 2: specify permission in Android Manifest file:</a:t>
            </a:r>
          </a:p>
          <a:p>
            <a:pPr marL="593725" lvl="2" indent="-319088">
              <a:spcBef>
                <a:spcPts val="700"/>
              </a:spcBef>
              <a:buSzPct val="60000"/>
              <a:buFont typeface="Wingdings" pitchFamily="2" charset="2"/>
              <a:buChar char=""/>
            </a:pPr>
            <a:r>
              <a:rPr lang="en-US" sz="1600" dirty="0"/>
              <a:t>&lt;uses-permission </a:t>
            </a:r>
            <a:r>
              <a:rPr lang="en-US" sz="1600" dirty="0" err="1"/>
              <a:t>android:name</a:t>
            </a:r>
            <a:r>
              <a:rPr lang="en-US" sz="1600" dirty="0"/>
              <a:t>="</a:t>
            </a:r>
            <a:r>
              <a:rPr lang="en-US" sz="1600" dirty="0" err="1"/>
              <a:t>android.permission.ACCESS_FINE_LOCATION</a:t>
            </a:r>
            <a:r>
              <a:rPr lang="en-US" sz="1600" dirty="0"/>
              <a:t>"/&gt;</a:t>
            </a:r>
            <a:endParaRPr lang="en-US" dirty="0" smtClean="0"/>
          </a:p>
          <a:p>
            <a:r>
              <a:rPr lang="en-US" dirty="0" smtClean="0"/>
              <a:t>Step 3: create </a:t>
            </a:r>
            <a:r>
              <a:rPr lang="en-US" dirty="0" err="1" smtClean="0"/>
              <a:t>instanceGoogle</a:t>
            </a:r>
            <a:r>
              <a:rPr lang="en-US" dirty="0" smtClean="0"/>
              <a:t> </a:t>
            </a:r>
            <a:r>
              <a:rPr lang="en-US" dirty="0"/>
              <a:t>Play services API </a:t>
            </a:r>
            <a:r>
              <a:rPr lang="en-US" dirty="0" smtClean="0"/>
              <a:t>client</a:t>
            </a:r>
          </a:p>
          <a:p>
            <a:pPr lvl="1"/>
            <a:r>
              <a:rPr lang="en-US" sz="1600" b="1" dirty="0" smtClean="0">
                <a:solidFill>
                  <a:srgbClr val="00B0F0"/>
                </a:solidFill>
              </a:rPr>
              <a:t>INSIDE ACTIVITIES </a:t>
            </a:r>
            <a:r>
              <a:rPr lang="en-US" sz="1600" b="1" dirty="0" err="1" smtClean="0">
                <a:solidFill>
                  <a:srgbClr val="00B0F0"/>
                </a:solidFill>
              </a:rPr>
              <a:t>onCreate</a:t>
            </a:r>
            <a:r>
              <a:rPr lang="en-US" sz="1600" b="1" dirty="0" smtClean="0">
                <a:solidFill>
                  <a:srgbClr val="00B0F0"/>
                </a:solidFill>
              </a:rPr>
              <a:t>(*) method:</a:t>
            </a:r>
          </a:p>
          <a:p>
            <a:pPr marL="641350" lvl="2" indent="0">
              <a:buNone/>
            </a:pPr>
            <a:r>
              <a:rPr lang="en-US" sz="1400" dirty="0"/>
              <a:t> </a:t>
            </a:r>
            <a:r>
              <a:rPr lang="en-US" sz="1400" b="1" dirty="0">
                <a:solidFill>
                  <a:srgbClr val="00B0F0"/>
                </a:solidFill>
              </a:rPr>
              <a:t> </a:t>
            </a:r>
            <a:r>
              <a:rPr lang="en-US" sz="1400" b="1" dirty="0" err="1">
                <a:solidFill>
                  <a:srgbClr val="00B0F0"/>
                </a:solidFill>
              </a:rPr>
              <a:t>mGoogleApiClient</a:t>
            </a:r>
            <a:r>
              <a:rPr lang="en-US" sz="1400" b="1" dirty="0">
                <a:solidFill>
                  <a:srgbClr val="00B0F0"/>
                </a:solidFill>
              </a:rPr>
              <a:t> </a:t>
            </a:r>
            <a:r>
              <a:rPr lang="en-US" sz="1400" dirty="0"/>
              <a:t>= new </a:t>
            </a:r>
            <a:r>
              <a:rPr lang="en-US" sz="1400" dirty="0" err="1"/>
              <a:t>GoogleApiClient.Builder</a:t>
            </a:r>
            <a:r>
              <a:rPr lang="en-US" sz="1400" dirty="0"/>
              <a:t>(this)</a:t>
            </a:r>
            <a:br>
              <a:rPr lang="en-US" sz="1400" dirty="0"/>
            </a:br>
            <a:r>
              <a:rPr lang="en-US" sz="1400" dirty="0"/>
              <a:t>        .</a:t>
            </a:r>
            <a:r>
              <a:rPr lang="en-US" sz="1400" dirty="0" err="1"/>
              <a:t>addConnectionCallbacks</a:t>
            </a:r>
            <a:r>
              <a:rPr lang="en-US" sz="1400" dirty="0"/>
              <a:t>(this)</a:t>
            </a:r>
            <a:br>
              <a:rPr lang="en-US" sz="1400" dirty="0"/>
            </a:br>
            <a:r>
              <a:rPr lang="en-US" sz="1400" dirty="0"/>
              <a:t>        .</a:t>
            </a:r>
            <a:r>
              <a:rPr lang="en-US" sz="1400" dirty="0" err="1"/>
              <a:t>addOnConnectionFailedListener</a:t>
            </a:r>
            <a:r>
              <a:rPr lang="en-US" sz="1400" dirty="0"/>
              <a:t>(this)</a:t>
            </a:r>
            <a:br>
              <a:rPr lang="en-US" sz="1400" dirty="0"/>
            </a:br>
            <a:r>
              <a:rPr lang="en-US" sz="1400" dirty="0"/>
              <a:t>        .</a:t>
            </a:r>
            <a:r>
              <a:rPr lang="en-US" sz="1400" dirty="0" err="1"/>
              <a:t>addApi</a:t>
            </a:r>
            <a:r>
              <a:rPr lang="en-US" sz="1400" dirty="0"/>
              <a:t>(</a:t>
            </a:r>
            <a:r>
              <a:rPr lang="en-US" sz="1400" b="1" dirty="0" err="1">
                <a:solidFill>
                  <a:srgbClr val="FF0000"/>
                </a:solidFill>
              </a:rPr>
              <a:t>LocationServices.API</a:t>
            </a:r>
            <a:r>
              <a:rPr lang="en-US" sz="1400" dirty="0"/>
              <a:t>)</a:t>
            </a:r>
            <a:br>
              <a:rPr lang="en-US" sz="1400" dirty="0"/>
            </a:br>
            <a:r>
              <a:rPr lang="en-US" sz="1400" dirty="0"/>
              <a:t>        .build();</a:t>
            </a:r>
            <a:endParaRPr lang="en-US" sz="1300" dirty="0" smtClean="0"/>
          </a:p>
          <a:p>
            <a:endParaRPr lang="en-US" sz="1900" dirty="0"/>
          </a:p>
          <a:p>
            <a:pPr marL="0" indent="0">
              <a:buNone/>
            </a:pPr>
            <a:endParaRPr lang="en-US" dirty="0"/>
          </a:p>
        </p:txBody>
      </p:sp>
      <p:sp>
        <p:nvSpPr>
          <p:cNvPr id="4" name="TextBox 3"/>
          <p:cNvSpPr txBox="1"/>
          <p:nvPr/>
        </p:nvSpPr>
        <p:spPr>
          <a:xfrm>
            <a:off x="4464124" y="6211669"/>
            <a:ext cx="4666021" cy="646331"/>
          </a:xfrm>
          <a:prstGeom prst="rect">
            <a:avLst/>
          </a:prstGeom>
          <a:solidFill>
            <a:srgbClr val="FFC000"/>
          </a:solidFill>
        </p:spPr>
        <p:txBody>
          <a:bodyPr wrap="none" rtlCol="0">
            <a:spAutoFit/>
          </a:bodyPr>
          <a:lstStyle/>
          <a:p>
            <a:r>
              <a:rPr lang="en-US" dirty="0" smtClean="0"/>
              <a:t>NOTE:  we add </a:t>
            </a:r>
            <a:r>
              <a:rPr lang="en-US" dirty="0" err="1" smtClean="0">
                <a:solidFill>
                  <a:srgbClr val="FF0000"/>
                </a:solidFill>
              </a:rPr>
              <a:t>LocationServices</a:t>
            </a:r>
            <a:r>
              <a:rPr lang="en-US" dirty="0" smtClean="0"/>
              <a:t> as</a:t>
            </a:r>
            <a:br>
              <a:rPr lang="en-US" dirty="0" smtClean="0"/>
            </a:br>
            <a:r>
              <a:rPr lang="en-US" dirty="0" smtClean="0"/>
              <a:t>Google API we want to access in client</a:t>
            </a:r>
            <a:endParaRPr lang="en-US" dirty="0"/>
          </a:p>
        </p:txBody>
      </p:sp>
      <p:cxnSp>
        <p:nvCxnSpPr>
          <p:cNvPr id="6" name="Curved Connector 5"/>
          <p:cNvCxnSpPr/>
          <p:nvPr/>
        </p:nvCxnSpPr>
        <p:spPr>
          <a:xfrm rot="10800000">
            <a:off x="3810000" y="5943600"/>
            <a:ext cx="654124" cy="381000"/>
          </a:xfrm>
          <a:prstGeom prst="curvedConnector3">
            <a:avLst/>
          </a:prstGeom>
          <a:ln w="7620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4953000" y="5221070"/>
            <a:ext cx="3897798" cy="1077218"/>
          </a:xfrm>
          <a:prstGeom prst="rect">
            <a:avLst/>
          </a:prstGeom>
          <a:solidFill>
            <a:srgbClr val="FFC000"/>
          </a:solidFill>
        </p:spPr>
        <p:txBody>
          <a:bodyPr wrap="none" rtlCol="0">
            <a:spAutoFit/>
          </a:bodyPr>
          <a:lstStyle/>
          <a:p>
            <a:r>
              <a:rPr lang="en-US" sz="1600" dirty="0" smtClean="0"/>
              <a:t>NOTE: once the </a:t>
            </a:r>
            <a:r>
              <a:rPr lang="en-US" sz="1600" dirty="0" err="1" smtClean="0"/>
              <a:t>GoogleApiClient</a:t>
            </a:r>
            <a:r>
              <a:rPr lang="en-US" sz="1600" dirty="0" smtClean="0"/>
              <a:t/>
            </a:r>
            <a:br>
              <a:rPr lang="en-US" sz="1600" dirty="0" smtClean="0"/>
            </a:br>
            <a:r>
              <a:rPr lang="en-US" sz="1600" dirty="0" smtClean="0"/>
              <a:t>is ready for use will call this Activity</a:t>
            </a:r>
            <a:br>
              <a:rPr lang="en-US" sz="1600" dirty="0" smtClean="0"/>
            </a:br>
            <a:r>
              <a:rPr lang="en-US" sz="1600" dirty="0" smtClean="0"/>
              <a:t>as it is the </a:t>
            </a:r>
            <a:r>
              <a:rPr lang="en-US" sz="1600" dirty="0" err="1" smtClean="0">
                <a:solidFill>
                  <a:srgbClr val="00B050"/>
                </a:solidFill>
              </a:rPr>
              <a:t>ConnectionCallbacks</a:t>
            </a:r>
            <a:r>
              <a:rPr lang="en-US" sz="1600" dirty="0" smtClean="0"/>
              <a:t/>
            </a:r>
            <a:br>
              <a:rPr lang="en-US" sz="1600" dirty="0" smtClean="0"/>
            </a:br>
            <a:r>
              <a:rPr lang="en-US" sz="1600" dirty="0" smtClean="0"/>
              <a:t>invoke </a:t>
            </a:r>
            <a:r>
              <a:rPr lang="en-US" sz="1600" dirty="0" err="1" smtClean="0">
                <a:solidFill>
                  <a:srgbClr val="00B050"/>
                </a:solidFill>
              </a:rPr>
              <a:t>onConnected</a:t>
            </a:r>
            <a:r>
              <a:rPr lang="en-US" sz="1600" dirty="0" smtClean="0">
                <a:solidFill>
                  <a:srgbClr val="00B050"/>
                </a:solidFill>
              </a:rPr>
              <a:t>(*) </a:t>
            </a:r>
            <a:r>
              <a:rPr lang="en-US" sz="1600" dirty="0" smtClean="0"/>
              <a:t>method</a:t>
            </a:r>
            <a:endParaRPr lang="en-US" sz="1600" dirty="0"/>
          </a:p>
        </p:txBody>
      </p:sp>
      <p:cxnSp>
        <p:nvCxnSpPr>
          <p:cNvPr id="11" name="Curved Connector 10"/>
          <p:cNvCxnSpPr/>
          <p:nvPr/>
        </p:nvCxnSpPr>
        <p:spPr>
          <a:xfrm rot="10800000" flipV="1">
            <a:off x="4267200" y="5544392"/>
            <a:ext cx="685800" cy="1"/>
          </a:xfrm>
          <a:prstGeom prst="curvedConnector3">
            <a:avLst/>
          </a:prstGeom>
          <a:ln w="762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 name="Curved Connector 13"/>
          <p:cNvCxnSpPr/>
          <p:nvPr/>
        </p:nvCxnSpPr>
        <p:spPr>
          <a:xfrm flipV="1">
            <a:off x="8305800" y="6096001"/>
            <a:ext cx="838200" cy="1"/>
          </a:xfrm>
          <a:prstGeom prst="curvedConnector3">
            <a:avLst/>
          </a:prstGeom>
          <a:ln w="7620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2060320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Retrieving Location Updates-continued</a:t>
            </a:r>
            <a:endParaRPr lang="en-US" dirty="0"/>
          </a:p>
        </p:txBody>
      </p:sp>
      <p:sp>
        <p:nvSpPr>
          <p:cNvPr id="3" name="Content Placeholder 2"/>
          <p:cNvSpPr>
            <a:spLocks noGrp="1"/>
          </p:cNvSpPr>
          <p:nvPr>
            <p:ph sz="quarter" idx="1"/>
          </p:nvPr>
        </p:nvSpPr>
        <p:spPr>
          <a:xfrm>
            <a:off x="76200" y="1371600"/>
            <a:ext cx="9144000" cy="4495800"/>
          </a:xfrm>
        </p:spPr>
        <p:txBody>
          <a:bodyPr/>
          <a:lstStyle/>
          <a:p>
            <a:r>
              <a:rPr lang="en-US" dirty="0" smtClean="0"/>
              <a:t>STEP 4: now create instance of </a:t>
            </a:r>
            <a:r>
              <a:rPr lang="en-US" dirty="0" err="1" smtClean="0">
                <a:solidFill>
                  <a:schemeClr val="bg2">
                    <a:lumMod val="50000"/>
                  </a:schemeClr>
                </a:solidFill>
              </a:rPr>
              <a:t>FusedLocationProviderAPI</a:t>
            </a:r>
            <a:r>
              <a:rPr lang="en-US" dirty="0" smtClean="0"/>
              <a:t> to call its </a:t>
            </a:r>
            <a:r>
              <a:rPr lang="en-US" dirty="0" err="1" smtClean="0">
                <a:solidFill>
                  <a:srgbClr val="FF0000"/>
                </a:solidFill>
              </a:rPr>
              <a:t>requestLocationUpdates</a:t>
            </a:r>
            <a:r>
              <a:rPr lang="en-US" dirty="0" smtClean="0"/>
              <a:t> method inside the callback </a:t>
            </a:r>
            <a:r>
              <a:rPr lang="en-US" dirty="0" err="1" smtClean="0"/>
              <a:t>onConnected</a:t>
            </a:r>
            <a:r>
              <a:rPr lang="en-US" dirty="0" smtClean="0"/>
              <a:t> method that is called when </a:t>
            </a:r>
            <a:r>
              <a:rPr lang="en-US" dirty="0" err="1" smtClean="0">
                <a:solidFill>
                  <a:srgbClr val="00B0F0"/>
                </a:solidFill>
              </a:rPr>
              <a:t>GoogleApiClient</a:t>
            </a:r>
            <a:r>
              <a:rPr lang="en-US" dirty="0" smtClean="0"/>
              <a:t> is ready</a:t>
            </a:r>
            <a:br>
              <a:rPr lang="en-US" dirty="0" smtClean="0"/>
            </a:br>
            <a:r>
              <a:rPr lang="en-US" dirty="0" smtClean="0"/>
              <a:t> </a:t>
            </a:r>
            <a:r>
              <a:rPr lang="en-US" sz="1600" dirty="0" smtClean="0"/>
              <a:t>  </a:t>
            </a:r>
            <a:r>
              <a:rPr lang="en-US" sz="1800" dirty="0" smtClean="0"/>
              <a:t> ...</a:t>
            </a:r>
            <a:br>
              <a:rPr lang="en-US" sz="1800" dirty="0" smtClean="0"/>
            </a:br>
            <a:r>
              <a:rPr lang="en-US" sz="1800" dirty="0" smtClean="0"/>
              <a:t>    @Override</a:t>
            </a:r>
            <a:br>
              <a:rPr lang="en-US" sz="1800" dirty="0" smtClean="0"/>
            </a:br>
            <a:r>
              <a:rPr lang="en-US" sz="1800" dirty="0" smtClean="0"/>
              <a:t>    public void </a:t>
            </a:r>
            <a:r>
              <a:rPr lang="en-US" sz="1800" b="1" dirty="0" err="1" smtClean="0">
                <a:solidFill>
                  <a:srgbClr val="00B050"/>
                </a:solidFill>
              </a:rPr>
              <a:t>onConnected</a:t>
            </a:r>
            <a:r>
              <a:rPr lang="en-US" sz="1800" dirty="0" smtClean="0"/>
              <a:t>(Bundle </a:t>
            </a:r>
            <a:r>
              <a:rPr lang="en-US" sz="1800" dirty="0" err="1" smtClean="0"/>
              <a:t>connectionHint</a:t>
            </a:r>
            <a:r>
              <a:rPr lang="en-US" sz="1800" dirty="0" smtClean="0"/>
              <a:t>) {</a:t>
            </a:r>
            <a:br>
              <a:rPr lang="en-US" sz="1800" dirty="0" smtClean="0"/>
            </a:br>
            <a:r>
              <a:rPr lang="en-US" sz="1800" dirty="0" smtClean="0"/>
              <a:t>       //whatever other code you have here……… </a:t>
            </a:r>
          </a:p>
          <a:p>
            <a:r>
              <a:rPr lang="en-US" sz="1800" dirty="0"/>
              <a:t> </a:t>
            </a:r>
            <a:r>
              <a:rPr lang="en-US" sz="1800" dirty="0" smtClean="0"/>
              <a:t>     </a:t>
            </a:r>
            <a:r>
              <a:rPr lang="en-US" sz="1800" dirty="0"/>
              <a:t>if (</a:t>
            </a:r>
            <a:r>
              <a:rPr lang="en-US" sz="1800" dirty="0" err="1"/>
              <a:t>mRequestingLocationUpdates</a:t>
            </a:r>
            <a:r>
              <a:rPr lang="en-US" sz="1800" dirty="0"/>
              <a:t>) {</a:t>
            </a:r>
            <a:br>
              <a:rPr lang="en-US" sz="1800" dirty="0"/>
            </a:br>
            <a:r>
              <a:rPr lang="en-US" sz="1800" dirty="0"/>
              <a:t>      </a:t>
            </a:r>
            <a:r>
              <a:rPr lang="en-US" sz="1800" dirty="0" smtClean="0"/>
              <a:t>   </a:t>
            </a:r>
            <a:r>
              <a:rPr lang="en-US" sz="1800" dirty="0"/>
              <a:t>  </a:t>
            </a:r>
            <a:r>
              <a:rPr lang="en-US" sz="1800" dirty="0" err="1"/>
              <a:t>startLocationUpdates</a:t>
            </a:r>
            <a:r>
              <a:rPr lang="en-US" sz="1800" dirty="0"/>
              <a:t>();</a:t>
            </a:r>
            <a:br>
              <a:rPr lang="en-US" sz="1800" dirty="0"/>
            </a:br>
            <a:r>
              <a:rPr lang="en-US" sz="1800" dirty="0"/>
              <a:t>    </a:t>
            </a:r>
            <a:r>
              <a:rPr lang="en-US" sz="1800" dirty="0" smtClean="0"/>
              <a:t>}</a:t>
            </a:r>
            <a:r>
              <a:rPr lang="en-US" sz="1800" dirty="0"/>
              <a:t/>
            </a:r>
            <a:br>
              <a:rPr lang="en-US" sz="1800" dirty="0"/>
            </a:br>
            <a:r>
              <a:rPr lang="en-US" sz="1800" dirty="0"/>
              <a:t/>
            </a:r>
            <a:br>
              <a:rPr lang="en-US" sz="1800" dirty="0"/>
            </a:br>
            <a:r>
              <a:rPr lang="en-US" sz="1800" dirty="0" smtClean="0"/>
              <a:t>   protected </a:t>
            </a:r>
            <a:r>
              <a:rPr lang="en-US" sz="1800" dirty="0"/>
              <a:t>void </a:t>
            </a:r>
            <a:r>
              <a:rPr lang="en-US" sz="1800" dirty="0" err="1"/>
              <a:t>startLocationUpdates</a:t>
            </a:r>
            <a:r>
              <a:rPr lang="en-US" sz="1800" dirty="0"/>
              <a:t>() {</a:t>
            </a:r>
            <a:br>
              <a:rPr lang="en-US" sz="1800" dirty="0"/>
            </a:br>
            <a:r>
              <a:rPr lang="en-US" sz="1800" dirty="0"/>
              <a:t>    </a:t>
            </a:r>
            <a:r>
              <a:rPr lang="en-US" sz="1800" dirty="0" smtClean="0"/>
              <a:t>    </a:t>
            </a:r>
            <a:r>
              <a:rPr lang="en-US" sz="1800" dirty="0" err="1" smtClean="0"/>
              <a:t>LocationServices.</a:t>
            </a:r>
            <a:r>
              <a:rPr lang="en-US" sz="1800" b="1" dirty="0" err="1" smtClean="0">
                <a:solidFill>
                  <a:schemeClr val="bg2">
                    <a:lumMod val="50000"/>
                  </a:schemeClr>
                </a:solidFill>
              </a:rPr>
              <a:t>FusedLocationApi</a:t>
            </a:r>
            <a:r>
              <a:rPr lang="en-US" sz="1800" dirty="0" err="1" smtClean="0"/>
              <a:t>.</a:t>
            </a:r>
            <a:r>
              <a:rPr lang="en-US" sz="1800" dirty="0" err="1" smtClean="0">
                <a:solidFill>
                  <a:srgbClr val="FF0000"/>
                </a:solidFill>
              </a:rPr>
              <a:t>requestLocationUpdates</a:t>
            </a:r>
            <a:r>
              <a:rPr lang="en-US" sz="1800" dirty="0" smtClean="0"/>
              <a:t>(</a:t>
            </a:r>
            <a:r>
              <a:rPr lang="en-US" sz="1800" dirty="0"/>
              <a:t/>
            </a:r>
            <a:br>
              <a:rPr lang="en-US" sz="1800" dirty="0"/>
            </a:br>
            <a:r>
              <a:rPr lang="en-US" sz="1800" dirty="0"/>
              <a:t>           </a:t>
            </a:r>
            <a:r>
              <a:rPr lang="en-US" sz="1800" dirty="0" smtClean="0"/>
              <a:t> </a:t>
            </a:r>
            <a:r>
              <a:rPr lang="en-US" sz="1800" dirty="0" err="1" smtClean="0"/>
              <a:t>mGoogleApiClient</a:t>
            </a:r>
            <a:r>
              <a:rPr lang="en-US" sz="1800" dirty="0" smtClean="0"/>
              <a:t>, </a:t>
            </a:r>
            <a:r>
              <a:rPr lang="en-US" sz="1800" dirty="0" err="1" smtClean="0"/>
              <a:t>mLocationRequest</a:t>
            </a:r>
            <a:r>
              <a:rPr lang="en-US" sz="1800" dirty="0" smtClean="0"/>
              <a:t>, this);</a:t>
            </a:r>
            <a:r>
              <a:rPr lang="en-US" sz="1800" dirty="0"/>
              <a:t/>
            </a:r>
            <a:br>
              <a:rPr lang="en-US" sz="1800" dirty="0"/>
            </a:br>
            <a:r>
              <a:rPr lang="en-US" sz="1800" dirty="0" smtClean="0"/>
              <a:t>   }</a:t>
            </a:r>
            <a:endParaRPr lang="en-US" sz="1800" dirty="0"/>
          </a:p>
          <a:p>
            <a:pPr marL="0" indent="0">
              <a:buNone/>
            </a:pPr>
            <a:r>
              <a:rPr lang="en-US" sz="1800" dirty="0" smtClean="0"/>
              <a:t/>
            </a:r>
            <a:br>
              <a:rPr lang="en-US" sz="1800" dirty="0" smtClean="0"/>
            </a:br>
            <a:r>
              <a:rPr lang="en-US" sz="1800" dirty="0" smtClean="0"/>
              <a:t>    }</a:t>
            </a:r>
            <a:br>
              <a:rPr lang="en-US" sz="1800" dirty="0" smtClean="0"/>
            </a:br>
            <a:r>
              <a:rPr lang="en-US" sz="1800" dirty="0" smtClean="0"/>
              <a:t>}</a:t>
            </a:r>
            <a:endParaRPr lang="en-US" sz="1800" dirty="0"/>
          </a:p>
        </p:txBody>
      </p:sp>
      <p:cxnSp>
        <p:nvCxnSpPr>
          <p:cNvPr id="4" name="Curved Connector 3"/>
          <p:cNvCxnSpPr/>
          <p:nvPr/>
        </p:nvCxnSpPr>
        <p:spPr>
          <a:xfrm rot="5400000">
            <a:off x="2628900" y="5448300"/>
            <a:ext cx="685800" cy="12700"/>
          </a:xfrm>
          <a:prstGeom prst="curvedConnector3">
            <a:avLst/>
          </a:prstGeom>
          <a:ln w="7620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957738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Retrieving Location Updates--continued</a:t>
            </a:r>
            <a:endParaRPr lang="en-US" dirty="0"/>
          </a:p>
        </p:txBody>
      </p:sp>
      <p:sp>
        <p:nvSpPr>
          <p:cNvPr id="3" name="Content Placeholder 2"/>
          <p:cNvSpPr>
            <a:spLocks noGrp="1"/>
          </p:cNvSpPr>
          <p:nvPr>
            <p:ph sz="quarter" idx="1"/>
          </p:nvPr>
        </p:nvSpPr>
        <p:spPr>
          <a:xfrm>
            <a:off x="304800" y="1600200"/>
            <a:ext cx="8461248" cy="4495800"/>
          </a:xfrm>
        </p:spPr>
        <p:txBody>
          <a:bodyPr/>
          <a:lstStyle/>
          <a:p>
            <a:r>
              <a:rPr lang="en-US" dirty="0" smtClean="0"/>
              <a:t>STEP 5: implement the </a:t>
            </a:r>
            <a:r>
              <a:rPr lang="en-US" sz="3200" b="1" dirty="0" err="1">
                <a:solidFill>
                  <a:srgbClr val="00B050"/>
                </a:solidFill>
              </a:rPr>
              <a:t>onLocationChanged</a:t>
            </a:r>
            <a:r>
              <a:rPr lang="en-US" dirty="0" smtClean="0"/>
              <a:t> method of the </a:t>
            </a:r>
            <a:r>
              <a:rPr lang="en-US" dirty="0" err="1" smtClean="0"/>
              <a:t>LocationListener</a:t>
            </a:r>
            <a:r>
              <a:rPr lang="en-US" dirty="0" smtClean="0"/>
              <a:t> interface in your activity</a:t>
            </a:r>
          </a:p>
          <a:p>
            <a:pPr marL="641350" lvl="2" indent="0">
              <a:buNone/>
            </a:pPr>
            <a:r>
              <a:rPr lang="en-US" sz="1800" dirty="0"/>
              <a:t>@Override</a:t>
            </a:r>
            <a:br>
              <a:rPr lang="en-US" sz="1800" dirty="0"/>
            </a:br>
            <a:r>
              <a:rPr lang="en-US" sz="1800" dirty="0"/>
              <a:t>    public void </a:t>
            </a:r>
            <a:r>
              <a:rPr lang="en-US" sz="1800" b="1" dirty="0" err="1">
                <a:solidFill>
                  <a:srgbClr val="00B050"/>
                </a:solidFill>
              </a:rPr>
              <a:t>onLocationChanged</a:t>
            </a:r>
            <a:r>
              <a:rPr lang="en-US" sz="1800" dirty="0"/>
              <a:t>(Location location) {</a:t>
            </a:r>
            <a:br>
              <a:rPr lang="en-US" sz="1800" dirty="0"/>
            </a:br>
            <a:r>
              <a:rPr lang="en-US" sz="1800" dirty="0"/>
              <a:t>        </a:t>
            </a:r>
            <a:r>
              <a:rPr lang="en-US" sz="1800" dirty="0" err="1"/>
              <a:t>mCurrentLocation</a:t>
            </a:r>
            <a:r>
              <a:rPr lang="en-US" sz="1800" dirty="0"/>
              <a:t> = location;</a:t>
            </a:r>
            <a:br>
              <a:rPr lang="en-US" sz="1800" dirty="0"/>
            </a:br>
            <a:r>
              <a:rPr lang="en-US" sz="1800" dirty="0"/>
              <a:t>        </a:t>
            </a:r>
            <a:r>
              <a:rPr lang="en-US" sz="1800" dirty="0" err="1"/>
              <a:t>mLastUpdateTime</a:t>
            </a:r>
            <a:r>
              <a:rPr lang="en-US" sz="1800" dirty="0"/>
              <a:t> = </a:t>
            </a:r>
            <a:r>
              <a:rPr lang="en-US" sz="1800" dirty="0" err="1"/>
              <a:t>DateFormat.getTimeInstance</a:t>
            </a:r>
            <a:r>
              <a:rPr lang="en-US" sz="1800" dirty="0"/>
              <a:t>().format(new Date());</a:t>
            </a:r>
            <a:br>
              <a:rPr lang="en-US" sz="1800" dirty="0"/>
            </a:br>
            <a:r>
              <a:rPr lang="en-US" sz="1800" dirty="0"/>
              <a:t>        </a:t>
            </a:r>
            <a:r>
              <a:rPr lang="en-US" sz="1800" dirty="0" err="1"/>
              <a:t>updateUI</a:t>
            </a:r>
            <a:r>
              <a:rPr lang="en-US" sz="1800" dirty="0"/>
              <a:t>();</a:t>
            </a:r>
            <a:br>
              <a:rPr lang="en-US" sz="1800" dirty="0"/>
            </a:br>
            <a:r>
              <a:rPr lang="en-US" sz="1800" dirty="0"/>
              <a:t>    }</a:t>
            </a:r>
            <a:br>
              <a:rPr lang="en-US" sz="1800" dirty="0"/>
            </a:br>
            <a:r>
              <a:rPr lang="en-US" sz="1800" dirty="0"/>
              <a:t/>
            </a:r>
            <a:br>
              <a:rPr lang="en-US" sz="1800" dirty="0"/>
            </a:br>
            <a:r>
              <a:rPr lang="en-US" sz="1800" dirty="0"/>
              <a:t>    private void </a:t>
            </a:r>
            <a:r>
              <a:rPr lang="en-US" sz="1800" dirty="0" err="1"/>
              <a:t>updateUI</a:t>
            </a:r>
            <a:r>
              <a:rPr lang="en-US" sz="1800" dirty="0"/>
              <a:t>() </a:t>
            </a:r>
            <a:r>
              <a:rPr lang="en-US" sz="1800" dirty="0" smtClean="0"/>
              <a:t>{    //just a method to alter GUI with new </a:t>
            </a:r>
            <a:r>
              <a:rPr lang="en-US" sz="1800" dirty="0" err="1" smtClean="0"/>
              <a:t>lat</a:t>
            </a:r>
            <a:r>
              <a:rPr lang="en-US" sz="1800" dirty="0" smtClean="0"/>
              <a:t>/long</a:t>
            </a:r>
            <a:r>
              <a:rPr lang="en-US" sz="1800" dirty="0"/>
              <a:t/>
            </a:r>
            <a:br>
              <a:rPr lang="en-US" sz="1800" dirty="0"/>
            </a:br>
            <a:r>
              <a:rPr lang="en-US" sz="1800" dirty="0"/>
              <a:t>        </a:t>
            </a:r>
            <a:r>
              <a:rPr lang="en-US" sz="1800" dirty="0" err="1"/>
              <a:t>mLatitudeTextView.setText</a:t>
            </a:r>
            <a:r>
              <a:rPr lang="en-US" sz="1800" dirty="0"/>
              <a:t>(</a:t>
            </a:r>
            <a:r>
              <a:rPr lang="en-US" sz="1800" dirty="0" err="1"/>
              <a:t>String.valueOf</a:t>
            </a:r>
            <a:r>
              <a:rPr lang="en-US" sz="1800" dirty="0"/>
              <a:t>(</a:t>
            </a:r>
            <a:r>
              <a:rPr lang="en-US" sz="1800" dirty="0" err="1"/>
              <a:t>mCurrentLocation.getLatitude</a:t>
            </a:r>
            <a:r>
              <a:rPr lang="en-US" sz="1800" dirty="0"/>
              <a:t>()));</a:t>
            </a:r>
            <a:br>
              <a:rPr lang="en-US" sz="1800" dirty="0"/>
            </a:br>
            <a:r>
              <a:rPr lang="en-US" sz="1800" dirty="0"/>
              <a:t>        </a:t>
            </a:r>
            <a:r>
              <a:rPr lang="en-US" sz="1800" dirty="0" err="1"/>
              <a:t>mLongitudeTextView.setText</a:t>
            </a:r>
            <a:r>
              <a:rPr lang="en-US" sz="1800" dirty="0"/>
              <a:t>(</a:t>
            </a:r>
            <a:r>
              <a:rPr lang="en-US" sz="1800" dirty="0" err="1"/>
              <a:t>String.valueOf</a:t>
            </a:r>
            <a:r>
              <a:rPr lang="en-US" sz="1800" dirty="0"/>
              <a:t>(</a:t>
            </a:r>
            <a:r>
              <a:rPr lang="en-US" sz="1800" dirty="0" err="1"/>
              <a:t>mCurrentLocation.getLongitude</a:t>
            </a:r>
            <a:r>
              <a:rPr lang="en-US" sz="1800" dirty="0"/>
              <a:t>()));</a:t>
            </a:r>
            <a:br>
              <a:rPr lang="en-US" sz="1800" dirty="0"/>
            </a:br>
            <a:r>
              <a:rPr lang="en-US" sz="1800" dirty="0"/>
              <a:t>        </a:t>
            </a:r>
            <a:r>
              <a:rPr lang="en-US" sz="1800" dirty="0" err="1"/>
              <a:t>mLastUpdateTimeTextView.setText</a:t>
            </a:r>
            <a:r>
              <a:rPr lang="en-US" sz="1800" dirty="0"/>
              <a:t>(</a:t>
            </a:r>
            <a:r>
              <a:rPr lang="en-US" sz="1800" dirty="0" err="1"/>
              <a:t>mLastUpdateTime</a:t>
            </a:r>
            <a:r>
              <a:rPr lang="en-US" sz="1800" dirty="0"/>
              <a:t>);</a:t>
            </a:r>
            <a:br>
              <a:rPr lang="en-US" sz="1800" dirty="0"/>
            </a:br>
            <a:r>
              <a:rPr lang="en-US" sz="1800" dirty="0"/>
              <a:t>    }</a:t>
            </a:r>
          </a:p>
        </p:txBody>
      </p:sp>
      <p:sp>
        <p:nvSpPr>
          <p:cNvPr id="4" name="TextBox 3"/>
          <p:cNvSpPr txBox="1"/>
          <p:nvPr/>
        </p:nvSpPr>
        <p:spPr>
          <a:xfrm>
            <a:off x="3124200" y="5759679"/>
            <a:ext cx="5057603" cy="584775"/>
          </a:xfrm>
          <a:prstGeom prst="rect">
            <a:avLst/>
          </a:prstGeom>
          <a:solidFill>
            <a:srgbClr val="FFC000"/>
          </a:solidFill>
        </p:spPr>
        <p:txBody>
          <a:bodyPr wrap="none" rtlCol="0">
            <a:spAutoFit/>
          </a:bodyPr>
          <a:lstStyle/>
          <a:p>
            <a:r>
              <a:rPr lang="en-US" sz="1600" dirty="0" smtClean="0"/>
              <a:t>NOTE: </a:t>
            </a:r>
            <a:r>
              <a:rPr lang="en-US" sz="1600" dirty="0" err="1" smtClean="0"/>
              <a:t>onLocationChanged</a:t>
            </a:r>
            <a:r>
              <a:rPr lang="en-US" sz="1600" dirty="0" smtClean="0"/>
              <a:t> called automatically</a:t>
            </a:r>
            <a:br>
              <a:rPr lang="en-US" sz="1600" dirty="0" smtClean="0"/>
            </a:br>
            <a:r>
              <a:rPr lang="en-US" sz="1600" dirty="0" smtClean="0"/>
              <a:t>each time a new Location event has occurred.</a:t>
            </a:r>
            <a:endParaRPr lang="en-US" sz="1600" dirty="0"/>
          </a:p>
        </p:txBody>
      </p:sp>
    </p:spTree>
    <p:extLst>
      <p:ext uri="{BB962C8B-B14F-4D97-AF65-F5344CB8AC3E}">
        <p14:creationId xmlns:p14="http://schemas.microsoft.com/office/powerpoint/2010/main" val="26561581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Retrieving Location Updates –continued  (Pause and Resume)</a:t>
            </a:r>
            <a:endParaRPr lang="en-US" dirty="0"/>
          </a:p>
        </p:txBody>
      </p:sp>
      <p:sp>
        <p:nvSpPr>
          <p:cNvPr id="3" name="Content Placeholder 2"/>
          <p:cNvSpPr>
            <a:spLocks noGrp="1"/>
          </p:cNvSpPr>
          <p:nvPr>
            <p:ph sz="quarter" idx="1"/>
          </p:nvPr>
        </p:nvSpPr>
        <p:spPr>
          <a:xfrm>
            <a:off x="304800" y="1600200"/>
            <a:ext cx="8461248" cy="4495800"/>
          </a:xfrm>
        </p:spPr>
        <p:txBody>
          <a:bodyPr/>
          <a:lstStyle/>
          <a:p>
            <a:r>
              <a:rPr lang="en-US" dirty="0" smtClean="0"/>
              <a:t>Consider when Activity Paused and Resumed--</a:t>
            </a:r>
          </a:p>
          <a:p>
            <a:pPr marL="595312" lvl="2" indent="0">
              <a:buNone/>
            </a:pPr>
            <a:r>
              <a:rPr lang="en-US" sz="1800" dirty="0"/>
              <a:t>@Override</a:t>
            </a:r>
            <a:br>
              <a:rPr lang="en-US" sz="1800" dirty="0"/>
            </a:br>
            <a:r>
              <a:rPr lang="en-US" sz="1800" dirty="0"/>
              <a:t>protected void </a:t>
            </a:r>
            <a:r>
              <a:rPr lang="en-US" sz="1800" dirty="0" err="1"/>
              <a:t>onPause</a:t>
            </a:r>
            <a:r>
              <a:rPr lang="en-US" sz="1800" dirty="0"/>
              <a:t>() {</a:t>
            </a:r>
            <a:br>
              <a:rPr lang="en-US" sz="1800" dirty="0"/>
            </a:br>
            <a:r>
              <a:rPr lang="en-US" sz="1800" dirty="0"/>
              <a:t>    </a:t>
            </a:r>
            <a:r>
              <a:rPr lang="en-US" sz="1800" dirty="0" err="1"/>
              <a:t>super.onPause</a:t>
            </a:r>
            <a:r>
              <a:rPr lang="en-US" sz="1800" dirty="0"/>
              <a:t>();</a:t>
            </a:r>
            <a:br>
              <a:rPr lang="en-US" sz="1800" dirty="0"/>
            </a:br>
            <a:r>
              <a:rPr lang="en-US" sz="1800" dirty="0" smtClean="0"/>
              <a:t> </a:t>
            </a:r>
            <a:r>
              <a:rPr lang="en-US" sz="1800" dirty="0"/>
              <a:t> </a:t>
            </a:r>
            <a:r>
              <a:rPr lang="en-US" sz="1800" dirty="0" smtClean="0"/>
              <a:t>  </a:t>
            </a:r>
            <a:r>
              <a:rPr lang="en-US" sz="1800" dirty="0" err="1"/>
              <a:t>LocationServices.FusedLocationApi.removeLocationUpdates</a:t>
            </a:r>
            <a:r>
              <a:rPr lang="en-US" sz="1800" dirty="0"/>
              <a:t>(</a:t>
            </a:r>
            <a:br>
              <a:rPr lang="en-US" sz="1800" dirty="0"/>
            </a:br>
            <a:r>
              <a:rPr lang="en-US" sz="1800" dirty="0"/>
              <a:t>            </a:t>
            </a:r>
            <a:r>
              <a:rPr lang="en-US" sz="1800" dirty="0" err="1"/>
              <a:t>mGoogleApiClient</a:t>
            </a:r>
            <a:r>
              <a:rPr lang="en-US" sz="1800" dirty="0"/>
              <a:t>, this);</a:t>
            </a:r>
            <a:br>
              <a:rPr lang="en-US" sz="1800" dirty="0"/>
            </a:br>
            <a:r>
              <a:rPr lang="en-US" sz="1800" dirty="0" smtClean="0"/>
              <a:t>}</a:t>
            </a:r>
            <a:r>
              <a:rPr lang="en-US" sz="1800" dirty="0"/>
              <a:t/>
            </a:r>
            <a:br>
              <a:rPr lang="en-US" sz="1800" dirty="0"/>
            </a:br>
            <a:r>
              <a:rPr lang="en-US" sz="1800" dirty="0"/>
              <a:t/>
            </a:r>
            <a:br>
              <a:rPr lang="en-US" sz="1800" dirty="0"/>
            </a:br>
            <a:endParaRPr lang="en-US" sz="1800" dirty="0" smtClean="0"/>
          </a:p>
          <a:p>
            <a:pPr marL="595312" lvl="2" indent="0">
              <a:buNone/>
            </a:pPr>
            <a:r>
              <a:rPr lang="en-US" sz="1800" dirty="0"/>
              <a:t>@Override</a:t>
            </a:r>
            <a:br>
              <a:rPr lang="en-US" sz="1800" dirty="0"/>
            </a:br>
            <a:r>
              <a:rPr lang="en-US" sz="1800" dirty="0"/>
              <a:t>public void </a:t>
            </a:r>
            <a:r>
              <a:rPr lang="en-US" sz="1800" dirty="0" err="1"/>
              <a:t>onResume</a:t>
            </a:r>
            <a:r>
              <a:rPr lang="en-US" sz="1800" dirty="0"/>
              <a:t>() {</a:t>
            </a:r>
            <a:br>
              <a:rPr lang="en-US" sz="1800" dirty="0"/>
            </a:br>
            <a:r>
              <a:rPr lang="en-US" sz="1800" dirty="0"/>
              <a:t>    </a:t>
            </a:r>
            <a:r>
              <a:rPr lang="en-US" sz="1800" dirty="0" err="1"/>
              <a:t>super.onResume</a:t>
            </a:r>
            <a:r>
              <a:rPr lang="en-US" sz="1800" dirty="0"/>
              <a:t>();</a:t>
            </a:r>
            <a:br>
              <a:rPr lang="en-US" sz="1800" dirty="0"/>
            </a:br>
            <a:r>
              <a:rPr lang="en-US" sz="1800" dirty="0"/>
              <a:t>    if (</a:t>
            </a:r>
            <a:r>
              <a:rPr lang="en-US" sz="1800" dirty="0" err="1"/>
              <a:t>mGoogleApiClient.isConnected</a:t>
            </a:r>
            <a:r>
              <a:rPr lang="en-US" sz="1800" dirty="0"/>
              <a:t>() &amp;&amp; !</a:t>
            </a:r>
            <a:r>
              <a:rPr lang="en-US" sz="1800" dirty="0" err="1"/>
              <a:t>mRequestingLocationUpdates</a:t>
            </a:r>
            <a:r>
              <a:rPr lang="en-US" sz="1800" dirty="0"/>
              <a:t>) {</a:t>
            </a:r>
            <a:br>
              <a:rPr lang="en-US" sz="1800" dirty="0"/>
            </a:br>
            <a:r>
              <a:rPr lang="en-US" sz="1800" dirty="0"/>
              <a:t>        </a:t>
            </a:r>
            <a:r>
              <a:rPr lang="en-US" sz="1800" dirty="0" err="1"/>
              <a:t>startLocationUpdates</a:t>
            </a:r>
            <a:r>
              <a:rPr lang="en-US" sz="1800" dirty="0"/>
              <a:t>();</a:t>
            </a:r>
            <a:br>
              <a:rPr lang="en-US" sz="1800" dirty="0"/>
            </a:br>
            <a:r>
              <a:rPr lang="en-US" sz="1800" dirty="0"/>
              <a:t>    }</a:t>
            </a:r>
            <a:br>
              <a:rPr lang="en-US" sz="1800" dirty="0"/>
            </a:br>
            <a:r>
              <a:rPr lang="en-US" sz="1800" dirty="0"/>
              <a:t>}</a:t>
            </a:r>
          </a:p>
        </p:txBody>
      </p:sp>
      <p:sp>
        <p:nvSpPr>
          <p:cNvPr id="4" name="TextBox 3"/>
          <p:cNvSpPr txBox="1"/>
          <p:nvPr/>
        </p:nvSpPr>
        <p:spPr>
          <a:xfrm>
            <a:off x="4267200" y="5834953"/>
            <a:ext cx="4217821" cy="584775"/>
          </a:xfrm>
          <a:prstGeom prst="rect">
            <a:avLst/>
          </a:prstGeom>
          <a:solidFill>
            <a:srgbClr val="FFC000"/>
          </a:solidFill>
        </p:spPr>
        <p:txBody>
          <a:bodyPr wrap="none" rtlCol="0">
            <a:spAutoFit/>
          </a:bodyPr>
          <a:lstStyle/>
          <a:p>
            <a:r>
              <a:rPr lang="en-US" sz="1600" dirty="0" smtClean="0"/>
              <a:t>See previous slide for starting Location</a:t>
            </a:r>
            <a:br>
              <a:rPr lang="en-US" sz="1600" dirty="0" smtClean="0"/>
            </a:br>
            <a:r>
              <a:rPr lang="en-US" sz="1600" dirty="0" smtClean="0"/>
              <a:t>updates</a:t>
            </a:r>
            <a:endParaRPr lang="en-US" sz="1600" dirty="0"/>
          </a:p>
        </p:txBody>
      </p:sp>
      <p:cxnSp>
        <p:nvCxnSpPr>
          <p:cNvPr id="5" name="Curved Connector 4"/>
          <p:cNvCxnSpPr/>
          <p:nvPr/>
        </p:nvCxnSpPr>
        <p:spPr>
          <a:xfrm rot="10800000">
            <a:off x="2965450" y="5797550"/>
            <a:ext cx="1225550" cy="450850"/>
          </a:xfrm>
          <a:prstGeom prst="curvedConnector3">
            <a:avLst/>
          </a:prstGeom>
          <a:ln w="7620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429470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lstStyle/>
          <a:p>
            <a:r>
              <a:rPr lang="en-US" dirty="0" smtClean="0"/>
              <a:t>Retrieving Location Updates – (saved state when Activity destroyed)</a:t>
            </a:r>
            <a:endParaRPr lang="en-US" dirty="0"/>
          </a:p>
        </p:txBody>
      </p:sp>
      <p:sp>
        <p:nvSpPr>
          <p:cNvPr id="3" name="Content Placeholder 2"/>
          <p:cNvSpPr>
            <a:spLocks noGrp="1"/>
          </p:cNvSpPr>
          <p:nvPr>
            <p:ph sz="quarter" idx="1"/>
          </p:nvPr>
        </p:nvSpPr>
        <p:spPr>
          <a:xfrm>
            <a:off x="304800" y="1371600"/>
            <a:ext cx="8610600" cy="4495800"/>
          </a:xfrm>
        </p:spPr>
        <p:txBody>
          <a:bodyPr/>
          <a:lstStyle/>
          <a:p>
            <a:r>
              <a:rPr lang="en-US" dirty="0" smtClean="0"/>
              <a:t>Changing orientation can cause Activity to be destroyed --- we need to save our current operational state (that we are using location services) and then in </a:t>
            </a:r>
            <a:r>
              <a:rPr lang="en-US" dirty="0" err="1" smtClean="0"/>
              <a:t>onCreate</a:t>
            </a:r>
            <a:r>
              <a:rPr lang="en-US" dirty="0" smtClean="0"/>
              <a:t> restore these values</a:t>
            </a:r>
          </a:p>
        </p:txBody>
      </p:sp>
      <p:sp>
        <p:nvSpPr>
          <p:cNvPr id="4" name="Content Placeholder 2"/>
          <p:cNvSpPr txBox="1">
            <a:spLocks/>
          </p:cNvSpPr>
          <p:nvPr/>
        </p:nvSpPr>
        <p:spPr bwMode="auto">
          <a:xfrm>
            <a:off x="152400" y="32004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595312" lvl="2" indent="0">
              <a:buFont typeface="Wingdings" pitchFamily="2" charset="2"/>
              <a:buNone/>
            </a:pPr>
            <a:endParaRPr lang="en-US" sz="1600" dirty="0"/>
          </a:p>
          <a:p>
            <a:pPr marL="595312" lvl="2" indent="0">
              <a:buNone/>
            </a:pPr>
            <a:r>
              <a:rPr lang="en-US" sz="1600" dirty="0"/>
              <a:t>public void </a:t>
            </a:r>
            <a:r>
              <a:rPr lang="en-US" sz="1600" dirty="0" err="1"/>
              <a:t>onSaveInstanceState</a:t>
            </a:r>
            <a:r>
              <a:rPr lang="en-US" sz="1600" dirty="0"/>
              <a:t>(Bundle </a:t>
            </a:r>
            <a:r>
              <a:rPr lang="en-US" sz="1600" dirty="0" err="1"/>
              <a:t>savedInstanceState</a:t>
            </a:r>
            <a:r>
              <a:rPr lang="en-US" sz="1600" dirty="0"/>
              <a:t>) {</a:t>
            </a:r>
            <a:br>
              <a:rPr lang="en-US" sz="1600" dirty="0"/>
            </a:br>
            <a:r>
              <a:rPr lang="en-US" sz="1600" dirty="0"/>
              <a:t>    </a:t>
            </a:r>
            <a:r>
              <a:rPr lang="en-US" sz="1600" dirty="0" err="1"/>
              <a:t>savedInstanceState.putBoolean</a:t>
            </a:r>
            <a:r>
              <a:rPr lang="en-US" sz="1600" dirty="0"/>
              <a:t>(REQUESTING_LOCATION_UPDATES_KEY,</a:t>
            </a:r>
            <a:br>
              <a:rPr lang="en-US" sz="1600" dirty="0"/>
            </a:br>
            <a:r>
              <a:rPr lang="en-US" sz="1600" dirty="0"/>
              <a:t>            </a:t>
            </a:r>
            <a:r>
              <a:rPr lang="en-US" sz="1600" dirty="0" err="1">
                <a:solidFill>
                  <a:srgbClr val="FF0000"/>
                </a:solidFill>
              </a:rPr>
              <a:t>mRequestingLocationUpdates</a:t>
            </a:r>
            <a:r>
              <a:rPr lang="en-US" sz="1600" dirty="0"/>
              <a:t>);</a:t>
            </a:r>
            <a:br>
              <a:rPr lang="en-US" sz="1600" dirty="0"/>
            </a:br>
            <a:r>
              <a:rPr lang="en-US" sz="1600" dirty="0"/>
              <a:t>    </a:t>
            </a:r>
            <a:r>
              <a:rPr lang="en-US" sz="1600" dirty="0" err="1"/>
              <a:t>savedInstanceState.putParcelable</a:t>
            </a:r>
            <a:r>
              <a:rPr lang="en-US" sz="1600" dirty="0"/>
              <a:t>(LOCATION_KEY, </a:t>
            </a:r>
            <a:r>
              <a:rPr lang="en-US" sz="1600" dirty="0" err="1">
                <a:solidFill>
                  <a:srgbClr val="0070C0"/>
                </a:solidFill>
              </a:rPr>
              <a:t>mCurrentLocation</a:t>
            </a:r>
            <a:r>
              <a:rPr lang="en-US" sz="1600" dirty="0"/>
              <a:t>);</a:t>
            </a:r>
            <a:br>
              <a:rPr lang="en-US" sz="1600" dirty="0"/>
            </a:br>
            <a:r>
              <a:rPr lang="en-US" sz="1600" dirty="0"/>
              <a:t>    </a:t>
            </a:r>
            <a:r>
              <a:rPr lang="en-US" sz="1600" dirty="0" err="1"/>
              <a:t>savedInstanceState.putString</a:t>
            </a:r>
            <a:r>
              <a:rPr lang="en-US" sz="1600" dirty="0"/>
              <a:t>(LAST_UPDATED_TIME_STRING_KEY</a:t>
            </a:r>
            <a:r>
              <a:rPr lang="en-US" sz="1600" dirty="0">
                <a:solidFill>
                  <a:srgbClr val="FFC000"/>
                </a:solidFill>
              </a:rPr>
              <a:t>, </a:t>
            </a:r>
            <a:r>
              <a:rPr lang="en-US" sz="1600" dirty="0" err="1">
                <a:solidFill>
                  <a:srgbClr val="FFC000"/>
                </a:solidFill>
              </a:rPr>
              <a:t>mLastUpdateTime</a:t>
            </a:r>
            <a:r>
              <a:rPr lang="en-US" sz="1600" dirty="0"/>
              <a:t>);</a:t>
            </a:r>
            <a:br>
              <a:rPr lang="en-US" sz="1600" dirty="0"/>
            </a:br>
            <a:r>
              <a:rPr lang="en-US" sz="1600" dirty="0"/>
              <a:t>    </a:t>
            </a:r>
            <a:r>
              <a:rPr lang="en-US" sz="1600" dirty="0" err="1"/>
              <a:t>super.onSaveInstanceState</a:t>
            </a:r>
            <a:r>
              <a:rPr lang="en-US" sz="1600" dirty="0"/>
              <a:t>(</a:t>
            </a:r>
            <a:r>
              <a:rPr lang="en-US" sz="1600" dirty="0" err="1"/>
              <a:t>savedInstanceState</a:t>
            </a:r>
            <a:r>
              <a:rPr lang="en-US" sz="1600" dirty="0"/>
              <a:t>);</a:t>
            </a:r>
            <a:br>
              <a:rPr lang="en-US" sz="1600" dirty="0"/>
            </a:br>
            <a:r>
              <a:rPr lang="en-US" sz="1600" dirty="0"/>
              <a:t>}</a:t>
            </a:r>
          </a:p>
          <a:p>
            <a:pPr marL="595312" lvl="2" indent="0">
              <a:buFont typeface="Wingdings" pitchFamily="2" charset="2"/>
              <a:buNone/>
            </a:pPr>
            <a:endParaRPr lang="en-US" sz="1600" dirty="0"/>
          </a:p>
        </p:txBody>
      </p:sp>
    </p:spTree>
    <p:extLst>
      <p:ext uri="{BB962C8B-B14F-4D97-AF65-F5344CB8AC3E}">
        <p14:creationId xmlns:p14="http://schemas.microsoft.com/office/powerpoint/2010/main" val="1770909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lstStyle/>
          <a:p>
            <a:r>
              <a:rPr lang="en-US" sz="3200" b="1" dirty="0" smtClean="0"/>
              <a:t>App specify use of OpenGL –maps use this to draw (recommended…not required yet)</a:t>
            </a:r>
            <a:endParaRPr lang="en-US" sz="3200" b="1" dirty="0"/>
          </a:p>
        </p:txBody>
      </p:sp>
      <p:sp>
        <p:nvSpPr>
          <p:cNvPr id="3" name="Content Placeholder 2"/>
          <p:cNvSpPr>
            <a:spLocks noGrp="1"/>
          </p:cNvSpPr>
          <p:nvPr>
            <p:ph sz="quarter" idx="1"/>
          </p:nvPr>
        </p:nvSpPr>
        <p:spPr/>
        <p:txBody>
          <a:bodyPr/>
          <a:lstStyle/>
          <a:p>
            <a:r>
              <a:rPr lang="en-US" dirty="0" smtClean="0"/>
              <a:t>The </a:t>
            </a:r>
            <a:r>
              <a:rPr lang="en-US" dirty="0"/>
              <a:t>Google Maps Android API uses OpenGL ES version 2 to render the map. If OpenGL ES version 2 is not installed, your map will not appear. </a:t>
            </a:r>
            <a:endParaRPr lang="en-US" dirty="0" smtClean="0"/>
          </a:p>
          <a:p>
            <a:r>
              <a:rPr lang="en-US" dirty="0" smtClean="0"/>
              <a:t>We </a:t>
            </a:r>
            <a:r>
              <a:rPr lang="en-US" dirty="0"/>
              <a:t>recommend that you add the following </a:t>
            </a:r>
            <a:r>
              <a:rPr lang="en-US" dirty="0">
                <a:hlinkClick r:id="rId2"/>
              </a:rPr>
              <a:t>&lt;uses-feature&gt;</a:t>
            </a:r>
            <a:r>
              <a:rPr lang="en-US" dirty="0"/>
              <a:t> element as a child of the </a:t>
            </a:r>
            <a:r>
              <a:rPr lang="en-US" dirty="0">
                <a:hlinkClick r:id="rId3"/>
              </a:rPr>
              <a:t>&lt;manifest&gt;</a:t>
            </a:r>
            <a:r>
              <a:rPr lang="en-US" dirty="0"/>
              <a:t> element inAndroidManifest.xml:</a:t>
            </a:r>
          </a:p>
          <a:p>
            <a:pPr marL="0" indent="0">
              <a:buNone/>
            </a:pPr>
            <a:r>
              <a:rPr lang="en-US" dirty="0">
                <a:solidFill>
                  <a:srgbClr val="0070C0"/>
                </a:solidFill>
              </a:rPr>
              <a:t>&lt;uses-feature</a:t>
            </a:r>
            <a:br>
              <a:rPr lang="en-US" dirty="0">
                <a:solidFill>
                  <a:srgbClr val="0070C0"/>
                </a:solidFill>
              </a:rPr>
            </a:br>
            <a:r>
              <a:rPr lang="en-US" dirty="0">
                <a:solidFill>
                  <a:srgbClr val="0070C0"/>
                </a:solidFill>
              </a:rPr>
              <a:t>        </a:t>
            </a:r>
            <a:r>
              <a:rPr lang="en-US" dirty="0" err="1">
                <a:solidFill>
                  <a:srgbClr val="0070C0"/>
                </a:solidFill>
              </a:rPr>
              <a:t>android:glEsVersion</a:t>
            </a:r>
            <a:r>
              <a:rPr lang="en-US" dirty="0">
                <a:solidFill>
                  <a:srgbClr val="0070C0"/>
                </a:solidFill>
              </a:rPr>
              <a:t>="0x00020000"</a:t>
            </a:r>
            <a:br>
              <a:rPr lang="en-US" dirty="0">
                <a:solidFill>
                  <a:srgbClr val="0070C0"/>
                </a:solidFill>
              </a:rPr>
            </a:br>
            <a:r>
              <a:rPr lang="en-US" dirty="0">
                <a:solidFill>
                  <a:srgbClr val="0070C0"/>
                </a:solidFill>
              </a:rPr>
              <a:t>        </a:t>
            </a:r>
            <a:r>
              <a:rPr lang="en-US" dirty="0" err="1">
                <a:solidFill>
                  <a:srgbClr val="0070C0"/>
                </a:solidFill>
              </a:rPr>
              <a:t>android:required</a:t>
            </a:r>
            <a:r>
              <a:rPr lang="en-US" dirty="0">
                <a:solidFill>
                  <a:srgbClr val="0070C0"/>
                </a:solidFill>
              </a:rPr>
              <a:t>="true"/&gt;</a:t>
            </a:r>
          </a:p>
        </p:txBody>
      </p:sp>
    </p:spTree>
    <p:extLst>
      <p:ext uri="{BB962C8B-B14F-4D97-AF65-F5344CB8AC3E}">
        <p14:creationId xmlns:p14="http://schemas.microsoft.com/office/powerpoint/2010/main" val="4211495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lstStyle/>
          <a:p>
            <a:r>
              <a:rPr lang="en-US" dirty="0" smtClean="0"/>
              <a:t>Retrieving Location Updates – (saved state when Activity destroyed)</a:t>
            </a:r>
            <a:endParaRPr lang="en-US" dirty="0"/>
          </a:p>
        </p:txBody>
      </p:sp>
      <p:sp>
        <p:nvSpPr>
          <p:cNvPr id="3" name="Content Placeholder 2"/>
          <p:cNvSpPr>
            <a:spLocks noGrp="1"/>
          </p:cNvSpPr>
          <p:nvPr>
            <p:ph sz="quarter" idx="1"/>
          </p:nvPr>
        </p:nvSpPr>
        <p:spPr>
          <a:xfrm>
            <a:off x="304800" y="1371600"/>
            <a:ext cx="8610600" cy="4495800"/>
          </a:xfrm>
        </p:spPr>
        <p:txBody>
          <a:bodyPr/>
          <a:lstStyle/>
          <a:p>
            <a:r>
              <a:rPr lang="en-US" dirty="0" smtClean="0"/>
              <a:t>and then in </a:t>
            </a:r>
            <a:r>
              <a:rPr lang="en-US" dirty="0" err="1" smtClean="0"/>
              <a:t>onCreate</a:t>
            </a:r>
            <a:r>
              <a:rPr lang="en-US" dirty="0" smtClean="0"/>
              <a:t> restore these values</a:t>
            </a:r>
          </a:p>
        </p:txBody>
      </p:sp>
      <p:sp>
        <p:nvSpPr>
          <p:cNvPr id="4" name="Content Placeholder 2"/>
          <p:cNvSpPr txBox="1">
            <a:spLocks/>
          </p:cNvSpPr>
          <p:nvPr/>
        </p:nvSpPr>
        <p:spPr bwMode="auto">
          <a:xfrm>
            <a:off x="304800" y="1905000"/>
            <a:ext cx="4263736"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1400" dirty="0"/>
              <a:t>@Override</a:t>
            </a:r>
            <a:br>
              <a:rPr lang="en-US" sz="1400" dirty="0"/>
            </a:br>
            <a:r>
              <a:rPr lang="en-US" sz="1400" dirty="0"/>
              <a:t>public void </a:t>
            </a:r>
            <a:r>
              <a:rPr lang="en-US" sz="1400" dirty="0" err="1"/>
              <a:t>onCreate</a:t>
            </a:r>
            <a:r>
              <a:rPr lang="en-US" sz="1400" dirty="0"/>
              <a:t>(Bundle </a:t>
            </a:r>
            <a:r>
              <a:rPr lang="en-US" sz="1400" dirty="0" err="1"/>
              <a:t>savedInstanceState</a:t>
            </a:r>
            <a:r>
              <a:rPr lang="en-US" sz="1400" dirty="0"/>
              <a:t>) {</a:t>
            </a:r>
            <a:br>
              <a:rPr lang="en-US" sz="1400" dirty="0"/>
            </a:br>
            <a:r>
              <a:rPr lang="en-US" sz="1400" dirty="0"/>
              <a:t>    ...</a:t>
            </a:r>
            <a:br>
              <a:rPr lang="en-US" sz="1400" dirty="0"/>
            </a:br>
            <a:r>
              <a:rPr lang="en-US" sz="1400" dirty="0"/>
              <a:t>    </a:t>
            </a:r>
            <a:r>
              <a:rPr lang="en-US" sz="1400" dirty="0" err="1"/>
              <a:t>updateValuesFromBundle</a:t>
            </a:r>
            <a:r>
              <a:rPr lang="en-US" sz="1400" dirty="0"/>
              <a:t>(</a:t>
            </a:r>
            <a:r>
              <a:rPr lang="en-US" sz="1400" dirty="0" err="1"/>
              <a:t>savedInstanceState</a:t>
            </a:r>
            <a:r>
              <a:rPr lang="en-US" sz="1400" dirty="0"/>
              <a:t>);</a:t>
            </a:r>
            <a:br>
              <a:rPr lang="en-US" sz="1400" dirty="0"/>
            </a:br>
            <a:r>
              <a:rPr lang="en-US" sz="1400" dirty="0"/>
              <a:t>}</a:t>
            </a:r>
            <a:br>
              <a:rPr lang="en-US" sz="1400" dirty="0"/>
            </a:br>
            <a:r>
              <a:rPr lang="en-US" sz="1400" dirty="0"/>
              <a:t/>
            </a:r>
            <a:br>
              <a:rPr lang="en-US" sz="1400" dirty="0"/>
            </a:br>
            <a:r>
              <a:rPr lang="en-US" sz="1400" dirty="0"/>
              <a:t>private void </a:t>
            </a:r>
            <a:r>
              <a:rPr lang="en-US" sz="1400" dirty="0" err="1"/>
              <a:t>updateValuesFromBundle</a:t>
            </a:r>
            <a:r>
              <a:rPr lang="en-US" sz="1400" dirty="0"/>
              <a:t>(Bundle </a:t>
            </a:r>
            <a:r>
              <a:rPr lang="en-US" sz="1400" dirty="0" err="1"/>
              <a:t>savedInstanceState</a:t>
            </a:r>
            <a:r>
              <a:rPr lang="en-US" sz="1400" dirty="0"/>
              <a:t>) {</a:t>
            </a:r>
            <a:br>
              <a:rPr lang="en-US" sz="1400" dirty="0"/>
            </a:br>
            <a:r>
              <a:rPr lang="en-US" sz="1400" dirty="0"/>
              <a:t>    if (</a:t>
            </a:r>
            <a:r>
              <a:rPr lang="en-US" sz="1400" dirty="0" err="1"/>
              <a:t>savedInstanceState</a:t>
            </a:r>
            <a:r>
              <a:rPr lang="en-US" sz="1400" dirty="0"/>
              <a:t> != null) {</a:t>
            </a:r>
            <a:br>
              <a:rPr lang="en-US" sz="1400" dirty="0"/>
            </a:br>
            <a:r>
              <a:rPr lang="en-US" sz="1400" dirty="0"/>
              <a:t>        // Update the value </a:t>
            </a:r>
            <a:r>
              <a:rPr lang="en-US" sz="1400" dirty="0" err="1" smtClean="0"/>
              <a:t>mRequestingLocationUpdates</a:t>
            </a:r>
            <a:r>
              <a:rPr lang="en-US" sz="1400" dirty="0" smtClean="0"/>
              <a:t>  </a:t>
            </a:r>
            <a:br>
              <a:rPr lang="en-US" sz="1400" dirty="0" smtClean="0"/>
            </a:br>
            <a:r>
              <a:rPr lang="en-US" sz="1400" dirty="0" smtClean="0"/>
              <a:t>        // from </a:t>
            </a:r>
            <a:r>
              <a:rPr lang="en-US" sz="1400" dirty="0"/>
              <a:t>the Bundle, </a:t>
            </a:r>
            <a:r>
              <a:rPr lang="en-US" sz="1400" dirty="0" smtClean="0"/>
              <a:t>&amp; </a:t>
            </a:r>
            <a:r>
              <a:rPr lang="en-US" sz="1400" dirty="0"/>
              <a:t>make sure that the Start </a:t>
            </a:r>
            <a:r>
              <a:rPr lang="en-US" sz="1400" dirty="0" smtClean="0"/>
              <a:t>  </a:t>
            </a:r>
            <a:br>
              <a:rPr lang="en-US" sz="1400" dirty="0" smtClean="0"/>
            </a:br>
            <a:r>
              <a:rPr lang="en-US" sz="1400" dirty="0" smtClean="0"/>
              <a:t>        //Updates and </a:t>
            </a:r>
            <a:r>
              <a:rPr lang="en-US" sz="1400" dirty="0"/>
              <a:t>Stop Updates buttons are</a:t>
            </a:r>
            <a:br>
              <a:rPr lang="en-US" sz="1400" dirty="0"/>
            </a:br>
            <a:r>
              <a:rPr lang="en-US" sz="1400" dirty="0"/>
              <a:t>        // correctly enabled or disabled.</a:t>
            </a:r>
            <a:br>
              <a:rPr lang="en-US" sz="1400" dirty="0"/>
            </a:br>
            <a:r>
              <a:rPr lang="en-US" sz="1400" dirty="0"/>
              <a:t>        if (</a:t>
            </a:r>
            <a:r>
              <a:rPr lang="en-US" sz="1400" dirty="0" err="1"/>
              <a:t>savedInstanceState.keySet</a:t>
            </a:r>
            <a:r>
              <a:rPr lang="en-US" sz="1400" dirty="0"/>
              <a:t>().contains(REQUESTING_LOCATION_UPDATES_KEY)) {</a:t>
            </a:r>
            <a:br>
              <a:rPr lang="en-US" sz="1400" dirty="0"/>
            </a:br>
            <a:r>
              <a:rPr lang="en-US" sz="1400" dirty="0"/>
              <a:t>            </a:t>
            </a:r>
            <a:r>
              <a:rPr lang="en-US" sz="1400" dirty="0" err="1">
                <a:solidFill>
                  <a:srgbClr val="FF0000"/>
                </a:solidFill>
              </a:rPr>
              <a:t>mRequestingLocationUpdates</a:t>
            </a:r>
            <a:r>
              <a:rPr lang="en-US" sz="1400" dirty="0">
                <a:solidFill>
                  <a:srgbClr val="FF0000"/>
                </a:solidFill>
              </a:rPr>
              <a:t> = </a:t>
            </a:r>
            <a:r>
              <a:rPr lang="en-US" sz="1400" dirty="0" err="1">
                <a:solidFill>
                  <a:srgbClr val="FF0000"/>
                </a:solidFill>
              </a:rPr>
              <a:t>savedInstanceState.getBoolean</a:t>
            </a:r>
            <a:r>
              <a:rPr lang="en-US" sz="1400" dirty="0">
                <a:solidFill>
                  <a:srgbClr val="FF0000"/>
                </a:solidFill>
              </a:rPr>
              <a:t>(</a:t>
            </a:r>
            <a:br>
              <a:rPr lang="en-US" sz="1400" dirty="0">
                <a:solidFill>
                  <a:srgbClr val="FF0000"/>
                </a:solidFill>
              </a:rPr>
            </a:br>
            <a:r>
              <a:rPr lang="en-US" sz="1400" dirty="0">
                <a:solidFill>
                  <a:srgbClr val="FF0000"/>
                </a:solidFill>
              </a:rPr>
              <a:t>                    REQUESTING_LOCATION_UPDATES_KEY);</a:t>
            </a:r>
            <a:br>
              <a:rPr lang="en-US" sz="1400" dirty="0">
                <a:solidFill>
                  <a:srgbClr val="FF0000"/>
                </a:solidFill>
              </a:rPr>
            </a:br>
            <a:r>
              <a:rPr lang="en-US" sz="1400" dirty="0">
                <a:solidFill>
                  <a:srgbClr val="FF0000"/>
                </a:solidFill>
              </a:rPr>
              <a:t>            </a:t>
            </a:r>
            <a:r>
              <a:rPr lang="en-US" sz="1400" dirty="0" err="1">
                <a:solidFill>
                  <a:srgbClr val="FF0000"/>
                </a:solidFill>
              </a:rPr>
              <a:t>setButtonsEnabledState</a:t>
            </a:r>
            <a:r>
              <a:rPr lang="en-US" sz="1400" dirty="0">
                <a:solidFill>
                  <a:srgbClr val="FF0000"/>
                </a:solidFill>
              </a:rPr>
              <a:t>();</a:t>
            </a:r>
            <a:br>
              <a:rPr lang="en-US" sz="1400" dirty="0">
                <a:solidFill>
                  <a:srgbClr val="FF0000"/>
                </a:solidFill>
              </a:rPr>
            </a:br>
            <a:r>
              <a:rPr lang="en-US" sz="1400" dirty="0"/>
              <a:t>        }</a:t>
            </a:r>
            <a:br>
              <a:rPr lang="en-US" sz="1400" dirty="0"/>
            </a:br>
            <a:r>
              <a:rPr lang="en-US" sz="1400" dirty="0"/>
              <a:t/>
            </a:r>
            <a:br>
              <a:rPr lang="en-US" sz="1400" dirty="0"/>
            </a:br>
            <a:r>
              <a:rPr lang="en-US" sz="1400" dirty="0"/>
              <a:t>   </a:t>
            </a:r>
          </a:p>
        </p:txBody>
      </p:sp>
      <p:sp>
        <p:nvSpPr>
          <p:cNvPr id="5" name="Content Placeholder 2"/>
          <p:cNvSpPr txBox="1">
            <a:spLocks/>
          </p:cNvSpPr>
          <p:nvPr/>
        </p:nvSpPr>
        <p:spPr bwMode="auto">
          <a:xfrm>
            <a:off x="4346864" y="1776845"/>
            <a:ext cx="4720936"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1400" dirty="0"/>
              <a:t>@Override</a:t>
            </a:r>
            <a:br>
              <a:rPr lang="en-US" sz="1400" dirty="0"/>
            </a:br>
            <a:r>
              <a:rPr lang="en-US" sz="1400" dirty="0"/>
              <a:t/>
            </a:r>
            <a:br>
              <a:rPr lang="en-US" sz="1400" dirty="0"/>
            </a:br>
            <a:r>
              <a:rPr lang="en-US" sz="1400" dirty="0"/>
              <a:t>        // Update the value of </a:t>
            </a:r>
            <a:r>
              <a:rPr lang="en-US" sz="1400" dirty="0" err="1"/>
              <a:t>mCurrentLocation</a:t>
            </a:r>
            <a:r>
              <a:rPr lang="en-US" sz="1400" dirty="0"/>
              <a:t> from the Bundle and update the</a:t>
            </a:r>
            <a:br>
              <a:rPr lang="en-US" sz="1400" dirty="0"/>
            </a:br>
            <a:r>
              <a:rPr lang="en-US" sz="1400" dirty="0"/>
              <a:t>        // UI to show the correct latitude and longitude.</a:t>
            </a:r>
            <a:br>
              <a:rPr lang="en-US" sz="1400" dirty="0"/>
            </a:br>
            <a:r>
              <a:rPr lang="en-US" sz="1400" dirty="0"/>
              <a:t>        if (</a:t>
            </a:r>
            <a:r>
              <a:rPr lang="en-US" sz="1400" dirty="0" err="1"/>
              <a:t>savedInstanceState.keySet</a:t>
            </a:r>
            <a:r>
              <a:rPr lang="en-US" sz="1400" dirty="0"/>
              <a:t>().contains(LOCATION_KEY)) {</a:t>
            </a:r>
            <a:br>
              <a:rPr lang="en-US" sz="1400" dirty="0"/>
            </a:br>
            <a:r>
              <a:rPr lang="en-US" sz="1400" dirty="0"/>
              <a:t>            // Since LOCATION_KEY was found in the Bundle, we can be sure that</a:t>
            </a:r>
            <a:br>
              <a:rPr lang="en-US" sz="1400" dirty="0"/>
            </a:br>
            <a:r>
              <a:rPr lang="en-US" sz="1400" dirty="0"/>
              <a:t>            // </a:t>
            </a:r>
            <a:r>
              <a:rPr lang="en-US" sz="1400" dirty="0" err="1"/>
              <a:t>mCurrentLocationis</a:t>
            </a:r>
            <a:r>
              <a:rPr lang="en-US" sz="1400" dirty="0"/>
              <a:t> not null.</a:t>
            </a:r>
            <a:br>
              <a:rPr lang="en-US" sz="1400" dirty="0"/>
            </a:br>
            <a:r>
              <a:rPr lang="en-US" sz="1400" dirty="0"/>
              <a:t>            </a:t>
            </a:r>
            <a:r>
              <a:rPr lang="en-US" sz="1400" dirty="0" err="1">
                <a:solidFill>
                  <a:srgbClr val="0070C0"/>
                </a:solidFill>
              </a:rPr>
              <a:t>mCurrentLocation</a:t>
            </a:r>
            <a:r>
              <a:rPr lang="en-US" sz="1400" dirty="0">
                <a:solidFill>
                  <a:srgbClr val="0070C0"/>
                </a:solidFill>
              </a:rPr>
              <a:t> = </a:t>
            </a:r>
            <a:r>
              <a:rPr lang="en-US" sz="1400" dirty="0" err="1">
                <a:solidFill>
                  <a:srgbClr val="0070C0"/>
                </a:solidFill>
              </a:rPr>
              <a:t>savedInstanceState.getParcelable</a:t>
            </a:r>
            <a:r>
              <a:rPr lang="en-US" sz="1400" dirty="0">
                <a:solidFill>
                  <a:srgbClr val="0070C0"/>
                </a:solidFill>
              </a:rPr>
              <a:t>(LOCATION_KEY);</a:t>
            </a:r>
            <a:br>
              <a:rPr lang="en-US" sz="1400" dirty="0">
                <a:solidFill>
                  <a:srgbClr val="0070C0"/>
                </a:solidFill>
              </a:rPr>
            </a:br>
            <a:r>
              <a:rPr lang="en-US" sz="1400" dirty="0"/>
              <a:t>        }</a:t>
            </a:r>
            <a:br>
              <a:rPr lang="en-US" sz="1400" dirty="0"/>
            </a:br>
            <a:r>
              <a:rPr lang="en-US" sz="1400" dirty="0"/>
              <a:t/>
            </a:r>
            <a:br>
              <a:rPr lang="en-US" sz="1400" dirty="0"/>
            </a:br>
            <a:r>
              <a:rPr lang="en-US" sz="1400" dirty="0"/>
              <a:t>        // Update the value of </a:t>
            </a:r>
            <a:r>
              <a:rPr lang="en-US" sz="1400" dirty="0" err="1"/>
              <a:t>mLastUpdateTime</a:t>
            </a:r>
            <a:r>
              <a:rPr lang="en-US" sz="1400" dirty="0"/>
              <a:t> from the Bundle and update the UI.</a:t>
            </a:r>
            <a:br>
              <a:rPr lang="en-US" sz="1400" dirty="0"/>
            </a:br>
            <a:r>
              <a:rPr lang="en-US" sz="1400" dirty="0"/>
              <a:t>        if (</a:t>
            </a:r>
            <a:r>
              <a:rPr lang="en-US" sz="1400" dirty="0" err="1"/>
              <a:t>savedInstanceState.keySet</a:t>
            </a:r>
            <a:r>
              <a:rPr lang="en-US" sz="1400" dirty="0"/>
              <a:t>().contains(LAST_UPDATED_TIME_STRING_KEY)) {</a:t>
            </a:r>
            <a:br>
              <a:rPr lang="en-US" sz="1400" dirty="0"/>
            </a:br>
            <a:r>
              <a:rPr lang="en-US" sz="1400" dirty="0"/>
              <a:t>           </a:t>
            </a:r>
            <a:r>
              <a:rPr lang="en-US" sz="1400" b="1" dirty="0">
                <a:solidFill>
                  <a:srgbClr val="FFC000"/>
                </a:solidFill>
              </a:rPr>
              <a:t> </a:t>
            </a:r>
            <a:r>
              <a:rPr lang="en-US" sz="1400" b="1" dirty="0" err="1">
                <a:solidFill>
                  <a:srgbClr val="FFC000"/>
                </a:solidFill>
              </a:rPr>
              <a:t>mLastUpdateTime</a:t>
            </a:r>
            <a:r>
              <a:rPr lang="en-US" sz="1400" b="1" dirty="0">
                <a:solidFill>
                  <a:srgbClr val="FFC000"/>
                </a:solidFill>
              </a:rPr>
              <a:t> = </a:t>
            </a:r>
            <a:r>
              <a:rPr lang="en-US" sz="1400" b="1" dirty="0" err="1">
                <a:solidFill>
                  <a:srgbClr val="FFC000"/>
                </a:solidFill>
              </a:rPr>
              <a:t>savedInstanceState.getString</a:t>
            </a:r>
            <a:r>
              <a:rPr lang="en-US" sz="1400" b="1" dirty="0">
                <a:solidFill>
                  <a:srgbClr val="FFC000"/>
                </a:solidFill>
              </a:rPr>
              <a:t>(</a:t>
            </a:r>
            <a:br>
              <a:rPr lang="en-US" sz="1400" b="1" dirty="0">
                <a:solidFill>
                  <a:srgbClr val="FFC000"/>
                </a:solidFill>
              </a:rPr>
            </a:br>
            <a:r>
              <a:rPr lang="en-US" sz="1400" b="1" dirty="0">
                <a:solidFill>
                  <a:srgbClr val="FFC000"/>
                </a:solidFill>
              </a:rPr>
              <a:t>                    LAST_UPDATED_TIME_STRING_KEY);</a:t>
            </a:r>
            <a:br>
              <a:rPr lang="en-US" sz="1400" b="1" dirty="0">
                <a:solidFill>
                  <a:srgbClr val="FFC000"/>
                </a:solidFill>
              </a:rPr>
            </a:br>
            <a:r>
              <a:rPr lang="en-US" sz="1400" dirty="0"/>
              <a:t>        }</a:t>
            </a:r>
            <a:br>
              <a:rPr lang="en-US" sz="1400" dirty="0"/>
            </a:br>
            <a:r>
              <a:rPr lang="en-US" sz="1400" dirty="0"/>
              <a:t>        </a:t>
            </a:r>
            <a:r>
              <a:rPr lang="en-US" sz="1400" dirty="0" err="1"/>
              <a:t>updateUI</a:t>
            </a:r>
            <a:r>
              <a:rPr lang="en-US" sz="1400" dirty="0"/>
              <a:t>();</a:t>
            </a:r>
            <a:br>
              <a:rPr lang="en-US" sz="1400" dirty="0"/>
            </a:br>
            <a:r>
              <a:rPr lang="en-US" sz="1400" dirty="0"/>
              <a:t>    }</a:t>
            </a:r>
            <a:br>
              <a:rPr lang="en-US" sz="1400" dirty="0"/>
            </a:br>
            <a:r>
              <a:rPr lang="en-US" sz="1400" dirty="0"/>
              <a:t>}</a:t>
            </a:r>
          </a:p>
        </p:txBody>
      </p:sp>
    </p:spTree>
    <p:extLst>
      <p:ext uri="{BB962C8B-B14F-4D97-AF65-F5344CB8AC3E}">
        <p14:creationId xmlns:p14="http://schemas.microsoft.com/office/powerpoint/2010/main" val="23524668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743200"/>
            <a:ext cx="6477000" cy="1828800"/>
          </a:xfrm>
        </p:spPr>
        <p:txBody>
          <a:bodyPr/>
          <a:lstStyle/>
          <a:p>
            <a:r>
              <a:rPr lang="en-US" dirty="0" smtClean="0"/>
              <a:t>STOP ---rest is older code</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Look as needed –some still works and other is deprecated</a:t>
            </a:r>
            <a:endParaRPr lang="en-US" dirty="0"/>
          </a:p>
        </p:txBody>
      </p:sp>
      <p:pic>
        <p:nvPicPr>
          <p:cNvPr id="4100" name="Picture 4" descr="C:\Users\Lynne\AppData\Local\Microsoft\Windows\INetCache\IE\T3J7HMU9\6a00e00980200e883300e55008fb048834-800w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33400"/>
            <a:ext cx="1897769" cy="189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7925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The </a:t>
            </a:r>
            <a:r>
              <a:rPr lang="en-US" b="1" dirty="0" smtClean="0">
                <a:solidFill>
                  <a:srgbClr val="00B0F0"/>
                </a:solidFill>
              </a:rPr>
              <a:t>Location Manager  </a:t>
            </a:r>
            <a:r>
              <a:rPr lang="en-US" dirty="0" smtClean="0">
                <a:sym typeface="Wingdings" panose="05000000000000000000" pitchFamily="2" charset="2"/>
              </a:rPr>
              <a:t>  turned into the newer way of using </a:t>
            </a:r>
            <a:r>
              <a:rPr lang="en-US" b="1" dirty="0" err="1" smtClean="0">
                <a:solidFill>
                  <a:srgbClr val="FF0000"/>
                </a:solidFill>
                <a:sym typeface="Wingdings" panose="05000000000000000000" pitchFamily="2" charset="2"/>
              </a:rPr>
              <a:t>FusedLocationApi</a:t>
            </a:r>
            <a:endParaRPr lang="en-US" b="1" dirty="0">
              <a:solidFill>
                <a:srgbClr val="FF0000"/>
              </a:solidFill>
            </a:endParaRPr>
          </a:p>
        </p:txBody>
      </p:sp>
      <p:sp>
        <p:nvSpPr>
          <p:cNvPr id="3" name="Title 2"/>
          <p:cNvSpPr>
            <a:spLocks noGrp="1"/>
          </p:cNvSpPr>
          <p:nvPr>
            <p:ph type="title"/>
          </p:nvPr>
        </p:nvSpPr>
        <p:spPr/>
        <p:txBody>
          <a:bodyPr/>
          <a:lstStyle/>
          <a:p>
            <a:r>
              <a:rPr lang="en-US" dirty="0" smtClean="0"/>
              <a:t>Used to be prior to mid 2013 a different way to do Location</a:t>
            </a:r>
            <a:endParaRPr lang="en-US" dirty="0"/>
          </a:p>
        </p:txBody>
      </p:sp>
    </p:spTree>
    <p:extLst>
      <p:ext uri="{BB962C8B-B14F-4D97-AF65-F5344CB8AC3E}">
        <p14:creationId xmlns:p14="http://schemas.microsoft.com/office/powerpoint/2010/main" val="25003965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 y="228600"/>
            <a:ext cx="8153400" cy="990600"/>
          </a:xfrm>
        </p:spPr>
        <p:txBody>
          <a:bodyPr/>
          <a:lstStyle/>
          <a:p>
            <a:r>
              <a:rPr lang="en-US" dirty="0" smtClean="0"/>
              <a:t>Location Manager</a:t>
            </a:r>
          </a:p>
        </p:txBody>
      </p:sp>
      <p:sp>
        <p:nvSpPr>
          <p:cNvPr id="14339" name="Content Placeholder 2"/>
          <p:cNvSpPr>
            <a:spLocks noGrp="1"/>
          </p:cNvSpPr>
          <p:nvPr>
            <p:ph sz="quarter" idx="1"/>
          </p:nvPr>
        </p:nvSpPr>
        <p:spPr>
          <a:xfrm>
            <a:off x="612775" y="1600200"/>
            <a:ext cx="8153400" cy="4495800"/>
          </a:xfrm>
        </p:spPr>
        <p:txBody>
          <a:bodyPr/>
          <a:lstStyle/>
          <a:p>
            <a:r>
              <a:rPr lang="en-US" sz="2400" dirty="0" smtClean="0"/>
              <a:t>Location Manager</a:t>
            </a:r>
          </a:p>
          <a:p>
            <a:pPr>
              <a:buFontTx/>
              <a:buNone/>
            </a:pPr>
            <a:endParaRPr lang="en-US" sz="2400" dirty="0" smtClean="0"/>
          </a:p>
          <a:p>
            <a:pPr>
              <a:buFontTx/>
              <a:buNone/>
            </a:pPr>
            <a:r>
              <a:rPr lang="en-US" sz="2400" dirty="0" smtClean="0"/>
              <a:t>   - Uses GPS – most accurate, slow, battery </a:t>
            </a:r>
          </a:p>
          <a:p>
            <a:pPr>
              <a:buFontTx/>
              <a:buNone/>
            </a:pPr>
            <a:r>
              <a:rPr lang="en-US" sz="2400" dirty="0" smtClean="0"/>
              <a:t>                       drain, and primarily for outdoor </a:t>
            </a:r>
          </a:p>
          <a:p>
            <a:pPr>
              <a:buFontTx/>
              <a:buNone/>
            </a:pPr>
            <a:r>
              <a:rPr lang="en-US" sz="2400" dirty="0" smtClean="0"/>
              <a:t>                       use.</a:t>
            </a:r>
          </a:p>
          <a:p>
            <a:pPr>
              <a:buFontTx/>
              <a:buNone/>
            </a:pPr>
            <a:r>
              <a:rPr lang="en-US" sz="2400" dirty="0" smtClean="0"/>
              <a:t>   - Uses the Android Network provider which</a:t>
            </a:r>
          </a:p>
          <a:p>
            <a:pPr>
              <a:buFontTx/>
              <a:buNone/>
            </a:pPr>
            <a:r>
              <a:rPr lang="en-US" sz="2400" dirty="0" smtClean="0"/>
              <a:t>                       uses cell tower and </a:t>
            </a:r>
            <a:r>
              <a:rPr lang="en-US" sz="2400" dirty="0" err="1" smtClean="0"/>
              <a:t>wi-fi</a:t>
            </a:r>
            <a:r>
              <a:rPr lang="en-US" sz="2400" dirty="0" smtClean="0"/>
              <a:t> signals.</a:t>
            </a:r>
          </a:p>
          <a:p>
            <a:endParaRPr lang="en-US" dirty="0" smtClean="0"/>
          </a:p>
        </p:txBody>
      </p:sp>
    </p:spTree>
    <p:extLst>
      <p:ext uri="{BB962C8B-B14F-4D97-AF65-F5344CB8AC3E}">
        <p14:creationId xmlns:p14="http://schemas.microsoft.com/office/powerpoint/2010/main" val="19643395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LocationManager</a:t>
            </a:r>
            <a:r>
              <a:rPr lang="en-US" dirty="0" smtClean="0"/>
              <a:t> --STEPS</a:t>
            </a:r>
            <a:endParaRPr lang="en-US" dirty="0"/>
          </a:p>
        </p:txBody>
      </p:sp>
      <p:sp>
        <p:nvSpPr>
          <p:cNvPr id="3" name="Content Placeholder 2"/>
          <p:cNvSpPr>
            <a:spLocks noGrp="1"/>
          </p:cNvSpPr>
          <p:nvPr>
            <p:ph sz="quarter" idx="1"/>
          </p:nvPr>
        </p:nvSpPr>
        <p:spPr/>
        <p:txBody>
          <a:bodyPr/>
          <a:lstStyle/>
          <a:p>
            <a:r>
              <a:rPr lang="en-US" sz="2400" dirty="0" smtClean="0"/>
              <a:t>Ask system for a pointer to the </a:t>
            </a:r>
            <a:r>
              <a:rPr lang="en-US" sz="2400" dirty="0" err="1" smtClean="0"/>
              <a:t>LocationManager</a:t>
            </a:r>
            <a:r>
              <a:rPr lang="en-US" sz="2400" dirty="0" smtClean="0"/>
              <a:t>.</a:t>
            </a:r>
          </a:p>
          <a:p>
            <a:r>
              <a:rPr lang="en-US" sz="2400" dirty="0" smtClean="0"/>
              <a:t>Permissions requested in the manifest (</a:t>
            </a:r>
            <a:r>
              <a:rPr lang="en-US" sz="2400" dirty="0" err="1" smtClean="0"/>
              <a:t>android.permission.ACCESS</a:t>
            </a:r>
            <a:r>
              <a:rPr lang="en-US" sz="2400" dirty="0" smtClean="0"/>
              <a:t>_*_LOCATION---*=FINE)</a:t>
            </a:r>
          </a:p>
          <a:p>
            <a:r>
              <a:rPr lang="en-US" sz="2400" dirty="0" smtClean="0"/>
              <a:t>Implement a </a:t>
            </a:r>
            <a:r>
              <a:rPr lang="en-US" sz="2400" dirty="0" err="1" smtClean="0"/>
              <a:t>LocationListener</a:t>
            </a:r>
            <a:r>
              <a:rPr lang="en-US" sz="2400" dirty="0" smtClean="0"/>
              <a:t>.</a:t>
            </a:r>
          </a:p>
          <a:p>
            <a:r>
              <a:rPr lang="en-US" sz="2400" dirty="0" smtClean="0"/>
              <a:t>Receive a </a:t>
            </a:r>
            <a:r>
              <a:rPr lang="en-US" sz="2400" dirty="0" err="1" smtClean="0"/>
              <a:t>GeoCoder</a:t>
            </a:r>
            <a:r>
              <a:rPr lang="en-US" sz="2400" dirty="0" smtClean="0"/>
              <a:t> object.</a:t>
            </a:r>
          </a:p>
          <a:p>
            <a:r>
              <a:rPr lang="en-US" sz="2400" dirty="0" smtClean="0"/>
              <a:t>A </a:t>
            </a:r>
            <a:r>
              <a:rPr lang="en-US" sz="2400" dirty="0" err="1" smtClean="0"/>
              <a:t>GeoCoder</a:t>
            </a:r>
            <a:r>
              <a:rPr lang="en-US" sz="2400" dirty="0" smtClean="0"/>
              <a:t> provides </a:t>
            </a:r>
            <a:r>
              <a:rPr lang="en-US" sz="2400" dirty="0" err="1" smtClean="0"/>
              <a:t>geocoding</a:t>
            </a:r>
            <a:r>
              <a:rPr lang="en-US" sz="2400" dirty="0" smtClean="0"/>
              <a:t> and reverse </a:t>
            </a:r>
            <a:r>
              <a:rPr lang="en-US" sz="2400" dirty="0" err="1" smtClean="0"/>
              <a:t>geocoding</a:t>
            </a:r>
            <a:r>
              <a:rPr lang="en-US" sz="2400" dirty="0" smtClean="0"/>
              <a:t>. </a:t>
            </a:r>
            <a:r>
              <a:rPr lang="en-US" sz="2400" dirty="0" err="1" smtClean="0"/>
              <a:t>Geocoding</a:t>
            </a:r>
            <a:r>
              <a:rPr lang="en-US" sz="2400" dirty="0" smtClean="0"/>
              <a:t> is the process of transforming a street address or other description of a location into a (latitude, longitude) coordinate. Reverse </a:t>
            </a:r>
            <a:r>
              <a:rPr lang="en-US" sz="2400" dirty="0" err="1" smtClean="0"/>
              <a:t>geocoding</a:t>
            </a:r>
            <a:r>
              <a:rPr lang="en-US" sz="2400" dirty="0" smtClean="0"/>
              <a:t> is the process of transforming a (latitude, longitude) coordinate into a (partial) address. </a:t>
            </a:r>
          </a:p>
          <a:p>
            <a:endParaRPr lang="en-US" dirty="0"/>
          </a:p>
        </p:txBody>
      </p:sp>
      <p:sp>
        <p:nvSpPr>
          <p:cNvPr id="4" name="TextBox 3"/>
          <p:cNvSpPr txBox="1"/>
          <p:nvPr/>
        </p:nvSpPr>
        <p:spPr>
          <a:xfrm>
            <a:off x="609600" y="6001434"/>
            <a:ext cx="8111772" cy="523220"/>
          </a:xfrm>
          <a:prstGeom prst="rect">
            <a:avLst/>
          </a:prstGeom>
          <a:solidFill>
            <a:srgbClr val="FFC000"/>
          </a:solidFill>
        </p:spPr>
        <p:txBody>
          <a:bodyPr wrap="none" rtlCol="0">
            <a:spAutoFit/>
          </a:bodyPr>
          <a:lstStyle/>
          <a:p>
            <a:r>
              <a:rPr lang="en-US" sz="1400" dirty="0"/>
              <a:t>&lt;uses-permission </a:t>
            </a:r>
            <a:r>
              <a:rPr lang="en-US" sz="1400" dirty="0" err="1"/>
              <a:t>android:name</a:t>
            </a:r>
            <a:r>
              <a:rPr lang="en-US" sz="1400" dirty="0"/>
              <a:t>="</a:t>
            </a:r>
            <a:r>
              <a:rPr lang="en-US" sz="1400" dirty="0" err="1"/>
              <a:t>android.permission.ACCESS_COARSE_LOCATION</a:t>
            </a:r>
            <a:r>
              <a:rPr lang="en-US" sz="1400" dirty="0"/>
              <a:t>"/&gt;</a:t>
            </a:r>
            <a:br>
              <a:rPr lang="en-US" sz="1400" dirty="0"/>
            </a:br>
            <a:r>
              <a:rPr lang="en-US" sz="1400" dirty="0"/>
              <a:t>&lt;uses-permission </a:t>
            </a:r>
            <a:r>
              <a:rPr lang="en-US" sz="1400" dirty="0" err="1"/>
              <a:t>android:name</a:t>
            </a:r>
            <a:r>
              <a:rPr lang="en-US" sz="1400" dirty="0"/>
              <a:t>="</a:t>
            </a:r>
            <a:r>
              <a:rPr lang="en-US" sz="1400" dirty="0" err="1"/>
              <a:t>android.permission.ACCESS_FINE_LOCATION</a:t>
            </a:r>
            <a:r>
              <a:rPr lang="en-US" sz="1400" dirty="0"/>
              <a:t>"/&gt;</a:t>
            </a:r>
          </a:p>
        </p:txBody>
      </p:sp>
      <p:sp>
        <p:nvSpPr>
          <p:cNvPr id="5" name="Down Arrow 4"/>
          <p:cNvSpPr/>
          <p:nvPr/>
        </p:nvSpPr>
        <p:spPr>
          <a:xfrm>
            <a:off x="228600" y="2438400"/>
            <a:ext cx="533400" cy="3563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906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GPS location results</a:t>
            </a:r>
            <a:endParaRPr lang="en-US" dirty="0"/>
          </a:p>
        </p:txBody>
      </p:sp>
      <p:sp>
        <p:nvSpPr>
          <p:cNvPr id="3" name="Content Placeholder 2"/>
          <p:cNvSpPr>
            <a:spLocks noGrp="1"/>
          </p:cNvSpPr>
          <p:nvPr>
            <p:ph sz="quarter" idx="1"/>
          </p:nvPr>
        </p:nvSpPr>
        <p:spPr/>
        <p:txBody>
          <a:bodyPr/>
          <a:lstStyle/>
          <a:p>
            <a:r>
              <a:rPr lang="en-US" dirty="0" smtClean="0"/>
              <a:t>Used  emulator (see web page) to alter lat and long</a:t>
            </a:r>
          </a:p>
          <a:p>
            <a:endParaRPr lang="en-US" dirty="0" smtClean="0"/>
          </a:p>
          <a:p>
            <a:endParaRPr lang="en-US" dirty="0"/>
          </a:p>
        </p:txBody>
      </p:sp>
      <p:pic>
        <p:nvPicPr>
          <p:cNvPr id="4099" name="Picture 3"/>
          <p:cNvPicPr>
            <a:picLocks noChangeAspect="1" noChangeArrowheads="1"/>
          </p:cNvPicPr>
          <p:nvPr/>
        </p:nvPicPr>
        <p:blipFill>
          <a:blip r:embed="rId2" cstate="print"/>
          <a:srcRect r="40704"/>
          <a:stretch>
            <a:fillRect/>
          </a:stretch>
        </p:blipFill>
        <p:spPr bwMode="auto">
          <a:xfrm>
            <a:off x="5029200" y="2286000"/>
            <a:ext cx="2590800" cy="4341786"/>
          </a:xfrm>
          <a:prstGeom prst="rect">
            <a:avLst/>
          </a:prstGeom>
          <a:noFill/>
          <a:ln w="9525">
            <a:noFill/>
            <a:miter lim="800000"/>
            <a:headEnd/>
            <a:tailEnd/>
          </a:ln>
        </p:spPr>
      </p:pic>
      <p:sp>
        <p:nvSpPr>
          <p:cNvPr id="7" name="TextBox 6"/>
          <p:cNvSpPr txBox="1"/>
          <p:nvPr/>
        </p:nvSpPr>
        <p:spPr>
          <a:xfrm>
            <a:off x="685800" y="3657600"/>
            <a:ext cx="3602268" cy="1200329"/>
          </a:xfrm>
          <a:prstGeom prst="rect">
            <a:avLst/>
          </a:prstGeom>
          <a:solidFill>
            <a:srgbClr val="FFC000"/>
          </a:solidFill>
        </p:spPr>
        <p:txBody>
          <a:bodyPr wrap="none" rtlCol="0">
            <a:spAutoFit/>
          </a:bodyPr>
          <a:lstStyle/>
          <a:p>
            <a:r>
              <a:rPr lang="en-US" dirty="0" smtClean="0"/>
              <a:t>Here you see Toast message</a:t>
            </a:r>
            <a:br>
              <a:rPr lang="en-US" dirty="0" smtClean="0"/>
            </a:br>
            <a:r>
              <a:rPr lang="en-US" dirty="0" smtClean="0"/>
              <a:t>showing the change and map</a:t>
            </a:r>
            <a:br>
              <a:rPr lang="en-US" dirty="0" smtClean="0"/>
            </a:br>
            <a:r>
              <a:rPr lang="en-US" dirty="0" smtClean="0"/>
              <a:t>is readjusted using new</a:t>
            </a:r>
          </a:p>
          <a:p>
            <a:r>
              <a:rPr lang="en-US" dirty="0" err="1" smtClean="0"/>
              <a:t>GeoPoint</a:t>
            </a:r>
            <a:endParaRPr lang="en-US" dirty="0"/>
          </a:p>
        </p:txBody>
      </p:sp>
    </p:spTree>
    <p:extLst>
      <p:ext uri="{BB962C8B-B14F-4D97-AF65-F5344CB8AC3E}">
        <p14:creationId xmlns:p14="http://schemas.microsoft.com/office/powerpoint/2010/main" val="28801857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permission to AndroidManifest.xml file</a:t>
            </a:r>
            <a:endParaRPr lang="en-US" dirty="0"/>
          </a:p>
        </p:txBody>
      </p:sp>
      <p:sp>
        <p:nvSpPr>
          <p:cNvPr id="3" name="Content Placeholder 2"/>
          <p:cNvSpPr>
            <a:spLocks noGrp="1"/>
          </p:cNvSpPr>
          <p:nvPr>
            <p:ph sz="quarter" idx="1"/>
          </p:nvPr>
        </p:nvSpPr>
        <p:spPr/>
        <p:txBody>
          <a:bodyPr/>
          <a:lstStyle/>
          <a:p>
            <a:pPr>
              <a:buNone/>
            </a:pPr>
            <a:r>
              <a:rPr lang="en-US" sz="1800" dirty="0" smtClean="0"/>
              <a:t>&lt;?xml version=</a:t>
            </a:r>
            <a:r>
              <a:rPr lang="en-US" sz="1800" i="1" dirty="0" smtClean="0"/>
              <a:t>"1.0" encoding="utf-8"?&gt;</a:t>
            </a:r>
          </a:p>
          <a:p>
            <a:pPr>
              <a:buNone/>
            </a:pPr>
            <a:r>
              <a:rPr lang="en-US" sz="1800" dirty="0" smtClean="0"/>
              <a:t>&lt;manifest </a:t>
            </a:r>
            <a:r>
              <a:rPr lang="en-US" sz="1800" dirty="0" err="1" smtClean="0"/>
              <a:t>xmlns:android</a:t>
            </a:r>
            <a:r>
              <a:rPr lang="en-US" sz="1800" dirty="0" smtClean="0"/>
              <a:t>=</a:t>
            </a:r>
            <a:r>
              <a:rPr lang="en-US" sz="1800" i="1" dirty="0" smtClean="0"/>
              <a:t>"http://schemas.android.com/apk/res/android"</a:t>
            </a:r>
          </a:p>
          <a:p>
            <a:pPr>
              <a:buNone/>
            </a:pPr>
            <a:r>
              <a:rPr lang="en-US" sz="1800" dirty="0" smtClean="0"/>
              <a:t>    package=</a:t>
            </a:r>
            <a:r>
              <a:rPr lang="en-US" sz="1800" i="1" dirty="0" smtClean="0"/>
              <a:t>"</a:t>
            </a:r>
            <a:r>
              <a:rPr lang="en-US" sz="1800" i="1" dirty="0" err="1" smtClean="0"/>
              <a:t>grewe.gps_test</a:t>
            </a:r>
            <a:r>
              <a:rPr lang="en-US" sz="1800" i="1" dirty="0" smtClean="0"/>
              <a:t>"</a:t>
            </a:r>
          </a:p>
          <a:p>
            <a:pPr>
              <a:buNone/>
            </a:pPr>
            <a:r>
              <a:rPr lang="en-US" sz="1800" dirty="0" smtClean="0"/>
              <a:t>    </a:t>
            </a:r>
            <a:r>
              <a:rPr lang="en-US" sz="1800" dirty="0" err="1" smtClean="0"/>
              <a:t>android:versionCode</a:t>
            </a:r>
            <a:r>
              <a:rPr lang="en-US" sz="1800" dirty="0" smtClean="0"/>
              <a:t>=</a:t>
            </a:r>
            <a:r>
              <a:rPr lang="en-US" sz="1800" i="1" dirty="0" smtClean="0"/>
              <a:t>"1"</a:t>
            </a:r>
          </a:p>
          <a:p>
            <a:pPr>
              <a:buNone/>
            </a:pPr>
            <a:r>
              <a:rPr lang="en-US" sz="1800" dirty="0" smtClean="0"/>
              <a:t>    </a:t>
            </a:r>
            <a:r>
              <a:rPr lang="en-US" sz="1800" dirty="0" err="1" smtClean="0"/>
              <a:t>android:versionName</a:t>
            </a:r>
            <a:r>
              <a:rPr lang="en-US" sz="1800" dirty="0" smtClean="0"/>
              <a:t>=</a:t>
            </a:r>
            <a:r>
              <a:rPr lang="en-US" sz="1800" i="1" dirty="0" smtClean="0"/>
              <a:t>"1.0" &gt;</a:t>
            </a:r>
          </a:p>
          <a:p>
            <a:pPr>
              <a:buNone/>
            </a:pPr>
            <a:endParaRPr lang="en-US" sz="1800" dirty="0" smtClean="0"/>
          </a:p>
          <a:p>
            <a:pPr>
              <a:buNone/>
            </a:pPr>
            <a:r>
              <a:rPr lang="en-US" sz="1800" dirty="0" smtClean="0"/>
              <a:t>    &lt;uses-</a:t>
            </a:r>
            <a:r>
              <a:rPr lang="en-US" sz="1800" dirty="0" err="1" smtClean="0"/>
              <a:t>sdk</a:t>
            </a:r>
            <a:r>
              <a:rPr lang="en-US" sz="1800" dirty="0" smtClean="0"/>
              <a:t> </a:t>
            </a:r>
            <a:r>
              <a:rPr lang="en-US" sz="1800" dirty="0" err="1" smtClean="0"/>
              <a:t>android:minSdkVersion</a:t>
            </a:r>
            <a:r>
              <a:rPr lang="en-US" sz="1800" dirty="0" smtClean="0"/>
              <a:t>=</a:t>
            </a:r>
            <a:r>
              <a:rPr lang="en-US" sz="1800" i="1" dirty="0" smtClean="0"/>
              <a:t>"14" /&gt;</a:t>
            </a:r>
          </a:p>
          <a:p>
            <a:pPr>
              <a:buNone/>
            </a:pPr>
            <a:r>
              <a:rPr lang="en-US" sz="1800" dirty="0" smtClean="0"/>
              <a:t>     </a:t>
            </a:r>
            <a:r>
              <a:rPr lang="en-US" sz="1800" b="1" dirty="0" smtClean="0">
                <a:solidFill>
                  <a:srgbClr val="00B0F0"/>
                </a:solidFill>
              </a:rPr>
              <a:t>&lt;uses-permission </a:t>
            </a:r>
            <a:r>
              <a:rPr lang="en-US" sz="1800" b="1" dirty="0" err="1" smtClean="0">
                <a:solidFill>
                  <a:srgbClr val="00B0F0"/>
                </a:solidFill>
              </a:rPr>
              <a:t>android:name</a:t>
            </a:r>
            <a:r>
              <a:rPr lang="en-US" sz="1800" b="1" dirty="0" smtClean="0">
                <a:solidFill>
                  <a:srgbClr val="00B0F0"/>
                </a:solidFill>
              </a:rPr>
              <a:t>=</a:t>
            </a:r>
            <a:r>
              <a:rPr lang="en-US" sz="1800" b="1" i="1" dirty="0" smtClean="0">
                <a:solidFill>
                  <a:srgbClr val="00B0F0"/>
                </a:solidFill>
              </a:rPr>
              <a:t>"</a:t>
            </a:r>
            <a:r>
              <a:rPr lang="en-US" sz="1800" b="1" i="1" dirty="0" err="1" smtClean="0">
                <a:solidFill>
                  <a:srgbClr val="00B0F0"/>
                </a:solidFill>
              </a:rPr>
              <a:t>android.permission.INTERNET</a:t>
            </a:r>
            <a:r>
              <a:rPr lang="en-US" sz="1800" b="1" i="1" dirty="0" smtClean="0">
                <a:solidFill>
                  <a:srgbClr val="00B0F0"/>
                </a:solidFill>
              </a:rPr>
              <a:t>"/&gt;</a:t>
            </a:r>
          </a:p>
          <a:p>
            <a:pPr>
              <a:buNone/>
            </a:pPr>
            <a:r>
              <a:rPr lang="en-US" sz="1800" b="1" dirty="0" smtClean="0">
                <a:solidFill>
                  <a:srgbClr val="FF0000"/>
                </a:solidFill>
              </a:rPr>
              <a:t>    &lt;uses-permission </a:t>
            </a:r>
            <a:r>
              <a:rPr lang="en-US" sz="1800" b="1" dirty="0" err="1" smtClean="0">
                <a:solidFill>
                  <a:srgbClr val="FF0000"/>
                </a:solidFill>
              </a:rPr>
              <a:t>android:name</a:t>
            </a:r>
            <a:r>
              <a:rPr lang="en-US" sz="1800" b="1" dirty="0" smtClean="0">
                <a:solidFill>
                  <a:srgbClr val="FF0000"/>
                </a:solidFill>
              </a:rPr>
              <a:t>=</a:t>
            </a:r>
            <a:r>
              <a:rPr lang="en-US" sz="1800" b="1" i="1" dirty="0" smtClean="0">
                <a:solidFill>
                  <a:srgbClr val="FF0000"/>
                </a:solidFill>
              </a:rPr>
              <a:t>"</a:t>
            </a:r>
            <a:r>
              <a:rPr lang="en-US" sz="1800" b="1" i="1" dirty="0" err="1" smtClean="0">
                <a:solidFill>
                  <a:srgbClr val="FF0000"/>
                </a:solidFill>
              </a:rPr>
              <a:t>android.permission.ACCESS_FINE_LOCATION</a:t>
            </a:r>
            <a:r>
              <a:rPr lang="en-US" sz="1800" b="1" i="1" dirty="0" smtClean="0">
                <a:solidFill>
                  <a:srgbClr val="FF0000"/>
                </a:solidFill>
              </a:rPr>
              <a:t>"/&gt;</a:t>
            </a:r>
          </a:p>
          <a:p>
            <a:pPr>
              <a:buNone/>
            </a:pPr>
            <a:r>
              <a:rPr lang="en-US" sz="1800" dirty="0" smtClean="0"/>
              <a:t>    </a:t>
            </a:r>
          </a:p>
          <a:p>
            <a:pPr>
              <a:buNone/>
            </a:pPr>
            <a:r>
              <a:rPr lang="en-US" sz="1800" dirty="0" smtClean="0"/>
              <a:t> </a:t>
            </a:r>
            <a:endParaRPr lang="en-US" sz="1800" dirty="0"/>
          </a:p>
        </p:txBody>
      </p:sp>
    </p:spTree>
    <p:extLst>
      <p:ext uri="{BB962C8B-B14F-4D97-AF65-F5344CB8AC3E}">
        <p14:creationId xmlns:p14="http://schemas.microsoft.com/office/powerpoint/2010/main" val="8805599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new imports for your </a:t>
            </a:r>
            <a:r>
              <a:rPr lang="en-US" dirty="0" err="1" smtClean="0"/>
              <a:t>MapActivity</a:t>
            </a:r>
            <a:r>
              <a:rPr lang="en-US" dirty="0" smtClean="0"/>
              <a:t> class</a:t>
            </a:r>
            <a:endParaRPr lang="en-US" dirty="0"/>
          </a:p>
        </p:txBody>
      </p:sp>
      <p:sp>
        <p:nvSpPr>
          <p:cNvPr id="3" name="Content Placeholder 2"/>
          <p:cNvSpPr>
            <a:spLocks noGrp="1"/>
          </p:cNvSpPr>
          <p:nvPr>
            <p:ph sz="quarter" idx="1"/>
          </p:nvPr>
        </p:nvSpPr>
        <p:spPr/>
        <p:txBody>
          <a:bodyPr/>
          <a:lstStyle/>
          <a:p>
            <a:pPr>
              <a:buNone/>
            </a:pPr>
            <a:r>
              <a:rPr lang="en-US" dirty="0" smtClean="0"/>
              <a:t>import   </a:t>
            </a:r>
            <a:r>
              <a:rPr lang="en-US" dirty="0" err="1" smtClean="0"/>
              <a:t>android.location.Location</a:t>
            </a:r>
            <a:r>
              <a:rPr lang="en-US" dirty="0" smtClean="0"/>
              <a:t>;</a:t>
            </a:r>
          </a:p>
          <a:p>
            <a:pPr>
              <a:buNone/>
            </a:pPr>
            <a:r>
              <a:rPr lang="en-US" dirty="0" smtClean="0"/>
              <a:t>import   </a:t>
            </a:r>
            <a:r>
              <a:rPr lang="en-US" dirty="0" err="1" smtClean="0"/>
              <a:t>android.location.LocationListener</a:t>
            </a:r>
            <a:r>
              <a:rPr lang="en-US" dirty="0" smtClean="0"/>
              <a:t>;</a:t>
            </a:r>
          </a:p>
          <a:p>
            <a:pPr>
              <a:buNone/>
            </a:pPr>
            <a:r>
              <a:rPr lang="en-US" dirty="0" smtClean="0"/>
              <a:t>import   </a:t>
            </a:r>
            <a:r>
              <a:rPr lang="en-US" dirty="0" err="1" smtClean="0"/>
              <a:t>android.location.LocationManager</a:t>
            </a:r>
            <a:r>
              <a:rPr lang="en-US" dirty="0" smtClean="0"/>
              <a:t>;</a:t>
            </a:r>
          </a:p>
          <a:p>
            <a:pPr>
              <a:buNone/>
            </a:pPr>
            <a:endParaRPr lang="en-US" dirty="0" smtClean="0"/>
          </a:p>
          <a:p>
            <a:pPr>
              <a:buNone/>
            </a:pPr>
            <a:endParaRPr lang="en-US" dirty="0"/>
          </a:p>
        </p:txBody>
      </p:sp>
    </p:spTree>
    <p:extLst>
      <p:ext uri="{BB962C8B-B14F-4D97-AF65-F5344CB8AC3E}">
        <p14:creationId xmlns:p14="http://schemas.microsoft.com/office/powerpoint/2010/main" val="33983368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MapActivity</a:t>
            </a:r>
            <a:r>
              <a:rPr lang="en-US" dirty="0" smtClean="0"/>
              <a:t> class </a:t>
            </a:r>
            <a:endParaRPr lang="en-US" dirty="0"/>
          </a:p>
        </p:txBody>
      </p:sp>
      <p:sp>
        <p:nvSpPr>
          <p:cNvPr id="3" name="Content Placeholder 2"/>
          <p:cNvSpPr>
            <a:spLocks noGrp="1"/>
          </p:cNvSpPr>
          <p:nvPr>
            <p:ph sz="quarter" idx="1"/>
          </p:nvPr>
        </p:nvSpPr>
        <p:spPr/>
        <p:txBody>
          <a:bodyPr/>
          <a:lstStyle/>
          <a:p>
            <a:r>
              <a:rPr lang="en-US" dirty="0" smtClean="0"/>
              <a:t>in </a:t>
            </a:r>
            <a:r>
              <a:rPr lang="en-US" dirty="0" err="1" smtClean="0"/>
              <a:t>onCreate</a:t>
            </a:r>
            <a:r>
              <a:rPr lang="en-US" dirty="0" smtClean="0"/>
              <a:t> method grab </a:t>
            </a:r>
            <a:r>
              <a:rPr lang="en-US" dirty="0" err="1" smtClean="0"/>
              <a:t>LocationManager</a:t>
            </a:r>
            <a:endParaRPr lang="en-US" dirty="0" smtClean="0"/>
          </a:p>
          <a:p>
            <a:r>
              <a:rPr lang="en-US" dirty="0" smtClean="0"/>
              <a:t>Setup instance of </a:t>
            </a:r>
            <a:r>
              <a:rPr lang="en-US" dirty="0" err="1" smtClean="0"/>
              <a:t>MyLocationListener</a:t>
            </a:r>
            <a:r>
              <a:rPr lang="en-US" dirty="0" smtClean="0"/>
              <a:t> </a:t>
            </a:r>
          </a:p>
          <a:p>
            <a:r>
              <a:rPr lang="en-US" dirty="0" smtClean="0"/>
              <a:t>Class variables</a:t>
            </a:r>
          </a:p>
          <a:p>
            <a:pPr lvl="1"/>
            <a:r>
              <a:rPr lang="en-US" sz="2000" dirty="0" err="1" smtClean="0"/>
              <a:t>LocationManger</a:t>
            </a:r>
            <a:r>
              <a:rPr lang="en-US" sz="2000" dirty="0" smtClean="0"/>
              <a:t> lm;</a:t>
            </a:r>
          </a:p>
          <a:p>
            <a:pPr lvl="1"/>
            <a:r>
              <a:rPr lang="en-US" sz="2000" dirty="0" err="1" smtClean="0"/>
              <a:t>LocationListener</a:t>
            </a:r>
            <a:r>
              <a:rPr lang="en-US" sz="2000" dirty="0" smtClean="0"/>
              <a:t> </a:t>
            </a:r>
            <a:r>
              <a:rPr lang="en-US" sz="2000" dirty="0" err="1" smtClean="0"/>
              <a:t>locationListener</a:t>
            </a:r>
            <a:r>
              <a:rPr lang="en-US" sz="2000" dirty="0" smtClean="0"/>
              <a:t>;</a:t>
            </a:r>
          </a:p>
          <a:p>
            <a:pPr>
              <a:buNone/>
            </a:pPr>
            <a:r>
              <a:rPr lang="en-US" sz="1600" dirty="0" smtClean="0"/>
              <a:t>public void </a:t>
            </a:r>
            <a:r>
              <a:rPr lang="en-US" sz="1600" dirty="0" err="1" smtClean="0"/>
              <a:t>onCreate</a:t>
            </a:r>
            <a:r>
              <a:rPr lang="en-US" sz="1600" dirty="0" smtClean="0"/>
              <a:t>(Bundle s) {</a:t>
            </a:r>
          </a:p>
          <a:p>
            <a:pPr>
              <a:buNone/>
            </a:pPr>
            <a:r>
              <a:rPr lang="en-US" sz="1600" dirty="0" smtClean="0"/>
              <a:t>      ///********Code ********</a:t>
            </a:r>
          </a:p>
          <a:p>
            <a:pPr>
              <a:buNone/>
            </a:pPr>
            <a:r>
              <a:rPr lang="en-US" sz="1600" dirty="0" smtClean="0"/>
              <a:t>      lm = (</a:t>
            </a:r>
            <a:r>
              <a:rPr lang="en-US" sz="1600" dirty="0" err="1" smtClean="0"/>
              <a:t>LocationManager</a:t>
            </a:r>
            <a:r>
              <a:rPr lang="en-US" sz="1600" dirty="0" smtClean="0"/>
              <a:t>) (</a:t>
            </a:r>
            <a:r>
              <a:rPr lang="en-US" sz="1600" dirty="0" err="1" smtClean="0"/>
              <a:t>LocationManager</a:t>
            </a:r>
            <a:r>
              <a:rPr lang="en-US" sz="1600" dirty="0" smtClean="0"/>
              <a:t>) </a:t>
            </a:r>
            <a:r>
              <a:rPr lang="en-US" sz="1600" dirty="0" err="1" smtClean="0"/>
              <a:t>getSystemService</a:t>
            </a:r>
            <a:r>
              <a:rPr lang="en-US" sz="1600" dirty="0" smtClean="0"/>
              <a:t>(</a:t>
            </a:r>
            <a:r>
              <a:rPr lang="en-US" sz="1600" dirty="0" err="1" smtClean="0"/>
              <a:t>Context.LOCATION_SERVICE</a:t>
            </a:r>
            <a:r>
              <a:rPr lang="en-US" sz="1600" dirty="0" smtClean="0"/>
              <a:t>);</a:t>
            </a:r>
          </a:p>
          <a:p>
            <a:pPr>
              <a:buNone/>
            </a:pPr>
            <a:endParaRPr lang="en-US" sz="1600" dirty="0" smtClean="0"/>
          </a:p>
          <a:p>
            <a:pPr>
              <a:buNone/>
            </a:pPr>
            <a:r>
              <a:rPr lang="en-US" sz="1600" dirty="0" smtClean="0"/>
              <a:t>      </a:t>
            </a:r>
            <a:r>
              <a:rPr lang="en-US" sz="1600" dirty="0" err="1" smtClean="0"/>
              <a:t>locationListener</a:t>
            </a:r>
            <a:r>
              <a:rPr lang="en-US" sz="1600" dirty="0" smtClean="0"/>
              <a:t> = new </a:t>
            </a:r>
            <a:r>
              <a:rPr lang="en-US" sz="1600" dirty="0" err="1" smtClean="0"/>
              <a:t>MyLocationListener</a:t>
            </a:r>
            <a:r>
              <a:rPr lang="en-US" sz="1600" dirty="0" smtClean="0"/>
              <a:t>();</a:t>
            </a:r>
          </a:p>
          <a:p>
            <a:pPr>
              <a:buNone/>
            </a:pPr>
            <a:r>
              <a:rPr lang="en-US" sz="1600" dirty="0" smtClean="0"/>
              <a:t>}</a:t>
            </a:r>
            <a:endParaRPr lang="en-US" sz="1600" dirty="0"/>
          </a:p>
        </p:txBody>
      </p:sp>
    </p:spTree>
    <p:extLst>
      <p:ext uri="{BB962C8B-B14F-4D97-AF65-F5344CB8AC3E}">
        <p14:creationId xmlns:p14="http://schemas.microsoft.com/office/powerpoint/2010/main" val="34045460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dirty="0" err="1" smtClean="0"/>
              <a:t>MapActivity</a:t>
            </a:r>
            <a:r>
              <a:rPr lang="en-US" dirty="0" smtClean="0"/>
              <a:t> class </a:t>
            </a:r>
            <a:endParaRPr lang="en-US" dirty="0"/>
          </a:p>
        </p:txBody>
      </p:sp>
      <p:sp>
        <p:nvSpPr>
          <p:cNvPr id="3" name="Content Placeholder 2"/>
          <p:cNvSpPr>
            <a:spLocks noGrp="1"/>
          </p:cNvSpPr>
          <p:nvPr>
            <p:ph sz="quarter" idx="1"/>
          </p:nvPr>
        </p:nvSpPr>
        <p:spPr/>
        <p:txBody>
          <a:bodyPr/>
          <a:lstStyle/>
          <a:p>
            <a:r>
              <a:rPr lang="en-US" dirty="0" smtClean="0"/>
              <a:t>Implement </a:t>
            </a:r>
            <a:r>
              <a:rPr lang="en-US" dirty="0" err="1" smtClean="0"/>
              <a:t>onResume</a:t>
            </a:r>
            <a:r>
              <a:rPr lang="en-US" dirty="0" smtClean="0"/>
              <a:t>()</a:t>
            </a:r>
          </a:p>
          <a:p>
            <a:endParaRPr lang="en-US" sz="2000" dirty="0" smtClean="0"/>
          </a:p>
          <a:p>
            <a:pPr>
              <a:buNone/>
            </a:pPr>
            <a:r>
              <a:rPr lang="en-US" sz="1600" dirty="0" smtClean="0"/>
              <a:t>public void </a:t>
            </a:r>
            <a:r>
              <a:rPr lang="en-US" sz="1600" dirty="0" err="1" smtClean="0"/>
              <a:t>onResume</a:t>
            </a:r>
            <a:r>
              <a:rPr lang="en-US" sz="1600" dirty="0" smtClean="0"/>
              <a:t>() {</a:t>
            </a:r>
          </a:p>
          <a:p>
            <a:pPr>
              <a:buNone/>
            </a:pPr>
            <a:r>
              <a:rPr lang="en-US" sz="1600" dirty="0" smtClean="0"/>
              <a:t>      </a:t>
            </a:r>
            <a:r>
              <a:rPr lang="en-US" sz="1600" dirty="0" err="1" smtClean="0"/>
              <a:t>super.onResume</a:t>
            </a:r>
            <a:r>
              <a:rPr lang="en-US" sz="1600" dirty="0" smtClean="0"/>
              <a:t>();</a:t>
            </a:r>
          </a:p>
          <a:p>
            <a:pPr>
              <a:buNone/>
            </a:pPr>
            <a:endParaRPr lang="en-US" sz="1600" dirty="0" smtClean="0"/>
          </a:p>
          <a:p>
            <a:pPr>
              <a:buNone/>
            </a:pPr>
            <a:r>
              <a:rPr lang="en-US" sz="1600" dirty="0" smtClean="0"/>
              <a:t>      </a:t>
            </a:r>
            <a:r>
              <a:rPr lang="en-US" sz="1600" dirty="0" err="1" smtClean="0"/>
              <a:t>lm.requestLocationUpdates</a:t>
            </a:r>
            <a:r>
              <a:rPr lang="en-US" sz="1600" dirty="0" smtClean="0"/>
              <a:t>(  </a:t>
            </a:r>
            <a:r>
              <a:rPr lang="en-US" sz="1600" dirty="0" err="1" smtClean="0"/>
              <a:t>LocationManger.GPS_PROVIDER</a:t>
            </a:r>
            <a:r>
              <a:rPr lang="en-US" sz="1600" dirty="0" smtClean="0"/>
              <a:t>,</a:t>
            </a:r>
          </a:p>
          <a:p>
            <a:pPr>
              <a:buNone/>
            </a:pPr>
            <a:r>
              <a:rPr lang="en-US" sz="1600" dirty="0" smtClean="0"/>
              <a:t>                                                      0,0, </a:t>
            </a:r>
            <a:r>
              <a:rPr lang="en-US" sz="1600" dirty="0" err="1" smtClean="0"/>
              <a:t>locationListener</a:t>
            </a:r>
            <a:r>
              <a:rPr lang="en-US" sz="1600" dirty="0" smtClean="0"/>
              <a:t>);</a:t>
            </a:r>
          </a:p>
          <a:p>
            <a:pPr>
              <a:buNone/>
            </a:pPr>
            <a:r>
              <a:rPr lang="en-US" sz="1600" dirty="0" smtClean="0"/>
              <a:t>}</a:t>
            </a:r>
            <a:endParaRPr lang="en-US" sz="1600" dirty="0"/>
          </a:p>
        </p:txBody>
      </p:sp>
    </p:spTree>
    <p:extLst>
      <p:ext uri="{BB962C8B-B14F-4D97-AF65-F5344CB8AC3E}">
        <p14:creationId xmlns:p14="http://schemas.microsoft.com/office/powerpoint/2010/main" val="36506455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droid_Activity">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Android_Activity</Template>
  <TotalTime>1731</TotalTime>
  <Words>4413</Words>
  <Application>Microsoft Office PowerPoint</Application>
  <PresentationFormat>On-screen Show (4:3)</PresentationFormat>
  <Paragraphs>735</Paragraphs>
  <Slides>112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112</vt:i4>
      </vt:variant>
    </vt:vector>
  </HeadingPairs>
  <TitlesOfParts>
    <vt:vector size="119" baseType="lpstr">
      <vt:lpstr>Arial</vt:lpstr>
      <vt:lpstr>Verdana</vt:lpstr>
      <vt:lpstr>Tw Cen MT</vt:lpstr>
      <vt:lpstr>Times New Roman</vt:lpstr>
      <vt:lpstr>Wingdings</vt:lpstr>
      <vt:lpstr>Wingdings 2</vt:lpstr>
      <vt:lpstr>Android_Activity</vt:lpstr>
      <vt:lpstr>Android – Location Services</vt:lpstr>
      <vt:lpstr>What and why</vt:lpstr>
      <vt:lpstr>GOOGLE Maps in transition</vt:lpstr>
      <vt:lpstr>Newer Google Maps API v2</vt:lpstr>
      <vt:lpstr>NEWER Google Maps Android API v2 --- whats New</vt:lpstr>
      <vt:lpstr>PROBLEM: newer v2 is not supported on some Android Emulator –make sure AVD has Google Play SDK</vt:lpstr>
      <vt:lpstr>HACK –I got to work</vt:lpstr>
      <vt:lpstr>App must ask for permissions</vt:lpstr>
      <vt:lpstr>App specify use of OpenGL –maps use this to draw (recommended…not required yet)</vt:lpstr>
      <vt:lpstr>HOW TO: Adding Map code (v2) to your Project</vt:lpstr>
      <vt:lpstr>HOW to create app using Google Maps</vt:lpstr>
      <vt:lpstr>Next – register your app for Google API key &amp; add map code</vt:lpstr>
      <vt:lpstr>App using Maps</vt:lpstr>
      <vt:lpstr>Two alternatives</vt:lpstr>
      <vt:lpstr>Option 1:  start out as a MapActivity Project</vt:lpstr>
      <vt:lpstr>Create Project</vt:lpstr>
      <vt:lpstr>Edit your Activity and get Maps API setup</vt:lpstr>
      <vt:lpstr>Getting key –the start</vt:lpstr>
      <vt:lpstr>Install Google Play Services </vt:lpstr>
      <vt:lpstr>Make AVD using Google Play Services SDK</vt:lpstr>
      <vt:lpstr>Option 2:  Integrate Maps into existing project</vt:lpstr>
      <vt:lpstr>STEP 1: Install Google Play Services </vt:lpstr>
      <vt:lpstr>STEP 2: Setting up a Project to use Google Play Services</vt:lpstr>
      <vt:lpstr>STEP 2.1: continued</vt:lpstr>
      <vt:lpstr>STEP 2.2 : Add google Play services VERSION to the manifest file</vt:lpstr>
      <vt:lpstr>STEP 3: Get an API Key</vt:lpstr>
      <vt:lpstr>STEP 3: Get an API Key--- you need to sign your application</vt:lpstr>
      <vt:lpstr>STEP 3: More on signing your app</vt:lpstr>
      <vt:lpstr>STEP 3: getting the certificate information  towards getting your Maps API Key    DEBUG CASE ONLY (see developer.android.com)</vt:lpstr>
      <vt:lpstr>STEP 3: getting the certificate information  towards getting your Maps API Key    DEBUG CASE ONLY (see developer.android.com)</vt:lpstr>
      <vt:lpstr>Step 3-1 Getting Map API Key using SHA fingerprint from Certificate your App is signed with</vt:lpstr>
      <vt:lpstr>Step 3-1: Setting up app in Google Console to include Maps api</vt:lpstr>
      <vt:lpstr>Step 3-1 Getting Map API Key using SHA fingerprint from Certificate your App is signed with</vt:lpstr>
      <vt:lpstr>Step 3-1 continued….</vt:lpstr>
      <vt:lpstr>Step 3-1 continued….</vt:lpstr>
      <vt:lpstr>Step 3-1 now you will get the Maps API key you can use</vt:lpstr>
      <vt:lpstr>Step 3-1 Getting Map API Key using SHA fingerprint from Certificate your App is signed with</vt:lpstr>
      <vt:lpstr>STEP 3-2: PUT Maps API key in Applications Manifest file</vt:lpstr>
      <vt:lpstr>STEP 3-2: PUT Maps API key in Applications Manifest file</vt:lpstr>
      <vt:lpstr>Step 3-2: finish </vt:lpstr>
      <vt:lpstr>Step 4 – Adding a MapFragment to Activity</vt:lpstr>
      <vt:lpstr>Step 4 – Adding a MapFragment to Activity</vt:lpstr>
      <vt:lpstr>Step 4 – Adding a MapFragment to Activity</vt:lpstr>
      <vt:lpstr>Step 4- Activity class</vt:lpstr>
      <vt:lpstr>Step 4- Fragments xml layout</vt:lpstr>
      <vt:lpstr>Lets look at a slightly differently coded step 4</vt:lpstr>
      <vt:lpstr>Step 4: ADDING MapFragment to your layout – Activity here is simple</vt:lpstr>
      <vt:lpstr>ADDING MapFragment XML options---add to main.xml</vt:lpstr>
      <vt:lpstr>Changing Map in Code—inside Activity</vt:lpstr>
      <vt:lpstr>Changing Map in Activity Code--continued</vt:lpstr>
      <vt:lpstr>Remember to Run in emulator you must try a Hack (I have not gotten it to work yet)</vt:lpstr>
      <vt:lpstr>Better yet</vt:lpstr>
      <vt:lpstr>Example of Map app in Android Studio</vt:lpstr>
      <vt:lpstr>AndroidStudio: example project with launch activity a map interface</vt:lpstr>
      <vt:lpstr>Android Studio Example Continued</vt:lpstr>
      <vt:lpstr>Following link to get api key- step 1</vt:lpstr>
      <vt:lpstr>Getting api key –step 2</vt:lpstr>
      <vt:lpstr>Getting api key –step 3</vt:lpstr>
      <vt:lpstr>The default Android Studio Maps Activity class</vt:lpstr>
      <vt:lpstr>STOP---- </vt:lpstr>
      <vt:lpstr>STOP– what is difference between MapFragment and SupportMapFragment classes???</vt:lpstr>
      <vt:lpstr>Copy key into xml file</vt:lpstr>
      <vt:lpstr>Running on device (screenshot)</vt:lpstr>
      <vt:lpstr>MapFragment</vt:lpstr>
      <vt:lpstr>MapFragment</vt:lpstr>
      <vt:lpstr>ANOTHER OPTION: Using MapView ---see example following in old version</vt:lpstr>
      <vt:lpstr>Map Features</vt:lpstr>
      <vt:lpstr>Camera – changing location</vt:lpstr>
      <vt:lpstr>Camera –zoom</vt:lpstr>
      <vt:lpstr>Camera – animate to new location/zoom/bearing/tilt</vt:lpstr>
      <vt:lpstr>Zoom Control</vt:lpstr>
      <vt:lpstr>My Location in Map</vt:lpstr>
      <vt:lpstr>Adding a Marker</vt:lpstr>
      <vt:lpstr>Changing Marker color</vt:lpstr>
      <vt:lpstr>Getting a Location that was touched</vt:lpstr>
      <vt:lpstr>Register and implement OnMapClickListener</vt:lpstr>
      <vt:lpstr>Getting a Location that was touched when using MapView class (alternative to MapFragment) </vt:lpstr>
      <vt:lpstr>Where user touched</vt:lpstr>
      <vt:lpstr>Moving on to Location -- GPS</vt:lpstr>
      <vt:lpstr>Getting Location of device</vt:lpstr>
      <vt:lpstr>Location API</vt:lpstr>
      <vt:lpstr>Getting the Last Known Location</vt:lpstr>
      <vt:lpstr>Getting Last Known Location -continued</vt:lpstr>
      <vt:lpstr>Retrieving Location Updates</vt:lpstr>
      <vt:lpstr>Retrieving Location Updates-continued</vt:lpstr>
      <vt:lpstr>Retrieving Location Updates-continued</vt:lpstr>
      <vt:lpstr>Retrieving Location Updates--continued</vt:lpstr>
      <vt:lpstr>Retrieving Location Updates –continued  (Pause and Resume)</vt:lpstr>
      <vt:lpstr>Retrieving Location Updates – (saved state when Activity destroyed)</vt:lpstr>
      <vt:lpstr>Retrieving Location Updates – (saved state when Activity destroyed)</vt:lpstr>
      <vt:lpstr>STOP ---rest is older code</vt:lpstr>
      <vt:lpstr>Used to be prior to mid 2013 a different way to do Location</vt:lpstr>
      <vt:lpstr>Location Manager</vt:lpstr>
      <vt:lpstr>Using LocationManager --STEPS</vt:lpstr>
      <vt:lpstr>Changing GPS location results</vt:lpstr>
      <vt:lpstr>Add permission to AndroidManifest.xml file</vt:lpstr>
      <vt:lpstr>Some new imports for your MapActivity class</vt:lpstr>
      <vt:lpstr>MapActivity class </vt:lpstr>
      <vt:lpstr>MapActivity class </vt:lpstr>
      <vt:lpstr>MapActivity class </vt:lpstr>
      <vt:lpstr>The MyLocationListener class</vt:lpstr>
      <vt:lpstr>REST OF SLIDES IS FOR OLDER GOOGLE API</vt:lpstr>
      <vt:lpstr>Older version Google API</vt:lpstr>
      <vt:lpstr>Uses Google API</vt:lpstr>
      <vt:lpstr>To use Google Api you must register</vt:lpstr>
      <vt:lpstr>Find location of SDK emulator Certificate</vt:lpstr>
      <vt:lpstr>Getting MD5 fingerprint from debug keystore </vt:lpstr>
      <vt:lpstr>Once you get google map key will look like</vt:lpstr>
      <vt:lpstr>Displaying a  Map</vt:lpstr>
      <vt:lpstr>AndroidManifest.xml file</vt:lpstr>
      <vt:lpstr>Add MapView to layout</vt:lpstr>
      <vt:lpstr>Activity extends MapActivity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 CoNTENT PRoViders</dc:title>
  <dc:creator>grewe</dc:creator>
  <cp:lastModifiedBy>Windows User</cp:lastModifiedBy>
  <cp:revision>190</cp:revision>
  <cp:lastPrinted>1997-09-03T17:07:51Z</cp:lastPrinted>
  <dcterms:created xsi:type="dcterms:W3CDTF">2012-04-17T01:15:36Z</dcterms:created>
  <dcterms:modified xsi:type="dcterms:W3CDTF">2016-10-27T18:58:21Z</dcterms:modified>
</cp:coreProperties>
</file>