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9" r:id="rId1"/>
  </p:sldMasterIdLst>
  <p:notesMasterIdLst>
    <p:notesMasterId r:id="rId54"/>
  </p:notesMasterIdLst>
  <p:handoutMasterIdLst>
    <p:handoutMasterId r:id="rId55"/>
  </p:handoutMasterIdLst>
  <p:sldIdLst>
    <p:sldId id="315" r:id="rId2"/>
    <p:sldId id="316" r:id="rId3"/>
    <p:sldId id="320" r:id="rId4"/>
    <p:sldId id="394" r:id="rId5"/>
    <p:sldId id="319" r:id="rId6"/>
    <p:sldId id="487" r:id="rId7"/>
    <p:sldId id="328" r:id="rId8"/>
    <p:sldId id="433" r:id="rId9"/>
    <p:sldId id="488" r:id="rId10"/>
    <p:sldId id="327" r:id="rId11"/>
    <p:sldId id="434" r:id="rId12"/>
    <p:sldId id="397" r:id="rId13"/>
    <p:sldId id="384" r:id="rId14"/>
    <p:sldId id="385" r:id="rId15"/>
    <p:sldId id="332" r:id="rId16"/>
    <p:sldId id="345" r:id="rId17"/>
    <p:sldId id="435" r:id="rId18"/>
    <p:sldId id="346" r:id="rId19"/>
    <p:sldId id="344" r:id="rId20"/>
    <p:sldId id="491" r:id="rId21"/>
    <p:sldId id="337" r:id="rId22"/>
    <p:sldId id="437" r:id="rId23"/>
    <p:sldId id="494" r:id="rId24"/>
    <p:sldId id="495" r:id="rId25"/>
    <p:sldId id="496" r:id="rId26"/>
    <p:sldId id="497" r:id="rId27"/>
    <p:sldId id="439" r:id="rId28"/>
    <p:sldId id="499" r:id="rId29"/>
    <p:sldId id="498" r:id="rId30"/>
    <p:sldId id="511" r:id="rId31"/>
    <p:sldId id="512" r:id="rId32"/>
    <p:sldId id="513" r:id="rId33"/>
    <p:sldId id="514" r:id="rId34"/>
    <p:sldId id="506" r:id="rId35"/>
    <p:sldId id="507" r:id="rId36"/>
    <p:sldId id="508" r:id="rId37"/>
    <p:sldId id="510" r:id="rId38"/>
    <p:sldId id="504" r:id="rId39"/>
    <p:sldId id="505" r:id="rId40"/>
    <p:sldId id="500" r:id="rId41"/>
    <p:sldId id="501" r:id="rId42"/>
    <p:sldId id="502" r:id="rId43"/>
    <p:sldId id="503" r:id="rId44"/>
    <p:sldId id="347" r:id="rId45"/>
    <p:sldId id="348" r:id="rId46"/>
    <p:sldId id="441" r:id="rId47"/>
    <p:sldId id="442" r:id="rId48"/>
    <p:sldId id="444" r:id="rId49"/>
    <p:sldId id="489" r:id="rId50"/>
    <p:sldId id="490" r:id="rId51"/>
    <p:sldId id="492" r:id="rId52"/>
    <p:sldId id="493" r:id="rId53"/>
  </p:sldIdLst>
  <p:sldSz cx="9144000" cy="6858000" type="screen4x3"/>
  <p:notesSz cx="6991350" cy="9282113"/>
  <p:defaultTextStyle>
    <a:defPPr>
      <a:defRPr lang="en-US"/>
    </a:defPPr>
    <a:lvl1pPr algn="ctr" rtl="0" eaLnBrk="0" fontAlgn="base" hangingPunct="0">
      <a:lnSpc>
        <a:spcPct val="90000"/>
      </a:lnSpc>
      <a:spcBef>
        <a:spcPct val="20000"/>
      </a:spcBef>
      <a:spcAft>
        <a:spcPct val="0"/>
      </a:spcAft>
      <a:buClr>
        <a:schemeClr val="accent2"/>
      </a:buClr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20000"/>
      </a:spcBef>
      <a:spcAft>
        <a:spcPct val="0"/>
      </a:spcAft>
      <a:buClr>
        <a:schemeClr val="accent2"/>
      </a:buClr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20000"/>
      </a:spcBef>
      <a:spcAft>
        <a:spcPct val="0"/>
      </a:spcAft>
      <a:buClr>
        <a:schemeClr val="accent2"/>
      </a:buClr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20000"/>
      </a:spcBef>
      <a:spcAft>
        <a:spcPct val="0"/>
      </a:spcAft>
      <a:buClr>
        <a:schemeClr val="accent2"/>
      </a:buClr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20000"/>
      </a:spcBef>
      <a:spcAft>
        <a:spcPct val="0"/>
      </a:spcAft>
      <a:buClr>
        <a:schemeClr val="accent2"/>
      </a:buClr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808080"/>
    <a:srgbClr val="869406"/>
    <a:srgbClr val="666699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 snapToObjects="1">
      <p:cViewPr>
        <p:scale>
          <a:sx n="70" d="100"/>
          <a:sy n="70" d="100"/>
        </p:scale>
        <p:origin x="197" y="27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060"/>
    </p:cViewPr>
  </p:sorterViewPr>
  <p:notesViewPr>
    <p:cSldViewPr snapToObjects="1">
      <p:cViewPr varScale="1">
        <p:scale>
          <a:sx n="87" d="100"/>
          <a:sy n="87" d="100"/>
        </p:scale>
        <p:origin x="-1914" y="-96"/>
      </p:cViewPr>
      <p:guideLst>
        <p:guide orient="horz" pos="2923"/>
        <p:guide pos="220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l" defTabSz="930275">
              <a:lnSpc>
                <a:spcPct val="100000"/>
              </a:lnSpc>
              <a:spcBef>
                <a:spcPct val="0"/>
              </a:spcBef>
              <a:buClrTx/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>
              <a:lnSpc>
                <a:spcPct val="100000"/>
              </a:lnSpc>
              <a:spcBef>
                <a:spcPct val="0"/>
              </a:spcBef>
              <a:buClrTx/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l" defTabSz="930275">
              <a:lnSpc>
                <a:spcPct val="100000"/>
              </a:lnSpc>
              <a:spcBef>
                <a:spcPct val="0"/>
              </a:spcBef>
              <a:buClrTx/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18563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lnSpc>
                <a:spcPct val="100000"/>
              </a:lnSpc>
              <a:spcBef>
                <a:spcPct val="0"/>
              </a:spcBef>
              <a:buClrTx/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fld id="{0DB93EE5-1C8E-4D9D-BB39-331C6E2204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34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l" defTabSz="930275">
              <a:lnSpc>
                <a:spcPct val="100000"/>
              </a:lnSpc>
              <a:spcBef>
                <a:spcPct val="0"/>
              </a:spcBef>
              <a:buClrTx/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>
              <a:lnSpc>
                <a:spcPct val="100000"/>
              </a:lnSpc>
              <a:spcBef>
                <a:spcPct val="0"/>
              </a:spcBef>
              <a:buClrTx/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6338" y="696913"/>
            <a:ext cx="4640262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l" defTabSz="930275">
              <a:lnSpc>
                <a:spcPct val="100000"/>
              </a:lnSpc>
              <a:spcBef>
                <a:spcPct val="0"/>
              </a:spcBef>
              <a:buClrTx/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8563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lnSpc>
                <a:spcPct val="100000"/>
              </a:lnSpc>
              <a:spcBef>
                <a:spcPct val="0"/>
              </a:spcBef>
              <a:buClrTx/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fld id="{FC830DE9-0001-4D8D-A9C0-EAC0910366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718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6338" y="695325"/>
            <a:ext cx="4641850" cy="3481388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8488"/>
            <a:ext cx="512762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800" tIns="46900" rIns="93800" bIns="46900"/>
          <a:lstStyle/>
          <a:p>
            <a:r>
              <a:rPr lang="en-US" altLang="en-US"/>
              <a:t>This is the template we use when creating programmer-defined classes. </a:t>
            </a:r>
          </a:p>
          <a:p>
            <a:endParaRPr lang="en-US" altLang="en-US" sz="10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Notice that the difference in the return type alone is not enough to overload the methods. For example, the following declaration is </a:t>
            </a:r>
            <a:r>
              <a:rPr lang="en-US" altLang="en-US" b="1">
                <a:solidFill>
                  <a:srgbClr val="FF0000"/>
                </a:solidFill>
              </a:rPr>
              <a:t>invalid</a:t>
            </a:r>
          </a:p>
          <a:p>
            <a:endParaRPr lang="en-US" altLang="en-US">
              <a:latin typeface="Courier New" pitchFamily="49" charset="0"/>
            </a:endParaRPr>
          </a:p>
          <a:p>
            <a:r>
              <a:rPr lang="en-US" altLang="en-US">
                <a:latin typeface="Courier New" pitchFamily="49" charset="0"/>
              </a:rPr>
              <a:t>	public double convert(int num) { . . . }</a:t>
            </a:r>
          </a:p>
          <a:p>
            <a:r>
              <a:rPr lang="en-US" altLang="en-US">
                <a:latin typeface="Courier New" pitchFamily="49" charset="0"/>
              </a:rPr>
              <a:t>	public float  convert(int num) { . . . }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81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7581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1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681EA-0FCA-4940-BE63-C697EFC76C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708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EA870-FB82-48FE-B215-E5B6CFF6BA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19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B66A8-5331-43D7-8FB3-76ABCAD4E9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89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06389-C6B4-47C4-A30B-94C293F45B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469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12873-CE0E-4F7B-8EA9-F969BB04A4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7164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461C8-C2E8-4D9D-87D0-C5FF8D8BF1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5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5E3A2-57BD-4EF8-974F-831A784A40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1036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B8FAE-3BD3-4E45-A95A-FC613003D9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0108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CDB60-2EDA-4C7A-A13E-BE79A52EB3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361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C3D02-76AE-45B9-9932-A181F36F55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4588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71D75-D742-495A-9860-38E2AA401F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285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28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7475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75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75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7475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7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7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477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77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77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77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5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48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6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479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4794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defRPr kumimoji="0"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B98AD0B1-8B09-4FB5-9986-9B89B00139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479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609600"/>
            <a:ext cx="7721600" cy="1600200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5400"/>
              <a:t>Intro to Java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223963" y="3381375"/>
            <a:ext cx="6440487" cy="180022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altLang="en-US">
                <a:latin typeface="Arial" charset="0"/>
              </a:rPr>
              <a:t>L. Grewe</a:t>
            </a:r>
          </a:p>
        </p:txBody>
      </p:sp>
      <p:pic>
        <p:nvPicPr>
          <p:cNvPr id="1026" name="Picture 2" descr="java">
            <a:extLst>
              <a:ext uri="{FF2B5EF4-FFF2-40B4-BE49-F238E27FC236}">
                <a16:creationId xmlns:a16="http://schemas.microsoft.com/office/drawing/2014/main" id="{1FD8E06F-950C-4354-BA5C-04205DA527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362200"/>
            <a:ext cx="24003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 anchorCtr="0"/>
          <a:lstStyle/>
          <a:p>
            <a:pPr eaLnBrk="1" hangingPunct="1">
              <a:defRPr/>
            </a:pPr>
            <a:r>
              <a:rPr lang="en-US" altLang="en-US"/>
              <a:t>Point Class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/>
              <a:t>class Point {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/>
              <a:t>    private int x;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/>
              <a:t>    protected void setX (int y)  {x = y;}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/>
              <a:t>    public int  getX()     {return x;}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/>
              <a:t>    Point(int xval) {x = xval;}       // constructor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/>
              <a:t>};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endParaRPr lang="en-US" altLang="en-US"/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/>
            </a:pPr>
            <a:endParaRPr lang="en-US" altLang="en-US"/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/>
            </a:pPr>
            <a:endParaRPr lang="en-US" altLang="en-US"/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endParaRPr lang="en-US" altLang="en-US"/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defRPr/>
            </a:pPr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 anchorCtr="0"/>
          <a:lstStyle/>
          <a:p>
            <a:pPr eaLnBrk="1" hangingPunct="1">
              <a:defRPr/>
            </a:pPr>
            <a:r>
              <a:rPr lang="en-US" altLang="en-US"/>
              <a:t>Object initialization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Java guarantees constructor call for each object</a:t>
            </a:r>
          </a:p>
          <a:p>
            <a:pPr lvl="1" eaLnBrk="1" hangingPunct="1">
              <a:defRPr/>
            </a:pPr>
            <a:r>
              <a:rPr lang="en-US" altLang="en-US" sz="2400"/>
              <a:t>Memory allocated</a:t>
            </a:r>
          </a:p>
          <a:p>
            <a:pPr lvl="1" eaLnBrk="1" hangingPunct="1">
              <a:defRPr/>
            </a:pPr>
            <a:r>
              <a:rPr lang="en-US" altLang="en-US" sz="2400"/>
              <a:t>Constructor called to initialize memory</a:t>
            </a:r>
          </a:p>
          <a:p>
            <a:pPr lvl="1" eaLnBrk="1" hangingPunct="1">
              <a:defRPr/>
            </a:pPr>
            <a:r>
              <a:rPr lang="en-US" altLang="en-US" sz="2400"/>
              <a:t>Some interesting issues related to inheritance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5603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/>
              <a:t>Garbage Collection and Finalize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66800"/>
            <a:ext cx="86868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Objects are garbage collected</a:t>
            </a:r>
          </a:p>
          <a:p>
            <a:pPr lvl="1" eaLnBrk="1" hangingPunct="1">
              <a:defRPr/>
            </a:pPr>
            <a:r>
              <a:rPr lang="en-US" altLang="en-US" sz="2400"/>
              <a:t>No explicit </a:t>
            </a:r>
            <a:r>
              <a:rPr lang="en-US" altLang="en-US" sz="2400" i="1"/>
              <a:t>free</a:t>
            </a:r>
          </a:p>
          <a:p>
            <a:pPr lvl="1" eaLnBrk="1" hangingPunct="1">
              <a:defRPr/>
            </a:pPr>
            <a:r>
              <a:rPr lang="en-US" altLang="en-US" sz="2400"/>
              <a:t>Avoids dangling pointers and resulting type errors</a:t>
            </a:r>
          </a:p>
          <a:p>
            <a:pPr eaLnBrk="1" hangingPunct="1">
              <a:defRPr/>
            </a:pPr>
            <a:r>
              <a:rPr lang="en-US" altLang="en-US"/>
              <a:t>Problem</a:t>
            </a:r>
          </a:p>
          <a:p>
            <a:pPr lvl="1" eaLnBrk="1" hangingPunct="1">
              <a:defRPr/>
            </a:pPr>
            <a:r>
              <a:rPr lang="en-US" altLang="en-US" sz="2400"/>
              <a:t>What if object has opened file or?</a:t>
            </a:r>
          </a:p>
          <a:p>
            <a:pPr eaLnBrk="1" hangingPunct="1">
              <a:defRPr/>
            </a:pPr>
            <a:r>
              <a:rPr lang="en-US" altLang="en-US"/>
              <a:t>Solution</a:t>
            </a:r>
          </a:p>
          <a:p>
            <a:pPr lvl="1" eaLnBrk="1" hangingPunct="1">
              <a:defRPr/>
            </a:pPr>
            <a:r>
              <a:rPr lang="en-US" altLang="en-US" sz="2400" i="1"/>
              <a:t>finalize</a:t>
            </a:r>
            <a:r>
              <a:rPr lang="en-US" altLang="en-US" sz="2400"/>
              <a:t>  method, called by the garbage collector </a:t>
            </a:r>
          </a:p>
          <a:p>
            <a:pPr lvl="2" eaLnBrk="1" hangingPunct="1">
              <a:defRPr/>
            </a:pPr>
            <a:r>
              <a:rPr lang="en-US" altLang="en-US"/>
              <a:t>Before space is reclaimed, or when virtual machine exits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 anchorCtr="0"/>
          <a:lstStyle/>
          <a:p>
            <a:pPr eaLnBrk="1" hangingPunct="1">
              <a:defRPr/>
            </a:pPr>
            <a:r>
              <a:rPr lang="en-US" altLang="en-US"/>
              <a:t>Encapsulation and packages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4294188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Every field, method belongs to a class</a:t>
            </a:r>
          </a:p>
          <a:p>
            <a:pPr eaLnBrk="1" hangingPunct="1">
              <a:defRPr/>
            </a:pPr>
            <a:r>
              <a:rPr lang="en-US" altLang="en-US"/>
              <a:t>Every class is part of some package</a:t>
            </a:r>
          </a:p>
          <a:p>
            <a:pPr lvl="1" eaLnBrk="1" hangingPunct="1">
              <a:defRPr/>
            </a:pPr>
            <a:r>
              <a:rPr lang="en-US" altLang="en-US"/>
              <a:t>Can be unnamed default package</a:t>
            </a:r>
          </a:p>
          <a:p>
            <a:pPr lvl="1" eaLnBrk="1" hangingPunct="1">
              <a:defRPr/>
            </a:pPr>
            <a:r>
              <a:rPr lang="en-US" altLang="en-US"/>
              <a:t>File declares which package code belongs to</a:t>
            </a:r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5486400" y="1828800"/>
            <a:ext cx="2895600" cy="2133600"/>
            <a:chOff x="3456" y="1152"/>
            <a:chExt cx="1824" cy="1344"/>
          </a:xfrm>
        </p:grpSpPr>
        <p:sp>
          <p:nvSpPr>
            <p:cNvPr id="16398" name="Rectangle 5"/>
            <p:cNvSpPr>
              <a:spLocks noChangeArrowheads="1"/>
            </p:cNvSpPr>
            <p:nvPr/>
          </p:nvSpPr>
          <p:spPr bwMode="auto">
            <a:xfrm>
              <a:off x="3456" y="1152"/>
              <a:ext cx="1824" cy="13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6399" name="Rectangle 6"/>
            <p:cNvSpPr>
              <a:spLocks noChangeArrowheads="1"/>
            </p:cNvSpPr>
            <p:nvPr/>
          </p:nvSpPr>
          <p:spPr bwMode="auto">
            <a:xfrm>
              <a:off x="3744" y="1440"/>
              <a:ext cx="1200" cy="975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6400" name="Rectangle 7"/>
            <p:cNvSpPr>
              <a:spLocks noChangeArrowheads="1"/>
            </p:cNvSpPr>
            <p:nvPr/>
          </p:nvSpPr>
          <p:spPr bwMode="auto">
            <a:xfrm>
              <a:off x="4032" y="2112"/>
              <a:ext cx="72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6401" name="Rectangle 8"/>
            <p:cNvSpPr>
              <a:spLocks noChangeArrowheads="1"/>
            </p:cNvSpPr>
            <p:nvPr/>
          </p:nvSpPr>
          <p:spPr bwMode="auto">
            <a:xfrm>
              <a:off x="4032" y="1728"/>
              <a:ext cx="72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6402" name="Text Box 9"/>
            <p:cNvSpPr txBox="1">
              <a:spLocks noChangeArrowheads="1"/>
            </p:cNvSpPr>
            <p:nvPr/>
          </p:nvSpPr>
          <p:spPr bwMode="auto">
            <a:xfrm>
              <a:off x="3456" y="1152"/>
              <a:ext cx="8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latin typeface="Tahoma" pitchFamily="34" charset="0"/>
                </a:rPr>
                <a:t>package</a:t>
              </a:r>
            </a:p>
          </p:txBody>
        </p:sp>
        <p:sp>
          <p:nvSpPr>
            <p:cNvPr id="16403" name="Text Box 10"/>
            <p:cNvSpPr txBox="1">
              <a:spLocks noChangeArrowheads="1"/>
            </p:cNvSpPr>
            <p:nvPr/>
          </p:nvSpPr>
          <p:spPr bwMode="auto">
            <a:xfrm>
              <a:off x="3804" y="1440"/>
              <a:ext cx="5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solidFill>
                    <a:schemeClr val="folHlink"/>
                  </a:solidFill>
                  <a:latin typeface="Tahoma" pitchFamily="34" charset="0"/>
                </a:rPr>
                <a:t>class</a:t>
              </a:r>
            </a:p>
          </p:txBody>
        </p:sp>
        <p:sp>
          <p:nvSpPr>
            <p:cNvPr id="16404" name="Text Box 11"/>
            <p:cNvSpPr txBox="1">
              <a:spLocks noChangeArrowheads="1"/>
            </p:cNvSpPr>
            <p:nvPr/>
          </p:nvSpPr>
          <p:spPr bwMode="auto">
            <a:xfrm>
              <a:off x="4032" y="1703"/>
              <a:ext cx="4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latin typeface="Tahoma" pitchFamily="34" charset="0"/>
                </a:rPr>
                <a:t>field</a:t>
              </a:r>
            </a:p>
          </p:txBody>
        </p:sp>
        <p:sp>
          <p:nvSpPr>
            <p:cNvPr id="16405" name="Text Box 12"/>
            <p:cNvSpPr txBox="1">
              <a:spLocks noChangeArrowheads="1"/>
            </p:cNvSpPr>
            <p:nvPr/>
          </p:nvSpPr>
          <p:spPr bwMode="auto">
            <a:xfrm>
              <a:off x="4032" y="2073"/>
              <a:ext cx="7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latin typeface="Tahoma" pitchFamily="34" charset="0"/>
                </a:rPr>
                <a:t>method</a:t>
              </a:r>
            </a:p>
          </p:txBody>
        </p:sp>
      </p:grpSp>
      <p:grpSp>
        <p:nvGrpSpPr>
          <p:cNvPr id="16389" name="Group 13"/>
          <p:cNvGrpSpPr>
            <a:grpSpLocks/>
          </p:cNvGrpSpPr>
          <p:nvPr/>
        </p:nvGrpSpPr>
        <p:grpSpPr bwMode="auto">
          <a:xfrm>
            <a:off x="5486400" y="4343400"/>
            <a:ext cx="2895600" cy="2133600"/>
            <a:chOff x="3456" y="1152"/>
            <a:chExt cx="1824" cy="1344"/>
          </a:xfrm>
        </p:grpSpPr>
        <p:sp>
          <p:nvSpPr>
            <p:cNvPr id="16390" name="Rectangle 14"/>
            <p:cNvSpPr>
              <a:spLocks noChangeArrowheads="1"/>
            </p:cNvSpPr>
            <p:nvPr/>
          </p:nvSpPr>
          <p:spPr bwMode="auto">
            <a:xfrm>
              <a:off x="3456" y="1152"/>
              <a:ext cx="1824" cy="13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6391" name="Rectangle 15"/>
            <p:cNvSpPr>
              <a:spLocks noChangeArrowheads="1"/>
            </p:cNvSpPr>
            <p:nvPr/>
          </p:nvSpPr>
          <p:spPr bwMode="auto">
            <a:xfrm>
              <a:off x="3744" y="1440"/>
              <a:ext cx="1200" cy="9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6392" name="Rectangle 16"/>
            <p:cNvSpPr>
              <a:spLocks noChangeArrowheads="1"/>
            </p:cNvSpPr>
            <p:nvPr/>
          </p:nvSpPr>
          <p:spPr bwMode="auto">
            <a:xfrm>
              <a:off x="4032" y="2112"/>
              <a:ext cx="72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6393" name="Rectangle 17"/>
            <p:cNvSpPr>
              <a:spLocks noChangeArrowheads="1"/>
            </p:cNvSpPr>
            <p:nvPr/>
          </p:nvSpPr>
          <p:spPr bwMode="auto">
            <a:xfrm>
              <a:off x="4032" y="1728"/>
              <a:ext cx="72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6394" name="Text Box 18"/>
            <p:cNvSpPr txBox="1">
              <a:spLocks noChangeArrowheads="1"/>
            </p:cNvSpPr>
            <p:nvPr/>
          </p:nvSpPr>
          <p:spPr bwMode="auto">
            <a:xfrm>
              <a:off x="3456" y="1152"/>
              <a:ext cx="8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latin typeface="Tahoma" pitchFamily="34" charset="0"/>
                </a:rPr>
                <a:t>package</a:t>
              </a:r>
            </a:p>
          </p:txBody>
        </p:sp>
        <p:sp>
          <p:nvSpPr>
            <p:cNvPr id="16395" name="Text Box 19"/>
            <p:cNvSpPr txBox="1">
              <a:spLocks noChangeArrowheads="1"/>
            </p:cNvSpPr>
            <p:nvPr/>
          </p:nvSpPr>
          <p:spPr bwMode="auto">
            <a:xfrm>
              <a:off x="3804" y="1440"/>
              <a:ext cx="5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solidFill>
                    <a:schemeClr val="folHlink"/>
                  </a:solidFill>
                  <a:latin typeface="Tahoma" pitchFamily="34" charset="0"/>
                </a:rPr>
                <a:t>class</a:t>
              </a:r>
            </a:p>
          </p:txBody>
        </p:sp>
        <p:sp>
          <p:nvSpPr>
            <p:cNvPr id="16396" name="Text Box 20"/>
            <p:cNvSpPr txBox="1">
              <a:spLocks noChangeArrowheads="1"/>
            </p:cNvSpPr>
            <p:nvPr/>
          </p:nvSpPr>
          <p:spPr bwMode="auto">
            <a:xfrm>
              <a:off x="4032" y="1703"/>
              <a:ext cx="4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latin typeface="Tahoma" pitchFamily="34" charset="0"/>
                </a:rPr>
                <a:t>field</a:t>
              </a:r>
            </a:p>
          </p:txBody>
        </p:sp>
        <p:sp>
          <p:nvSpPr>
            <p:cNvPr id="16397" name="Text Box 21"/>
            <p:cNvSpPr txBox="1">
              <a:spLocks noChangeArrowheads="1"/>
            </p:cNvSpPr>
            <p:nvPr/>
          </p:nvSpPr>
          <p:spPr bwMode="auto">
            <a:xfrm>
              <a:off x="4032" y="2073"/>
              <a:ext cx="7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2400">
                  <a:latin typeface="Tahoma" pitchFamily="34" charset="0"/>
                </a:rPr>
                <a:t>method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889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/>
              <a:t>Access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500" y="10668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Four access distinctions</a:t>
            </a:r>
          </a:p>
          <a:p>
            <a:pPr lvl="1" eaLnBrk="1" hangingPunct="1">
              <a:defRPr/>
            </a:pPr>
            <a:r>
              <a:rPr lang="en-US" altLang="en-US"/>
              <a:t>public, private, protected, package</a:t>
            </a:r>
          </a:p>
          <a:p>
            <a:pPr eaLnBrk="1" hangingPunct="1">
              <a:defRPr/>
            </a:pPr>
            <a:r>
              <a:rPr lang="en-US" altLang="en-US"/>
              <a:t>Method can refer to</a:t>
            </a:r>
          </a:p>
          <a:p>
            <a:pPr lvl="1" eaLnBrk="1" hangingPunct="1">
              <a:defRPr/>
            </a:pPr>
            <a:r>
              <a:rPr lang="en-US" altLang="en-US" sz="2000"/>
              <a:t>private members of class it belongs to</a:t>
            </a:r>
          </a:p>
          <a:p>
            <a:pPr lvl="1" eaLnBrk="1" hangingPunct="1">
              <a:defRPr/>
            </a:pPr>
            <a:r>
              <a:rPr lang="en-US" altLang="en-US" sz="2000"/>
              <a:t>non-private members of all classes in same package</a:t>
            </a:r>
          </a:p>
          <a:p>
            <a:pPr lvl="1" eaLnBrk="1" hangingPunct="1">
              <a:defRPr/>
            </a:pPr>
            <a:r>
              <a:rPr lang="en-US" altLang="en-US" sz="2000"/>
              <a:t>protected members of superclasses (in diff package)</a:t>
            </a:r>
          </a:p>
          <a:p>
            <a:pPr lvl="1" eaLnBrk="1" hangingPunct="1">
              <a:defRPr/>
            </a:pPr>
            <a:r>
              <a:rPr lang="en-US" altLang="en-US" sz="2000"/>
              <a:t>public members of classes in visible packages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altLang="en-US" sz="2000"/>
              <a:t>Visibility determined by files system, etc. (outside language)</a:t>
            </a:r>
          </a:p>
          <a:p>
            <a:pPr eaLnBrk="1" hangingPunct="1">
              <a:defRPr/>
            </a:pPr>
            <a:r>
              <a:rPr lang="en-US" altLang="en-US"/>
              <a:t>Qualified names  </a:t>
            </a:r>
            <a:r>
              <a:rPr lang="en-US" altLang="en-US" sz="2800"/>
              <a:t>(or use import)</a:t>
            </a:r>
            <a:endParaRPr lang="en-US" altLang="en-US"/>
          </a:p>
          <a:p>
            <a:pPr lvl="1" eaLnBrk="1" hangingPunct="1">
              <a:defRPr/>
            </a:pPr>
            <a:r>
              <a:rPr lang="en-US" altLang="en-US"/>
              <a:t>java.lang.String.substring()</a:t>
            </a:r>
          </a:p>
        </p:txBody>
      </p:sp>
      <p:sp>
        <p:nvSpPr>
          <p:cNvPr id="17412" name="AutoShape 4"/>
          <p:cNvSpPr>
            <a:spLocks/>
          </p:cNvSpPr>
          <p:nvPr/>
        </p:nvSpPr>
        <p:spPr bwMode="auto">
          <a:xfrm rot="-5400000">
            <a:off x="1962150" y="5353050"/>
            <a:ext cx="304800" cy="1714500"/>
          </a:xfrm>
          <a:prstGeom prst="leftBrace">
            <a:avLst>
              <a:gd name="adj1" fmla="val 4687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endParaRPr lang="en-US" altLang="en-US" sz="2400">
              <a:latin typeface="Tahoma" pitchFamily="34" charset="0"/>
            </a:endParaRPr>
          </a:p>
        </p:txBody>
      </p:sp>
      <p:sp>
        <p:nvSpPr>
          <p:cNvPr id="17413" name="AutoShape 5"/>
          <p:cNvSpPr>
            <a:spLocks/>
          </p:cNvSpPr>
          <p:nvPr/>
        </p:nvSpPr>
        <p:spPr bwMode="auto">
          <a:xfrm rot="-5400000">
            <a:off x="3692525" y="5741988"/>
            <a:ext cx="304800" cy="914400"/>
          </a:xfrm>
          <a:prstGeom prst="lef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endParaRPr lang="en-US" altLang="en-US" sz="2400">
              <a:latin typeface="Tahoma" pitchFamily="34" charset="0"/>
            </a:endParaRPr>
          </a:p>
        </p:txBody>
      </p:sp>
      <p:sp>
        <p:nvSpPr>
          <p:cNvPr id="17414" name="AutoShape 6"/>
          <p:cNvSpPr>
            <a:spLocks/>
          </p:cNvSpPr>
          <p:nvPr/>
        </p:nvSpPr>
        <p:spPr bwMode="auto">
          <a:xfrm rot="-5400000">
            <a:off x="5035550" y="5486400"/>
            <a:ext cx="304800" cy="1143000"/>
          </a:xfrm>
          <a:prstGeom prst="leftBrace">
            <a:avLst>
              <a:gd name="adj1" fmla="val 3125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endParaRPr lang="en-US" altLang="en-US" sz="2400">
              <a:latin typeface="Tahoma" pitchFamily="34" charset="0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600200" y="6461125"/>
            <a:ext cx="1108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Tahoma" pitchFamily="34" charset="0"/>
              </a:rPr>
              <a:t>package</a:t>
            </a:r>
            <a:endParaRPr kumimoji="0" lang="en-US" altLang="en-US" sz="2400">
              <a:latin typeface="Tahoma" pitchFamily="34" charset="0"/>
            </a:endParaRP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3582988" y="6362700"/>
            <a:ext cx="719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Tahoma" pitchFamily="34" charset="0"/>
              </a:rPr>
              <a:t>class</a:t>
            </a:r>
            <a:endParaRPr kumimoji="0" lang="en-US" altLang="en-US" sz="2400">
              <a:latin typeface="Tahoma" pitchFamily="34" charset="0"/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4724400" y="6356350"/>
            <a:ext cx="1035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Tahoma" pitchFamily="34" charset="0"/>
              </a:rPr>
              <a:t>method</a:t>
            </a:r>
            <a:endParaRPr kumimoji="0" lang="en-US" altLang="en-US" sz="240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 anchorCtr="0"/>
          <a:lstStyle/>
          <a:p>
            <a:pPr eaLnBrk="1" hangingPunct="1">
              <a:defRPr/>
            </a:pPr>
            <a:r>
              <a:rPr lang="en-US" altLang="en-US"/>
              <a:t>Inheritance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Similar to Smalltalk, C++</a:t>
            </a:r>
          </a:p>
          <a:p>
            <a:pPr eaLnBrk="1" hangingPunct="1">
              <a:defRPr/>
            </a:pPr>
            <a:r>
              <a:rPr lang="en-US" altLang="en-US"/>
              <a:t>Subclass inherits from superclass</a:t>
            </a:r>
          </a:p>
          <a:p>
            <a:pPr lvl="1" eaLnBrk="1" hangingPunct="1">
              <a:defRPr/>
            </a:pPr>
            <a:r>
              <a:rPr lang="en-US" altLang="en-US" b="1"/>
              <a:t>Single inheritance only (but Java has interfaces)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5603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/>
              <a:t>Example subclass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838200"/>
            <a:ext cx="8229600" cy="4530725"/>
          </a:xfrm>
        </p:spPr>
        <p:txBody>
          <a:bodyPr/>
          <a:lstStyle/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/>
              <a:t>class ColorPoint </a:t>
            </a:r>
            <a:r>
              <a:rPr lang="en-US" altLang="en-US">
                <a:solidFill>
                  <a:schemeClr val="folHlink"/>
                </a:solidFill>
              </a:rPr>
              <a:t>extends</a:t>
            </a:r>
            <a:r>
              <a:rPr lang="en-US" altLang="en-US"/>
              <a:t> Point {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/>
              <a:t>   // Additional fields and methods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/>
              <a:t>    private Color c;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/>
              <a:t>    protected void setC (Color d)  {c = d;}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/>
              <a:t>    public Color  getC()     {return c;}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/>
              <a:t>   // Define constructor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/>
              <a:t>    ColorPoint(int xval, Color cval) {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/>
              <a:t>         super(xval);    // call Point constructor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/>
              <a:t>         c = cval;  }     // initialize ColorPoint field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en-US" altLang="en-US"/>
              <a:t> };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6365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/>
              <a:t>Class </a:t>
            </a:r>
            <a:r>
              <a:rPr lang="en-US" altLang="en-US" sz="4000" i="1"/>
              <a:t>Object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14400"/>
            <a:ext cx="8458200" cy="44577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Every class extends another class</a:t>
            </a:r>
          </a:p>
          <a:p>
            <a:pPr lvl="1" eaLnBrk="1" hangingPunct="1">
              <a:defRPr/>
            </a:pPr>
            <a:r>
              <a:rPr lang="en-US" altLang="en-US"/>
              <a:t>Superclass is </a:t>
            </a:r>
            <a:r>
              <a:rPr lang="en-US" altLang="en-US" i="1">
                <a:solidFill>
                  <a:schemeClr val="folHlink"/>
                </a:solidFill>
              </a:rPr>
              <a:t>Object</a:t>
            </a:r>
            <a:r>
              <a:rPr lang="en-US" altLang="en-US" i="1"/>
              <a:t> </a:t>
            </a:r>
            <a:r>
              <a:rPr lang="en-US" altLang="en-US"/>
              <a:t>if no other class named</a:t>
            </a:r>
          </a:p>
          <a:p>
            <a:pPr eaLnBrk="1" hangingPunct="1">
              <a:defRPr/>
            </a:pPr>
            <a:r>
              <a:rPr lang="en-US" altLang="en-US"/>
              <a:t>Methods of class</a:t>
            </a:r>
            <a:r>
              <a:rPr lang="en-US" altLang="en-US" i="1"/>
              <a:t> Object</a:t>
            </a:r>
          </a:p>
          <a:p>
            <a:pPr lvl="1" eaLnBrk="1" hangingPunct="1">
              <a:defRPr/>
            </a:pPr>
            <a:r>
              <a:rPr lang="en-US" altLang="en-US" sz="2000"/>
              <a:t>GetClass – return the Class object representing class of the object </a:t>
            </a:r>
          </a:p>
          <a:p>
            <a:pPr lvl="1" eaLnBrk="1" hangingPunct="1">
              <a:defRPr/>
            </a:pPr>
            <a:r>
              <a:rPr lang="en-US" altLang="en-US" sz="2000"/>
              <a:t>ToString – returns string representation of object</a:t>
            </a:r>
          </a:p>
          <a:p>
            <a:pPr lvl="1" eaLnBrk="1" hangingPunct="1">
              <a:defRPr/>
            </a:pPr>
            <a:r>
              <a:rPr lang="en-US" altLang="en-US" sz="2000"/>
              <a:t>equals – default object equality (not ptr equality)</a:t>
            </a:r>
          </a:p>
          <a:p>
            <a:pPr lvl="1" eaLnBrk="1" hangingPunct="1">
              <a:defRPr/>
            </a:pPr>
            <a:r>
              <a:rPr lang="en-US" altLang="en-US" sz="2000"/>
              <a:t>hashCode </a:t>
            </a:r>
          </a:p>
          <a:p>
            <a:pPr lvl="1" eaLnBrk="1" hangingPunct="1">
              <a:defRPr/>
            </a:pPr>
            <a:r>
              <a:rPr lang="en-US" altLang="en-US" sz="2000"/>
              <a:t>Clone – makes a duplicate of an object</a:t>
            </a:r>
          </a:p>
          <a:p>
            <a:pPr lvl="1" eaLnBrk="1" hangingPunct="1">
              <a:defRPr/>
            </a:pPr>
            <a:r>
              <a:rPr lang="en-US" altLang="en-US" sz="2000"/>
              <a:t>wait, notify, notifyAll – used with concurrency</a:t>
            </a:r>
          </a:p>
          <a:p>
            <a:pPr lvl="1" eaLnBrk="1" hangingPunct="1">
              <a:defRPr/>
            </a:pPr>
            <a:r>
              <a:rPr lang="en-US" altLang="en-US" sz="2000"/>
              <a:t>finalize</a:t>
            </a:r>
          </a:p>
          <a:p>
            <a:pPr lvl="1" eaLnBrk="1" hangingPunct="1">
              <a:defRPr/>
            </a:pPr>
            <a:endParaRPr lang="en-US" altLang="en-US"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5603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/>
              <a:t>Constructors and Super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86868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/>
              <a:t>Java guarantees constructor call for each object</a:t>
            </a:r>
          </a:p>
          <a:p>
            <a:pPr eaLnBrk="1" hangingPunct="1">
              <a:defRPr/>
            </a:pPr>
            <a:r>
              <a:rPr lang="en-US" altLang="en-US" sz="2800"/>
              <a:t>Different conventions for finalize and super</a:t>
            </a:r>
          </a:p>
          <a:p>
            <a:pPr lvl="2" eaLnBrk="1" hangingPunct="1">
              <a:defRPr/>
            </a:pPr>
            <a:r>
              <a:rPr lang="en-US" altLang="en-US"/>
              <a:t> Compiler does not force call to super finalize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39825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/>
              <a:t>Final classes and methods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Restrict inheritance</a:t>
            </a:r>
          </a:p>
          <a:p>
            <a:pPr lvl="1" eaLnBrk="1" hangingPunct="1">
              <a:defRPr/>
            </a:pPr>
            <a:r>
              <a:rPr lang="en-US" altLang="en-US" sz="2400"/>
              <a:t>Final classes and methods cannot be redefined</a:t>
            </a:r>
          </a:p>
          <a:p>
            <a:pPr eaLnBrk="1" hangingPunct="1">
              <a:defRPr/>
            </a:pPr>
            <a:r>
              <a:rPr lang="en-US" altLang="en-US"/>
              <a:t>Example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/>
              <a:t>   java.lang.String</a:t>
            </a:r>
          </a:p>
          <a:p>
            <a:pPr eaLnBrk="1" hangingPunct="1">
              <a:defRPr/>
            </a:pPr>
            <a:r>
              <a:rPr lang="en-US" altLang="en-US"/>
              <a:t>Reasons for this feature</a:t>
            </a:r>
          </a:p>
          <a:p>
            <a:pPr lvl="1" eaLnBrk="1" hangingPunct="1">
              <a:defRPr/>
            </a:pPr>
            <a:r>
              <a:rPr lang="en-US" altLang="en-US"/>
              <a:t>Important for security</a:t>
            </a:r>
          </a:p>
          <a:p>
            <a:pPr lvl="2" eaLnBrk="1" hangingPunct="1">
              <a:defRPr/>
            </a:pPr>
            <a:r>
              <a:rPr lang="en-US" altLang="en-US" sz="2000"/>
              <a:t>Programmer controls  behavior of all subclasses</a:t>
            </a:r>
          </a:p>
          <a:p>
            <a:pPr lvl="2" eaLnBrk="1" hangingPunct="1">
              <a:defRPr/>
            </a:pPr>
            <a:r>
              <a:rPr lang="en-US" altLang="en-US" sz="2000"/>
              <a:t>Critical because subclasses produce subtypes</a:t>
            </a:r>
          </a:p>
          <a:p>
            <a:pPr lvl="1" eaLnBrk="1" hangingPunct="1">
              <a:defRPr/>
            </a:pPr>
            <a:r>
              <a:rPr lang="en-US" altLang="en-US"/>
              <a:t>Compare to C++ virtual/non-virtual</a:t>
            </a:r>
          </a:p>
          <a:p>
            <a:pPr lvl="2" eaLnBrk="1" hangingPunct="1">
              <a:defRPr/>
            </a:pPr>
            <a:r>
              <a:rPr lang="en-US" altLang="en-US"/>
              <a:t>Method is “virtual” until it becomes final</a:t>
            </a:r>
          </a:p>
          <a:p>
            <a:pPr eaLnBrk="1" hangingPunct="1">
              <a:defRPr/>
            </a:pPr>
            <a:endParaRPr lang="en-US" altLang="en-US"/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7620000" y="4049713"/>
            <a:ext cx="230188" cy="1811337"/>
            <a:chOff x="5215" y="2551"/>
            <a:chExt cx="145" cy="1141"/>
          </a:xfrm>
        </p:grpSpPr>
        <p:sp>
          <p:nvSpPr>
            <p:cNvPr id="22533" name="Oval 5"/>
            <p:cNvSpPr>
              <a:spLocks noChangeArrowheads="1"/>
            </p:cNvSpPr>
            <p:nvPr/>
          </p:nvSpPr>
          <p:spPr bwMode="auto">
            <a:xfrm>
              <a:off x="5215" y="2551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22534" name="Oval 6"/>
            <p:cNvSpPr>
              <a:spLocks noChangeArrowheads="1"/>
            </p:cNvSpPr>
            <p:nvPr/>
          </p:nvSpPr>
          <p:spPr bwMode="auto">
            <a:xfrm>
              <a:off x="5216" y="2888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22535" name="Oval 7"/>
            <p:cNvSpPr>
              <a:spLocks noChangeArrowheads="1"/>
            </p:cNvSpPr>
            <p:nvPr/>
          </p:nvSpPr>
          <p:spPr bwMode="auto">
            <a:xfrm>
              <a:off x="5215" y="3213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22536" name="Oval 8"/>
            <p:cNvSpPr>
              <a:spLocks noChangeArrowheads="1"/>
            </p:cNvSpPr>
            <p:nvPr/>
          </p:nvSpPr>
          <p:spPr bwMode="auto">
            <a:xfrm>
              <a:off x="5215" y="3548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22537" name="Line 9"/>
            <p:cNvSpPr>
              <a:spLocks noChangeShapeType="1"/>
            </p:cNvSpPr>
            <p:nvPr/>
          </p:nvSpPr>
          <p:spPr bwMode="auto">
            <a:xfrm>
              <a:off x="5288" y="2703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8" name="Line 10"/>
            <p:cNvSpPr>
              <a:spLocks noChangeShapeType="1"/>
            </p:cNvSpPr>
            <p:nvPr/>
          </p:nvSpPr>
          <p:spPr bwMode="auto">
            <a:xfrm>
              <a:off x="5287" y="3363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9" name="Line 11"/>
            <p:cNvSpPr>
              <a:spLocks noChangeShapeType="1"/>
            </p:cNvSpPr>
            <p:nvPr/>
          </p:nvSpPr>
          <p:spPr bwMode="auto">
            <a:xfrm>
              <a:off x="5288" y="3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685800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/>
              <a:t>Java history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685800"/>
            <a:ext cx="8382000" cy="44577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James Gosling and others at Sun, 1990 - 95</a:t>
            </a:r>
          </a:p>
          <a:p>
            <a:pPr eaLnBrk="1" hangingPunct="1">
              <a:defRPr/>
            </a:pPr>
            <a:r>
              <a:rPr lang="en-US" altLang="en-US" dirty="0"/>
              <a:t>Internet application</a:t>
            </a:r>
          </a:p>
          <a:p>
            <a:pPr lvl="1" eaLnBrk="1" hangingPunct="1">
              <a:defRPr/>
            </a:pPr>
            <a:r>
              <a:rPr lang="en-US" altLang="en-US" dirty="0"/>
              <a:t>simple language for writing programs that can be transmitted over network</a:t>
            </a:r>
          </a:p>
          <a:p>
            <a:pPr lvl="1"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r>
              <a:rPr lang="en-US" altLang="en-US" dirty="0"/>
              <a:t>Now owned by Oracle </a:t>
            </a:r>
          </a:p>
          <a:p>
            <a:pPr lvl="1" eaLnBrk="1" hangingPunct="1"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Call-by-Value Parameter Passing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800"/>
              <a:t>When a method is called, </a:t>
            </a:r>
          </a:p>
          <a:p>
            <a:pPr lvl="1" eaLnBrk="1" hangingPunct="1">
              <a:defRPr/>
            </a:pPr>
            <a:r>
              <a:rPr lang="en-US" altLang="en-US" sz="2000"/>
              <a:t>value of argument is passed to the matching parameter, separate memory space is allocated to store this value. </a:t>
            </a:r>
          </a:p>
          <a:p>
            <a:pPr eaLnBrk="1" hangingPunct="1">
              <a:defRPr/>
            </a:pPr>
            <a:r>
              <a:rPr lang="en-US" altLang="en-US" sz="2800"/>
              <a:t>This way of passing the value of arguments is called a </a:t>
            </a:r>
            <a:r>
              <a:rPr lang="en-US" altLang="en-US" sz="2800" i="1">
                <a:solidFill>
                  <a:schemeClr val="folHlink"/>
                </a:solidFill>
              </a:rPr>
              <a:t>pass-by-value</a:t>
            </a:r>
            <a:r>
              <a:rPr lang="en-US" altLang="en-US" sz="2800">
                <a:solidFill>
                  <a:schemeClr val="folHlink"/>
                </a:solidFill>
              </a:rPr>
              <a:t> </a:t>
            </a:r>
          </a:p>
          <a:p>
            <a:pPr eaLnBrk="1" hangingPunct="1">
              <a:defRPr/>
            </a:pPr>
            <a:r>
              <a:rPr lang="en-US" altLang="en-US" sz="2800"/>
              <a:t>Since separate memory space is allocated for each parameter during the execution of the method, </a:t>
            </a:r>
          </a:p>
          <a:p>
            <a:pPr lvl="1" eaLnBrk="1" hangingPunct="1">
              <a:defRPr/>
            </a:pPr>
            <a:r>
              <a:rPr lang="en-US" altLang="en-US" sz="2000"/>
              <a:t>the parameter is local to the method, </a:t>
            </a:r>
          </a:p>
          <a:p>
            <a:pPr lvl="1" eaLnBrk="1" hangingPunct="1">
              <a:defRPr/>
            </a:pPr>
            <a:r>
              <a:rPr lang="en-US" altLang="en-US" sz="2000"/>
              <a:t>changes made to the parameter will not affect the value of the corresponding argument.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6365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/>
              <a:t>Java Types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14400"/>
            <a:ext cx="81788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/>
              <a:t>Two general kinds of types</a:t>
            </a:r>
          </a:p>
          <a:p>
            <a:pPr lvl="1" eaLnBrk="1" hangingPunct="1">
              <a:defRPr/>
            </a:pPr>
            <a:r>
              <a:rPr lang="en-US" altLang="en-US" sz="2400" dirty="0"/>
              <a:t>Primitive types – </a:t>
            </a:r>
            <a:r>
              <a:rPr lang="en-US" altLang="en-US" sz="2400" i="1" dirty="0"/>
              <a:t>not</a:t>
            </a:r>
            <a:r>
              <a:rPr lang="en-US" altLang="en-US" sz="2400" dirty="0"/>
              <a:t> objects</a:t>
            </a:r>
          </a:p>
          <a:p>
            <a:pPr lvl="2" eaLnBrk="1" hangingPunct="1">
              <a:defRPr/>
            </a:pPr>
            <a:r>
              <a:rPr lang="en-US" altLang="en-US" sz="2000" dirty="0"/>
              <a:t>int, float, double, ….</a:t>
            </a:r>
          </a:p>
          <a:p>
            <a:pPr lvl="1" eaLnBrk="1" hangingPunct="1">
              <a:defRPr/>
            </a:pPr>
            <a:r>
              <a:rPr lang="en-US" altLang="en-US" sz="2400" dirty="0"/>
              <a:t>Reference types </a:t>
            </a:r>
          </a:p>
          <a:p>
            <a:pPr lvl="2" eaLnBrk="1" hangingPunct="1">
              <a:defRPr/>
            </a:pPr>
            <a:r>
              <a:rPr lang="en-US" altLang="en-US" sz="2000" dirty="0"/>
              <a:t>Classes, interfaces, arrays</a:t>
            </a:r>
          </a:p>
          <a:p>
            <a:pPr lvl="2" eaLnBrk="1" hangingPunct="1">
              <a:defRPr/>
            </a:pPr>
            <a:r>
              <a:rPr lang="en-US" altLang="en-US" sz="2000" dirty="0"/>
              <a:t>No syntax distinguishing  Object * from Object</a:t>
            </a:r>
          </a:p>
          <a:p>
            <a:pPr lvl="2" eaLnBrk="1" hangingPunct="1">
              <a:defRPr/>
            </a:pPr>
            <a:r>
              <a:rPr lang="en-US" altLang="en-US" sz="2000" dirty="0"/>
              <a:t>Data Classes: Integer, Float, Boolean, …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val 34"/>
          <p:cNvSpPr>
            <a:spLocks noChangeArrowheads="1"/>
          </p:cNvSpPr>
          <p:nvPr/>
        </p:nvSpPr>
        <p:spPr bwMode="auto">
          <a:xfrm>
            <a:off x="3886200" y="3352800"/>
            <a:ext cx="3167063" cy="18462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endParaRPr lang="en-US" altLang="en-US" sz="2400">
              <a:latin typeface="Tahoma" pitchFamily="34" charset="0"/>
            </a:endParaRPr>
          </a:p>
        </p:txBody>
      </p:sp>
      <p:sp>
        <p:nvSpPr>
          <p:cNvPr id="25603" name="Oval 31"/>
          <p:cNvSpPr>
            <a:spLocks noChangeArrowheads="1"/>
          </p:cNvSpPr>
          <p:nvPr/>
        </p:nvSpPr>
        <p:spPr bwMode="auto">
          <a:xfrm>
            <a:off x="569913" y="3365500"/>
            <a:ext cx="3087687" cy="18462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endParaRPr lang="en-US" altLang="en-US" sz="2400">
              <a:latin typeface="Tahoma" pitchFamily="34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 anchorCtr="0"/>
          <a:lstStyle/>
          <a:p>
            <a:pPr eaLnBrk="1" hangingPunct="1">
              <a:defRPr/>
            </a:pPr>
            <a:r>
              <a:rPr lang="en-US" altLang="en-US"/>
              <a:t>Classification of Java types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546100" y="1536700"/>
            <a:ext cx="8140700" cy="3743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400">
                <a:latin typeface="Arial" charset="0"/>
              </a:rPr>
              <a:t>Reference Types</a:t>
            </a:r>
          </a:p>
        </p:txBody>
      </p:sp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546100" y="5280025"/>
            <a:ext cx="8140700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Primitive Types</a:t>
            </a:r>
          </a:p>
        </p:txBody>
      </p:sp>
      <p:sp>
        <p:nvSpPr>
          <p:cNvPr id="25607" name="AutoShape 6"/>
          <p:cNvSpPr>
            <a:spLocks noChangeArrowheads="1"/>
          </p:cNvSpPr>
          <p:nvPr/>
        </p:nvSpPr>
        <p:spPr bwMode="auto">
          <a:xfrm>
            <a:off x="2181225" y="5727700"/>
            <a:ext cx="1212850" cy="449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int</a:t>
            </a:r>
          </a:p>
        </p:txBody>
      </p:sp>
      <p:sp>
        <p:nvSpPr>
          <p:cNvPr id="25608" name="AutoShape 7"/>
          <p:cNvSpPr>
            <a:spLocks noChangeArrowheads="1"/>
          </p:cNvSpPr>
          <p:nvPr/>
        </p:nvSpPr>
        <p:spPr bwMode="auto">
          <a:xfrm>
            <a:off x="1593850" y="3482975"/>
            <a:ext cx="1212850" cy="449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Shape</a:t>
            </a:r>
          </a:p>
        </p:txBody>
      </p:sp>
      <p:sp>
        <p:nvSpPr>
          <p:cNvPr id="25609" name="AutoShape 8"/>
          <p:cNvSpPr>
            <a:spLocks noChangeArrowheads="1"/>
          </p:cNvSpPr>
          <p:nvPr/>
        </p:nvSpPr>
        <p:spPr bwMode="auto">
          <a:xfrm>
            <a:off x="4703763" y="2584450"/>
            <a:ext cx="1211262" cy="449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Object[ ]</a:t>
            </a:r>
          </a:p>
        </p:txBody>
      </p:sp>
      <p:sp>
        <p:nvSpPr>
          <p:cNvPr id="25610" name="AutoShape 9"/>
          <p:cNvSpPr>
            <a:spLocks noChangeArrowheads="1"/>
          </p:cNvSpPr>
          <p:nvPr/>
        </p:nvSpPr>
        <p:spPr bwMode="auto">
          <a:xfrm>
            <a:off x="2633663" y="1985963"/>
            <a:ext cx="1211262" cy="449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Object</a:t>
            </a:r>
          </a:p>
        </p:txBody>
      </p:sp>
      <p:sp>
        <p:nvSpPr>
          <p:cNvPr id="25611" name="AutoShape 10"/>
          <p:cNvSpPr>
            <a:spLocks noChangeArrowheads="1"/>
          </p:cNvSpPr>
          <p:nvPr/>
        </p:nvSpPr>
        <p:spPr bwMode="auto">
          <a:xfrm>
            <a:off x="4703763" y="3482975"/>
            <a:ext cx="1211262" cy="449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Shape[ ]</a:t>
            </a:r>
          </a:p>
        </p:txBody>
      </p:sp>
      <p:sp>
        <p:nvSpPr>
          <p:cNvPr id="25612" name="AutoShape 11"/>
          <p:cNvSpPr>
            <a:spLocks noChangeArrowheads="1"/>
          </p:cNvSpPr>
          <p:nvPr/>
        </p:nvSpPr>
        <p:spPr bwMode="auto">
          <a:xfrm>
            <a:off x="728663" y="5727700"/>
            <a:ext cx="1211262" cy="449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boolean</a:t>
            </a:r>
          </a:p>
        </p:txBody>
      </p:sp>
      <p:sp>
        <p:nvSpPr>
          <p:cNvPr id="25613" name="Text Box 12"/>
          <p:cNvSpPr txBox="1">
            <a:spLocks noChangeArrowheads="1"/>
          </p:cNvSpPr>
          <p:nvPr/>
        </p:nvSpPr>
        <p:spPr bwMode="auto">
          <a:xfrm>
            <a:off x="5086350" y="5727700"/>
            <a:ext cx="520700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 b="1">
                <a:latin typeface="Arial" charset="0"/>
              </a:rPr>
              <a:t>…</a:t>
            </a:r>
          </a:p>
        </p:txBody>
      </p:sp>
      <p:sp>
        <p:nvSpPr>
          <p:cNvPr id="25614" name="AutoShape 13"/>
          <p:cNvSpPr>
            <a:spLocks noChangeArrowheads="1"/>
          </p:cNvSpPr>
          <p:nvPr/>
        </p:nvSpPr>
        <p:spPr bwMode="auto">
          <a:xfrm>
            <a:off x="7059613" y="2584450"/>
            <a:ext cx="1457325" cy="449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Throwable</a:t>
            </a:r>
          </a:p>
        </p:txBody>
      </p:sp>
      <p:sp>
        <p:nvSpPr>
          <p:cNvPr id="25615" name="AutoShape 14"/>
          <p:cNvSpPr>
            <a:spLocks noChangeArrowheads="1"/>
          </p:cNvSpPr>
          <p:nvPr/>
        </p:nvSpPr>
        <p:spPr bwMode="auto">
          <a:xfrm>
            <a:off x="2287588" y="4230688"/>
            <a:ext cx="1211262" cy="449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Square</a:t>
            </a:r>
          </a:p>
        </p:txBody>
      </p:sp>
      <p:sp>
        <p:nvSpPr>
          <p:cNvPr id="25616" name="AutoShape 15"/>
          <p:cNvSpPr>
            <a:spLocks noChangeArrowheads="1"/>
          </p:cNvSpPr>
          <p:nvPr/>
        </p:nvSpPr>
        <p:spPr bwMode="auto">
          <a:xfrm>
            <a:off x="5607050" y="4230688"/>
            <a:ext cx="1347788" cy="449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Square[ ]</a:t>
            </a:r>
          </a:p>
        </p:txBody>
      </p:sp>
      <p:sp>
        <p:nvSpPr>
          <p:cNvPr id="25617" name="AutoShape 16"/>
          <p:cNvSpPr>
            <a:spLocks noChangeArrowheads="1"/>
          </p:cNvSpPr>
          <p:nvPr/>
        </p:nvSpPr>
        <p:spPr bwMode="auto">
          <a:xfrm>
            <a:off x="728663" y="4230688"/>
            <a:ext cx="1211262" cy="449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Circle</a:t>
            </a:r>
          </a:p>
        </p:txBody>
      </p:sp>
      <p:sp>
        <p:nvSpPr>
          <p:cNvPr id="25618" name="AutoShape 17"/>
          <p:cNvSpPr>
            <a:spLocks noChangeArrowheads="1"/>
          </p:cNvSpPr>
          <p:nvPr/>
        </p:nvSpPr>
        <p:spPr bwMode="auto">
          <a:xfrm>
            <a:off x="4010025" y="4230688"/>
            <a:ext cx="1212850" cy="449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Circle[ ]</a:t>
            </a:r>
          </a:p>
        </p:txBody>
      </p:sp>
      <p:sp>
        <p:nvSpPr>
          <p:cNvPr id="25619" name="AutoShape 18"/>
          <p:cNvSpPr>
            <a:spLocks noChangeArrowheads="1"/>
          </p:cNvSpPr>
          <p:nvPr/>
        </p:nvSpPr>
        <p:spPr bwMode="auto">
          <a:xfrm>
            <a:off x="7300913" y="5727700"/>
            <a:ext cx="1212850" cy="449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long</a:t>
            </a:r>
          </a:p>
        </p:txBody>
      </p:sp>
      <p:sp>
        <p:nvSpPr>
          <p:cNvPr id="25620" name="AutoShape 19"/>
          <p:cNvSpPr>
            <a:spLocks noChangeArrowheads="1"/>
          </p:cNvSpPr>
          <p:nvPr/>
        </p:nvSpPr>
        <p:spPr bwMode="auto">
          <a:xfrm>
            <a:off x="5846763" y="5727700"/>
            <a:ext cx="1212850" cy="449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float</a:t>
            </a:r>
          </a:p>
        </p:txBody>
      </p:sp>
      <p:sp>
        <p:nvSpPr>
          <p:cNvPr id="25621" name="AutoShape 20"/>
          <p:cNvSpPr>
            <a:spLocks noChangeArrowheads="1"/>
          </p:cNvSpPr>
          <p:nvPr/>
        </p:nvSpPr>
        <p:spPr bwMode="auto">
          <a:xfrm>
            <a:off x="3633788" y="5727700"/>
            <a:ext cx="1212850" cy="449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byte</a:t>
            </a:r>
          </a:p>
        </p:txBody>
      </p:sp>
      <p:sp>
        <p:nvSpPr>
          <p:cNvPr id="25622" name="Line 21"/>
          <p:cNvSpPr>
            <a:spLocks noChangeShapeType="1"/>
          </p:cNvSpPr>
          <p:nvPr/>
        </p:nvSpPr>
        <p:spPr bwMode="auto">
          <a:xfrm flipH="1">
            <a:off x="2287588" y="2435225"/>
            <a:ext cx="1038225" cy="1047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2"/>
          <p:cNvSpPr>
            <a:spLocks noChangeShapeType="1"/>
          </p:cNvSpPr>
          <p:nvPr/>
        </p:nvSpPr>
        <p:spPr bwMode="auto">
          <a:xfrm>
            <a:off x="3498850" y="2435225"/>
            <a:ext cx="1905000" cy="149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Line 23"/>
          <p:cNvSpPr>
            <a:spLocks noChangeShapeType="1"/>
          </p:cNvSpPr>
          <p:nvPr/>
        </p:nvSpPr>
        <p:spPr bwMode="auto">
          <a:xfrm>
            <a:off x="3844925" y="2435225"/>
            <a:ext cx="3984625" cy="149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Line 24"/>
          <p:cNvSpPr>
            <a:spLocks noChangeShapeType="1"/>
          </p:cNvSpPr>
          <p:nvPr/>
        </p:nvSpPr>
        <p:spPr bwMode="auto">
          <a:xfrm flipH="1">
            <a:off x="1593850" y="3932238"/>
            <a:ext cx="519113" cy="298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6" name="Line 25"/>
          <p:cNvSpPr>
            <a:spLocks noChangeShapeType="1"/>
          </p:cNvSpPr>
          <p:nvPr/>
        </p:nvSpPr>
        <p:spPr bwMode="auto">
          <a:xfrm>
            <a:off x="2287588" y="3932238"/>
            <a:ext cx="346075" cy="298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7" name="Line 26"/>
          <p:cNvSpPr>
            <a:spLocks noChangeShapeType="1"/>
          </p:cNvSpPr>
          <p:nvPr/>
        </p:nvSpPr>
        <p:spPr bwMode="auto">
          <a:xfrm>
            <a:off x="5303838" y="3030538"/>
            <a:ext cx="0" cy="44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Line 27"/>
          <p:cNvSpPr>
            <a:spLocks noChangeShapeType="1"/>
          </p:cNvSpPr>
          <p:nvPr/>
        </p:nvSpPr>
        <p:spPr bwMode="auto">
          <a:xfrm flipH="1">
            <a:off x="4529138" y="3932238"/>
            <a:ext cx="693737" cy="298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9" name="Line 28"/>
          <p:cNvSpPr>
            <a:spLocks noChangeShapeType="1"/>
          </p:cNvSpPr>
          <p:nvPr/>
        </p:nvSpPr>
        <p:spPr bwMode="auto">
          <a:xfrm>
            <a:off x="5395913" y="3932238"/>
            <a:ext cx="866775" cy="298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0" name="Line 29"/>
          <p:cNvSpPr>
            <a:spLocks noChangeShapeType="1"/>
          </p:cNvSpPr>
          <p:nvPr/>
        </p:nvSpPr>
        <p:spPr bwMode="auto">
          <a:xfrm>
            <a:off x="7824788" y="3033713"/>
            <a:ext cx="0" cy="598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1" name="Text Box 30"/>
          <p:cNvSpPr txBox="1">
            <a:spLocks noChangeArrowheads="1"/>
          </p:cNvSpPr>
          <p:nvPr/>
        </p:nvSpPr>
        <p:spPr bwMode="auto">
          <a:xfrm>
            <a:off x="7131050" y="3632200"/>
            <a:ext cx="1385888" cy="749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000">
                <a:latin typeface="Arial" charset="0"/>
              </a:rPr>
              <a:t>Exception types</a:t>
            </a:r>
          </a:p>
        </p:txBody>
      </p:sp>
      <p:sp>
        <p:nvSpPr>
          <p:cNvPr id="25632" name="Text Box 33"/>
          <p:cNvSpPr txBox="1">
            <a:spLocks noChangeArrowheads="1"/>
          </p:cNvSpPr>
          <p:nvPr/>
        </p:nvSpPr>
        <p:spPr bwMode="auto">
          <a:xfrm>
            <a:off x="1389063" y="4738688"/>
            <a:ext cx="15827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000">
                <a:solidFill>
                  <a:schemeClr val="bg1"/>
                </a:solidFill>
                <a:latin typeface="Tahoma" pitchFamily="34" charset="0"/>
              </a:rPr>
              <a:t>user-defined</a:t>
            </a:r>
          </a:p>
        </p:txBody>
      </p:sp>
      <p:sp>
        <p:nvSpPr>
          <p:cNvPr id="25633" name="Text Box 35"/>
          <p:cNvSpPr txBox="1">
            <a:spLocks noChangeArrowheads="1"/>
          </p:cNvSpPr>
          <p:nvPr/>
        </p:nvSpPr>
        <p:spPr bwMode="auto">
          <a:xfrm>
            <a:off x="5060950" y="4738688"/>
            <a:ext cx="8747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000">
                <a:solidFill>
                  <a:schemeClr val="bg1"/>
                </a:solidFill>
                <a:latin typeface="Tahoma" pitchFamily="34" charset="0"/>
              </a:rPr>
              <a:t>arrays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30785-9DE4-C42F-07BA-2FB161F2C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Primitive Data Types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0288603-7E41-E074-E005-E0E3B5FAAA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036017"/>
              </p:ext>
            </p:extLst>
          </p:nvPr>
        </p:nvGraphicFramePr>
        <p:xfrm>
          <a:off x="685800" y="1562853"/>
          <a:ext cx="4260434" cy="4513447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1237233248"/>
                    </a:ext>
                  </a:extLst>
                </a:gridCol>
                <a:gridCol w="3269834">
                  <a:extLst>
                    <a:ext uri="{9D8B030D-6E8A-4147-A177-3AD203B41FA5}">
                      <a16:colId xmlns:a16="http://schemas.microsoft.com/office/drawing/2014/main" val="3793148909"/>
                    </a:ext>
                  </a:extLst>
                </a:gridCol>
              </a:tblGrid>
              <a:tr h="452759">
                <a:tc>
                  <a:txBody>
                    <a:bodyPr/>
                    <a:lstStyle/>
                    <a:p>
                      <a:r>
                        <a:rPr lang="en-US" sz="1800" b="1"/>
                        <a:t>byte</a:t>
                      </a:r>
                      <a:endParaRPr lang="en-US" sz="1800"/>
                    </a:p>
                  </a:txBody>
                  <a:tcPr marL="24949" marR="24949" marT="24949" marB="249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Example: </a:t>
                      </a:r>
                      <a:r>
                        <a:rPr lang="en-US" sz="1800" i="1" dirty="0"/>
                        <a:t>byte word;</a:t>
                      </a:r>
                      <a:endParaRPr lang="en-US" sz="1800" dirty="0"/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Size = 8 bits.</a:t>
                      </a:r>
                    </a:p>
                  </a:txBody>
                  <a:tcPr marL="24949" marR="24949" marT="24949" marB="249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2028"/>
                  </a:ext>
                </a:extLst>
              </a:tr>
              <a:tr h="962809">
                <a:tc>
                  <a:txBody>
                    <a:bodyPr/>
                    <a:lstStyle/>
                    <a:p>
                      <a:r>
                        <a:rPr lang="en-US" sz="1800" b="1" dirty="0"/>
                        <a:t>short</a:t>
                      </a:r>
                      <a:endParaRPr lang="en-US" sz="1800" dirty="0"/>
                    </a:p>
                  </a:txBody>
                  <a:tcPr marL="24949" marR="24949" marT="24949" marB="249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US" sz="1800"/>
                        <a:t>Example: </a:t>
                      </a:r>
                      <a:r>
                        <a:rPr lang="en-US" sz="1800" i="1"/>
                        <a:t>short num;</a:t>
                      </a:r>
                      <a:endParaRPr lang="en-US" sz="1800"/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US" sz="1800"/>
                        <a:t>Size = 16 bits.</a:t>
                      </a:r>
                    </a:p>
                  </a:txBody>
                  <a:tcPr marL="24949" marR="24949" marT="24949" marB="249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8464965"/>
                  </a:ext>
                </a:extLst>
              </a:tr>
              <a:tr h="1278671">
                <a:tc>
                  <a:txBody>
                    <a:bodyPr/>
                    <a:lstStyle/>
                    <a:p>
                      <a:r>
                        <a:rPr lang="en-US" sz="1800" b="1"/>
                        <a:t>int</a:t>
                      </a:r>
                      <a:endParaRPr lang="en-US" sz="1800"/>
                    </a:p>
                  </a:txBody>
                  <a:tcPr marL="24949" marR="24949" marT="24949" marB="249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Example: </a:t>
                      </a:r>
                      <a:r>
                        <a:rPr lang="en-US" sz="1800" i="1" dirty="0"/>
                        <a:t>int Year;</a:t>
                      </a:r>
                      <a:endParaRPr lang="en-US" sz="1800" dirty="0"/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Size = 32 bits.</a:t>
                      </a:r>
                    </a:p>
                  </a:txBody>
                  <a:tcPr marL="24949" marR="24949" marT="24949" marB="249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285818"/>
                  </a:ext>
                </a:extLst>
              </a:tr>
              <a:tr h="1673429">
                <a:tc>
                  <a:txBody>
                    <a:bodyPr/>
                    <a:lstStyle/>
                    <a:p>
                      <a:r>
                        <a:rPr lang="en-US" sz="1800" b="1" dirty="0"/>
                        <a:t>long</a:t>
                      </a:r>
                    </a:p>
                  </a:txBody>
                  <a:tcPr marL="24949" marR="24949" marT="24949" marB="249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Example: </a:t>
                      </a:r>
                      <a:r>
                        <a:rPr lang="en-US" sz="1800" i="1" dirty="0"/>
                        <a:t>long word;</a:t>
                      </a:r>
                      <a:endParaRPr lang="en-US" sz="1800" dirty="0"/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Size = 64 bits.</a:t>
                      </a:r>
                    </a:p>
                  </a:txBody>
                  <a:tcPr marL="24949" marR="24949" marT="24949" marB="249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802670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3263A0F4-56D4-B03B-2102-0D51A4602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>
                <a:ln>
                  <a:noFill/>
                </a:ln>
                <a:solidFill>
                  <a:srgbClr val="75757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Primitive Types</a:t>
            </a:r>
            <a:endParaRPr kumimoji="0" lang="en-US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75757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en-US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CDC47ED-653E-95E7-585E-EF79BB0A8F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540367"/>
              </p:ext>
            </p:extLst>
          </p:nvPr>
        </p:nvGraphicFramePr>
        <p:xfrm>
          <a:off x="4946234" y="1459367"/>
          <a:ext cx="3961984" cy="4609556"/>
        </p:xfrm>
        <a:graphic>
          <a:graphicData uri="http://schemas.openxmlformats.org/drawingml/2006/table">
            <a:tbl>
              <a:tblPr/>
              <a:tblGrid>
                <a:gridCol w="1225966">
                  <a:extLst>
                    <a:ext uri="{9D8B030D-6E8A-4147-A177-3AD203B41FA5}">
                      <a16:colId xmlns:a16="http://schemas.microsoft.com/office/drawing/2014/main" val="1252459820"/>
                    </a:ext>
                  </a:extLst>
                </a:gridCol>
                <a:gridCol w="2736018">
                  <a:extLst>
                    <a:ext uri="{9D8B030D-6E8A-4147-A177-3AD203B41FA5}">
                      <a16:colId xmlns:a16="http://schemas.microsoft.com/office/drawing/2014/main" val="4021476710"/>
                    </a:ext>
                  </a:extLst>
                </a:gridCol>
              </a:tblGrid>
              <a:tr h="1360417">
                <a:tc>
                  <a:txBody>
                    <a:bodyPr/>
                    <a:lstStyle/>
                    <a:p>
                      <a:r>
                        <a:rPr lang="en-US" sz="1600" b="1" dirty="0"/>
                        <a:t>float</a:t>
                      </a:r>
                      <a:endParaRPr lang="en-US" sz="1600" dirty="0"/>
                    </a:p>
                  </a:txBody>
                  <a:tcPr marL="24949" marR="24949" marT="24949" marB="249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Example: </a:t>
                      </a:r>
                      <a:r>
                        <a:rPr lang="en-US" sz="1600" i="1" dirty="0"/>
                        <a:t>float time;</a:t>
                      </a:r>
                      <a:endParaRPr lang="en-US" sz="1600" dirty="0"/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Size = 32 bits.</a:t>
                      </a:r>
                    </a:p>
                  </a:txBody>
                  <a:tcPr marL="24949" marR="24949" marT="24949" marB="249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4887233"/>
                  </a:ext>
                </a:extLst>
              </a:tr>
              <a:tr h="775347">
                <a:tc>
                  <a:txBody>
                    <a:bodyPr/>
                    <a:lstStyle/>
                    <a:p>
                      <a:r>
                        <a:rPr lang="en-US" sz="1600" b="1" dirty="0"/>
                        <a:t>double</a:t>
                      </a:r>
                      <a:endParaRPr lang="en-US" sz="1600" dirty="0"/>
                    </a:p>
                  </a:txBody>
                  <a:tcPr marL="24949" marR="24949" marT="24949" marB="249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Example: </a:t>
                      </a:r>
                      <a:r>
                        <a:rPr lang="en-US" sz="1600" i="1" dirty="0"/>
                        <a:t>double time;</a:t>
                      </a:r>
                      <a:endParaRPr lang="en-US" sz="1600" dirty="0"/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Size = 64 bits.</a:t>
                      </a:r>
                    </a:p>
                  </a:txBody>
                  <a:tcPr marL="24949" marR="24949" marT="24949" marB="249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679343"/>
                  </a:ext>
                </a:extLst>
              </a:tr>
              <a:tr h="976869">
                <a:tc>
                  <a:txBody>
                    <a:bodyPr/>
                    <a:lstStyle/>
                    <a:p>
                      <a:r>
                        <a:rPr lang="en-US" sz="1600" b="1"/>
                        <a:t>char</a:t>
                      </a:r>
                      <a:endParaRPr lang="en-US" sz="1600"/>
                    </a:p>
                  </a:txBody>
                  <a:tcPr marL="24949" marR="24949" marT="24949" marB="249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US" sz="1600"/>
                        <a:t>Example: </a:t>
                      </a:r>
                      <a:r>
                        <a:rPr lang="en-US" sz="1600" i="1"/>
                        <a:t>char symbol;</a:t>
                      </a:r>
                      <a:endParaRPr lang="en-US" sz="1600"/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US" sz="1600"/>
                        <a:t>Size = 16 bits.</a:t>
                      </a:r>
                    </a:p>
                  </a:txBody>
                  <a:tcPr marL="24949" marR="24949" marT="24949" marB="249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5669334"/>
                  </a:ext>
                </a:extLst>
              </a:tr>
              <a:tr h="1496923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boolean</a:t>
                      </a:r>
                      <a:endParaRPr lang="en-US" sz="1600" dirty="0"/>
                    </a:p>
                  </a:txBody>
                  <a:tcPr marL="24949" marR="24949" marT="24949" marB="249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Example: </a:t>
                      </a:r>
                      <a:r>
                        <a:rPr lang="en-US" sz="1600" i="1" dirty="0" err="1"/>
                        <a:t>boolean</a:t>
                      </a:r>
                      <a:r>
                        <a:rPr lang="en-US" sz="1600" i="1" dirty="0"/>
                        <a:t> answer;</a:t>
                      </a:r>
                      <a:endParaRPr lang="en-US" sz="1600" dirty="0"/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value= true or false (not a number as in C++).</a:t>
                      </a:r>
                    </a:p>
                  </a:txBody>
                  <a:tcPr marL="24949" marR="24949" marT="24949" marB="249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0304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98915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03609-D959-9B14-04E9-0138460B5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“data” types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C802EAC-1AD7-8093-042B-CDC77ADD26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061572"/>
              </p:ext>
            </p:extLst>
          </p:nvPr>
        </p:nvGraphicFramePr>
        <p:xfrm>
          <a:off x="1828800" y="1558859"/>
          <a:ext cx="5943600" cy="4992711"/>
        </p:xfrm>
        <a:graphic>
          <a:graphicData uri="http://schemas.openxmlformats.org/drawingml/2006/table">
            <a:tbl>
              <a:tblPr/>
              <a:tblGrid>
                <a:gridCol w="5943600">
                  <a:extLst>
                    <a:ext uri="{9D8B030D-6E8A-4147-A177-3AD203B41FA5}">
                      <a16:colId xmlns:a16="http://schemas.microsoft.com/office/drawing/2014/main" val="2189255099"/>
                    </a:ext>
                  </a:extLst>
                </a:gridCol>
              </a:tblGrid>
              <a:tr h="2404575">
                <a:tc>
                  <a:txBody>
                    <a:bodyPr/>
                    <a:lstStyle/>
                    <a:p>
                      <a:r>
                        <a:rPr lang="en-US" sz="2000" b="1" dirty="0"/>
                        <a:t>String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Example of </a:t>
                      </a:r>
                      <a:r>
                        <a:rPr lang="en-US" sz="2000" dirty="0" err="1"/>
                        <a:t>Declarations:String</a:t>
                      </a:r>
                      <a:r>
                        <a:rPr lang="en-US" sz="2000" dirty="0"/>
                        <a:t> Name; Name = "Lynne </a:t>
                      </a:r>
                      <a:r>
                        <a:rPr lang="en-US" sz="2000" dirty="0" err="1"/>
                        <a:t>Grewe</a:t>
                      </a:r>
                      <a:r>
                        <a:rPr lang="en-US" sz="2000" dirty="0"/>
                        <a:t>"; OR String Name = new String("Lynne </a:t>
                      </a:r>
                      <a:r>
                        <a:rPr lang="en-US" sz="2000" dirty="0" err="1"/>
                        <a:t>Grewe</a:t>
                      </a:r>
                      <a:r>
                        <a:rPr lang="en-US" sz="2000" dirty="0"/>
                        <a:t>"); OR String Name = "Lynne </a:t>
                      </a:r>
                      <a:r>
                        <a:rPr lang="en-US" sz="2000" dirty="0" err="1"/>
                        <a:t>Grewe</a:t>
                      </a:r>
                      <a:r>
                        <a:rPr lang="en-US" sz="2000" dirty="0"/>
                        <a:t>"; </a:t>
                      </a:r>
                    </a:p>
                  </a:txBody>
                  <a:tcPr marL="63278" marR="63278" marT="63278" marB="6327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328750"/>
                  </a:ext>
                </a:extLst>
              </a:tr>
              <a:tr h="354358">
                <a:tc>
                  <a:txBody>
                    <a:bodyPr/>
                    <a:lstStyle/>
                    <a:p>
                      <a:r>
                        <a:rPr lang="en-US" sz="2000" b="1" dirty="0"/>
                        <a:t>Boolean</a:t>
                      </a:r>
                      <a:endParaRPr lang="en-US" sz="2000" dirty="0"/>
                    </a:p>
                  </a:txBody>
                  <a:tcPr marL="63278" marR="63278" marT="63278" marB="6327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8199758"/>
                  </a:ext>
                </a:extLst>
              </a:tr>
              <a:tr h="354358">
                <a:tc>
                  <a:txBody>
                    <a:bodyPr/>
                    <a:lstStyle/>
                    <a:p>
                      <a:r>
                        <a:rPr lang="en-US" sz="2000" b="1"/>
                        <a:t>Double</a:t>
                      </a:r>
                      <a:endParaRPr lang="en-US" sz="2000"/>
                    </a:p>
                  </a:txBody>
                  <a:tcPr marL="63278" marR="63278" marT="63278" marB="6327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19264"/>
                  </a:ext>
                </a:extLst>
              </a:tr>
              <a:tr h="354358">
                <a:tc>
                  <a:txBody>
                    <a:bodyPr/>
                    <a:lstStyle/>
                    <a:p>
                      <a:r>
                        <a:rPr lang="en-US" sz="2000" b="1"/>
                        <a:t>Float</a:t>
                      </a:r>
                      <a:endParaRPr lang="en-US" sz="2000"/>
                    </a:p>
                  </a:txBody>
                  <a:tcPr marL="63278" marR="63278" marT="63278" marB="6327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2527238"/>
                  </a:ext>
                </a:extLst>
              </a:tr>
              <a:tr h="354358">
                <a:tc>
                  <a:txBody>
                    <a:bodyPr/>
                    <a:lstStyle/>
                    <a:p>
                      <a:r>
                        <a:rPr lang="en-US" sz="2000" b="1"/>
                        <a:t>Short</a:t>
                      </a:r>
                      <a:endParaRPr lang="en-US" sz="2000"/>
                    </a:p>
                  </a:txBody>
                  <a:tcPr marL="63278" marR="63278" marT="63278" marB="6327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724108"/>
                  </a:ext>
                </a:extLst>
              </a:tr>
              <a:tr h="354358">
                <a:tc>
                  <a:txBody>
                    <a:bodyPr/>
                    <a:lstStyle/>
                    <a:p>
                      <a:r>
                        <a:rPr lang="en-US" sz="2000" b="1"/>
                        <a:t>Byte</a:t>
                      </a:r>
                      <a:endParaRPr lang="en-US" sz="2000"/>
                    </a:p>
                  </a:txBody>
                  <a:tcPr marL="63278" marR="63278" marT="63278" marB="6327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3029795"/>
                  </a:ext>
                </a:extLst>
              </a:tr>
              <a:tr h="354358">
                <a:tc>
                  <a:txBody>
                    <a:bodyPr/>
                    <a:lstStyle/>
                    <a:p>
                      <a:r>
                        <a:rPr lang="en-US" sz="2000" b="1" dirty="0"/>
                        <a:t>Long</a:t>
                      </a:r>
                      <a:endParaRPr lang="en-US" sz="2000" dirty="0"/>
                    </a:p>
                  </a:txBody>
                  <a:tcPr marL="63278" marR="63278" marT="63278" marB="6327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680131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9FB8D250-C0A6-23B4-56C0-96F547736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840758" y="-129523"/>
            <a:ext cx="2182295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75757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altLang="en-US" sz="900" b="1" i="0" u="none" strike="noStrike" cap="none" normalizeH="0" baseline="0">
                <a:ln>
                  <a:noFill/>
                </a:ln>
                <a:solidFill>
                  <a:srgbClr val="75757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Class Types (see book or documentation for details)</a:t>
            </a:r>
            <a:endParaRPr kumimoji="0" lang="en-US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75757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en-US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75757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Variables can be declared with a protection type or status that restricts who can access them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7908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CE483-F791-533F-FF37-F32FBEF4C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Variables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CD5A780-F3A2-FD99-AA65-41C43FCDF8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04800" y="1049178"/>
            <a:ext cx="8610600" cy="5663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a variable is declared static it means that the value of this variable will be the same for any object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instatiated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from its class. For example,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 Unicode MS"/>
            </a:endParaRPr>
          </a:p>
          <a:p>
            <a:pPr marL="0" indent="0">
              <a:buClrTx/>
              <a:buSzTx/>
              <a:buNone/>
            </a:pPr>
            <a:r>
              <a:rPr lang="en-US" altLang="en-US" sz="2400" i="1" dirty="0">
                <a:effectLst/>
                <a:highlight>
                  <a:srgbClr val="000000"/>
                </a:highlight>
                <a:latin typeface="Arial Unicode MS"/>
              </a:rPr>
              <a:t>class Document </a:t>
            </a:r>
          </a:p>
          <a:p>
            <a:pPr marL="0" indent="0">
              <a:buClrTx/>
              <a:buSzTx/>
              <a:buNone/>
            </a:pPr>
            <a:r>
              <a:rPr lang="en-US" altLang="en-US" sz="2400" i="1" dirty="0">
                <a:effectLst/>
                <a:highlight>
                  <a:srgbClr val="000000"/>
                </a:highlight>
                <a:latin typeface="Arial Unicode MS"/>
              </a:rPr>
              <a:t>{ static int version=10; </a:t>
            </a:r>
          </a:p>
          <a:p>
            <a:pPr marL="0" indent="0">
              <a:buClrTx/>
              <a:buSzTx/>
              <a:buNone/>
            </a:pPr>
            <a:r>
              <a:rPr lang="en-US" altLang="en-US" sz="2400" i="1" dirty="0">
                <a:effectLst/>
                <a:highlight>
                  <a:srgbClr val="000000"/>
                </a:highlight>
                <a:latin typeface="Arial Unicode MS"/>
              </a:rPr>
              <a:t>  ..... 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Any object instantiated from 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will have the same value of 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version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any </a:t>
            </a:r>
            <a:r>
              <a:rPr kumimoji="0" lang="en-US" altLang="en-US" sz="2000" b="1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object changes the value of </a:t>
            </a:r>
            <a:r>
              <a:rPr kumimoji="0" lang="en-US" altLang="en-US" sz="2000" b="1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version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it is changed for ALL instances of this object.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effectLst/>
                <a:highlight>
                  <a:srgbClr val="00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highlight>
                  <a:srgbClr val="00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is somewhat like the concept of a </a:t>
            </a:r>
            <a:r>
              <a:rPr kumimoji="0" lang="en-US" altLang="en-US" sz="2000" b="1" i="1" u="none" strike="noStrike" cap="none" normalizeH="0" baseline="0" dirty="0">
                <a:ln>
                  <a:noFill/>
                </a:ln>
                <a:effectLst/>
                <a:highlight>
                  <a:srgbClr val="00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global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highlight>
                  <a:srgbClr val="0000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 variable.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highlight>
                  <a:srgbClr val="0000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can access a static variable through the class name or an instance of the class: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effectLst/>
                <a:highlight>
                  <a:srgbClr val="000000"/>
                </a:highlight>
                <a:latin typeface="Arial Unicode MS"/>
              </a:rPr>
              <a:t>Document.version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highlight>
                  <a:srgbClr val="000000"/>
                </a:highlight>
                <a:latin typeface="Arial Unicode MS"/>
              </a:rPr>
              <a:t>++;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highlight>
                  <a:srgbClr val="000000"/>
                </a:highlight>
                <a:latin typeface="Arial Unicode MS"/>
              </a:rPr>
              <a:t>Document d = new Document();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effectLst/>
                <a:highlight>
                  <a:srgbClr val="000000"/>
                </a:highlight>
                <a:latin typeface="Arial Unicode MS"/>
              </a:rPr>
              <a:t>d.version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highlight>
                  <a:srgbClr val="000000"/>
                </a:highlight>
                <a:latin typeface="Arial Unicode MS"/>
              </a:rPr>
              <a:t> = 7;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effectLst/>
                <a:highlight>
                  <a:srgbClr val="000000"/>
                </a:highlight>
              </a:rPr>
              <a:t> </a:t>
            </a:r>
            <a:endParaRPr kumimoji="0" lang="en-US" altLang="en-US" sz="2400" b="0" i="1" u="none" strike="noStrike" cap="none" normalizeH="0" baseline="0" dirty="0">
              <a:ln>
                <a:noFill/>
              </a:ln>
              <a:effectLst/>
              <a:highlight>
                <a:srgbClr val="000000"/>
              </a:highligh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6982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DCD7B-2F43-DB89-5556-13FA68688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keyword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3AC96BD-738E-17CE-EE66-279FA6F57E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2142598"/>
            <a:ext cx="7924799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is akin to a 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constant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in that it is set once and can never be changed. The value is set at declaration time as shown in the example below.</a:t>
            </a:r>
            <a:endParaRPr kumimoji="0" lang="en-US" altLang="en-US" b="0" i="0" u="none" strike="noStrike" cap="none" normalizeH="0" baseline="0" dirty="0">
              <a:ln>
                <a:noFill/>
              </a:ln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highlight>
                  <a:srgbClr val="000000"/>
                </a:highlight>
                <a:latin typeface="Arial Unicode MS"/>
              </a:rPr>
              <a:t>class Document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highlight>
                  <a:srgbClr val="000000"/>
                </a:highlight>
                <a:latin typeface="Arial Unicode MS"/>
              </a:rPr>
              <a:t> { final int year 1997;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highlight>
                  <a:srgbClr val="000000"/>
                </a:highlight>
                <a:latin typeface="Arial Unicode MS"/>
              </a:rPr>
              <a:t>..... }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effectLst/>
                <a:highlight>
                  <a:srgbClr val="000000"/>
                </a:highlight>
              </a:rPr>
              <a:t> </a:t>
            </a:r>
            <a:endParaRPr kumimoji="0" lang="en-US" altLang="en-US" sz="6000" b="0" i="0" u="none" strike="noStrike" cap="none" normalizeH="0" baseline="0" dirty="0">
              <a:ln>
                <a:noFill/>
              </a:ln>
              <a:effectLst/>
              <a:highlight>
                <a:srgbClr val="000000"/>
              </a:highligh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9129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5603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/>
              <a:t>Arrays</a:t>
            </a:r>
          </a:p>
        </p:txBody>
      </p:sp>
      <p:sp>
        <p:nvSpPr>
          <p:cNvPr id="3174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458200" cy="44577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Automatically defined</a:t>
            </a:r>
          </a:p>
          <a:p>
            <a:pPr lvl="1" eaLnBrk="1" hangingPunct="1">
              <a:defRPr/>
            </a:pPr>
            <a:r>
              <a:rPr lang="en-US" altLang="en-US" sz="2400"/>
              <a:t>Can have for primitive types and objects.</a:t>
            </a:r>
          </a:p>
          <a:p>
            <a:pPr lvl="1" eaLnBrk="1" hangingPunct="1">
              <a:defRPr/>
            </a:pPr>
            <a:r>
              <a:rPr lang="en-US" altLang="en-US" sz="2400"/>
              <a:t>Multi-dimensional arrays T[ ] [ ]</a:t>
            </a:r>
          </a:p>
          <a:p>
            <a:pPr eaLnBrk="1" hangingPunct="1">
              <a:defRPr/>
            </a:pPr>
            <a:r>
              <a:rPr lang="en-US" altLang="en-US"/>
              <a:t>Treated as reference type</a:t>
            </a:r>
          </a:p>
          <a:p>
            <a:pPr lvl="1" eaLnBrk="1" hangingPunct="1">
              <a:defRPr/>
            </a:pPr>
            <a:r>
              <a:rPr lang="en-US" altLang="en-US" sz="2400"/>
              <a:t>An array variable is a pointer to an array, can be null</a:t>
            </a:r>
          </a:p>
          <a:p>
            <a:pPr lvl="1" eaLnBrk="1" hangingPunct="1">
              <a:defRPr/>
            </a:pPr>
            <a:r>
              <a:rPr lang="en-US" altLang="en-US" sz="2400"/>
              <a:t>Example: </a:t>
            </a:r>
            <a:r>
              <a:rPr lang="en-US" altLang="en-US" sz="2400">
                <a:solidFill>
                  <a:schemeClr val="hlink"/>
                </a:solidFill>
              </a:rPr>
              <a:t>Circle[] x = new Circle[array_size]</a:t>
            </a:r>
          </a:p>
          <a:p>
            <a:pPr eaLnBrk="1" hangingPunct="1">
              <a:defRPr/>
            </a:pPr>
            <a:r>
              <a:rPr lang="en-US" altLang="en-US"/>
              <a:t>Every array type is a subtype of Object[ ],  Object</a:t>
            </a:r>
          </a:p>
          <a:p>
            <a:pPr lvl="1" eaLnBrk="1" hangingPunct="1">
              <a:defRPr/>
            </a:pPr>
            <a:r>
              <a:rPr lang="en-US" altLang="en-US" sz="2400"/>
              <a:t>Length of array is not part of its static type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58A85-0CE8-CA7D-7DD4-8264A8440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- initializing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C5194E9-A2EF-A94B-E4E4-AB22437D09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1305157"/>
              </p:ext>
            </p:extLst>
          </p:nvPr>
        </p:nvGraphicFramePr>
        <p:xfrm>
          <a:off x="161925" y="4165917"/>
          <a:ext cx="8229600" cy="2651760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1403703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69604428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671773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Example 1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Example 2(only Strings and primitive types)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 3 (only Strings and primitive types)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30837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Button[] B = new Button[3];B[0] = new Button();B[1] = new Button();B[2] = new Button();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FF"/>
                          </a:solidFill>
                          <a:effectLst/>
                        </a:rPr>
                        <a:t>String Names[] = { "Lynne", "Doug", "Butch", "Rosie" };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String Names[] = new Names[4]; Names[0] = "Lynne"; Names[1] = "Doug"; Names[2] = "Butch"; Names[3] = "Rosie";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13530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B80E7E8-9FD6-52BF-FF56-485249F8EBED}"/>
              </a:ext>
            </a:extLst>
          </p:cNvPr>
          <p:cNvSpPr txBox="1"/>
          <p:nvPr/>
        </p:nvSpPr>
        <p:spPr>
          <a:xfrm>
            <a:off x="161925" y="1303020"/>
            <a:ext cx="8534400" cy="289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3 ways to initialize an array depending on data: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Arrays of Objects (exception Strings), first declare the array and for each element call the class's constructor as shown in example 1.  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String Arrays and primitive type Arrays (e.g. arrays or int or float), can either initialize the array at the same time you create it or afterwards. Examples 2 and 3 show these later methods.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2981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39BB2-AE20-D6EC-6D22-957CA557C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AD027-7FB1-DDBD-78D9-54227DB1F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74788"/>
            <a:ext cx="8229600" cy="45307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General structure: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53CC20-8D29-A5D2-3896-B82FAFE07228}"/>
              </a:ext>
            </a:extLst>
          </p:cNvPr>
          <p:cNvSpPr txBox="1"/>
          <p:nvPr/>
        </p:nvSpPr>
        <p:spPr>
          <a:xfrm>
            <a:off x="152400" y="2317026"/>
            <a:ext cx="8382000" cy="707886"/>
          </a:xfrm>
          <a:prstGeom prst="rect">
            <a:avLst/>
          </a:prstGeom>
          <a:solidFill>
            <a:schemeClr val="accent4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2000" i="1" dirty="0" err="1"/>
              <a:t>protection_type</a:t>
            </a:r>
            <a:r>
              <a:rPr lang="en-US" sz="2000" i="1" dirty="0"/>
              <a:t>  </a:t>
            </a:r>
            <a:r>
              <a:rPr lang="en-US" sz="2000" i="1" dirty="0" err="1"/>
              <a:t>return_type</a:t>
            </a:r>
            <a:r>
              <a:rPr lang="en-US" sz="2000" i="1" dirty="0"/>
              <a:t>  </a:t>
            </a:r>
            <a:r>
              <a:rPr lang="en-US" sz="2000" i="1" dirty="0" err="1"/>
              <a:t>method_name</a:t>
            </a:r>
            <a:r>
              <a:rPr lang="en-US" sz="2000" i="1" dirty="0"/>
              <a:t>( type1 var1, type2 var2, ...) </a:t>
            </a:r>
          </a:p>
          <a:p>
            <a:pPr algn="l"/>
            <a:r>
              <a:rPr lang="en-US" sz="2000" i="1" dirty="0"/>
              <a:t>{ .... 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138A97-925B-2913-A24D-487F89506E8B}"/>
              </a:ext>
            </a:extLst>
          </p:cNvPr>
          <p:cNvSpPr txBox="1"/>
          <p:nvPr/>
        </p:nvSpPr>
        <p:spPr>
          <a:xfrm>
            <a:off x="19050" y="3551666"/>
            <a:ext cx="8534400" cy="3028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1" dirty="0"/>
              <a:t>Local Variables</a:t>
            </a:r>
          </a:p>
          <a:p>
            <a:pPr algn="l"/>
            <a:r>
              <a:rPr lang="en-US" sz="1800" dirty="0"/>
              <a:t>Any variable defined inside of a method has a scope local to that method.</a:t>
            </a:r>
          </a:p>
          <a:p>
            <a:pPr algn="l"/>
            <a:endParaRPr lang="en-US" sz="1800" dirty="0"/>
          </a:p>
          <a:p>
            <a:pPr algn="l"/>
            <a:r>
              <a:rPr lang="en-US" sz="1800" b="1" dirty="0"/>
              <a:t>Return Type</a:t>
            </a:r>
          </a:p>
          <a:p>
            <a:pPr algn="l"/>
            <a:r>
              <a:rPr lang="en-US" sz="1800" dirty="0"/>
              <a:t>A method can return nothing (void) or can </a:t>
            </a:r>
            <a:r>
              <a:rPr lang="en-US" sz="1800" dirty="0" err="1"/>
              <a:t>retrun</a:t>
            </a:r>
            <a:r>
              <a:rPr lang="en-US" sz="1800" dirty="0"/>
              <a:t> any kind of class, variable or an array.</a:t>
            </a:r>
          </a:p>
          <a:p>
            <a:pPr algn="l"/>
            <a:endParaRPr lang="en-US" sz="1800" dirty="0"/>
          </a:p>
          <a:p>
            <a:pPr algn="l"/>
            <a:r>
              <a:rPr lang="en-US" sz="1800" b="1" dirty="0"/>
              <a:t>Passing Arguments</a:t>
            </a:r>
          </a:p>
          <a:p>
            <a:pPr algn="l"/>
            <a:r>
              <a:rPr lang="en-US" sz="1800" dirty="0"/>
              <a:t>The variables are passed by reference</a:t>
            </a:r>
          </a:p>
          <a:p>
            <a:pPr algn="l"/>
            <a:r>
              <a:rPr lang="en-US" sz="1800" dirty="0"/>
              <a:t>Thus  changes are retained after the method is done executing.</a:t>
            </a:r>
          </a:p>
        </p:txBody>
      </p:sp>
    </p:spTree>
    <p:extLst>
      <p:ext uri="{BB962C8B-B14F-4D97-AF65-F5344CB8AC3E}">
        <p14:creationId xmlns:p14="http://schemas.microsoft.com/office/powerpoint/2010/main" val="4049681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4079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/>
              <a:t>Some Goals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914400"/>
            <a:ext cx="8458200" cy="44577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/>
              <a:t>Portability</a:t>
            </a:r>
          </a:p>
          <a:p>
            <a:pPr lvl="1" eaLnBrk="1" hangingPunct="1">
              <a:defRPr/>
            </a:pPr>
            <a:r>
              <a:rPr lang="en-US" altLang="en-US" sz="2400"/>
              <a:t>Internet-wide distribution:  PC, Unix, Mac </a:t>
            </a:r>
          </a:p>
          <a:p>
            <a:pPr eaLnBrk="1" hangingPunct="1">
              <a:defRPr/>
            </a:pPr>
            <a:r>
              <a:rPr lang="en-US" altLang="en-US" sz="2400"/>
              <a:t>Reliability</a:t>
            </a:r>
          </a:p>
          <a:p>
            <a:pPr lvl="1" eaLnBrk="1" hangingPunct="1">
              <a:defRPr/>
            </a:pPr>
            <a:r>
              <a:rPr lang="en-US" altLang="en-US" sz="2400"/>
              <a:t>Avoid program crashes and error messages</a:t>
            </a:r>
          </a:p>
          <a:p>
            <a:pPr eaLnBrk="1" hangingPunct="1">
              <a:defRPr/>
            </a:pPr>
            <a:r>
              <a:rPr lang="en-US" altLang="en-US" sz="2400"/>
              <a:t>Safety</a:t>
            </a:r>
          </a:p>
          <a:p>
            <a:pPr lvl="1" eaLnBrk="1" hangingPunct="1">
              <a:defRPr/>
            </a:pPr>
            <a:r>
              <a:rPr lang="en-US" altLang="en-US" sz="2400"/>
              <a:t>Programmer may be malicious</a:t>
            </a:r>
          </a:p>
          <a:p>
            <a:pPr eaLnBrk="1" hangingPunct="1">
              <a:defRPr/>
            </a:pPr>
            <a:r>
              <a:rPr lang="en-US" altLang="en-US" sz="2400"/>
              <a:t>Simplicity and familiarity</a:t>
            </a:r>
          </a:p>
          <a:p>
            <a:pPr lvl="1" eaLnBrk="1" hangingPunct="1">
              <a:defRPr/>
            </a:pPr>
            <a:r>
              <a:rPr lang="en-US" altLang="en-US" sz="2400"/>
              <a:t>Appeal to average programmer; less complex than C++</a:t>
            </a:r>
          </a:p>
          <a:p>
            <a:pPr eaLnBrk="1" hangingPunct="1">
              <a:defRPr/>
            </a:pPr>
            <a:r>
              <a:rPr lang="en-US" altLang="en-US" sz="2400"/>
              <a:t>Efficiency </a:t>
            </a:r>
          </a:p>
          <a:p>
            <a:pPr lvl="1" eaLnBrk="1" hangingPunct="1">
              <a:defRPr/>
            </a:pPr>
            <a:r>
              <a:rPr lang="en-US" altLang="en-US" sz="2400"/>
              <a:t>Important but secondary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BDE3A-B9B4-3121-D54B-5EFFE935B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dirty="0"/>
              <a:t>Methods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18ADA-7B99-8184-8704-A470EACA5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class Person</a:t>
            </a:r>
            <a:br>
              <a:rPr lang="en-US" dirty="0"/>
            </a:br>
            <a:r>
              <a:rPr lang="en-US" dirty="0"/>
              <a:t>has a method </a:t>
            </a:r>
          </a:p>
          <a:p>
            <a:pPr marL="0" indent="0">
              <a:buNone/>
            </a:pPr>
            <a:r>
              <a:rPr lang="en-US" dirty="0" err="1">
                <a:highlight>
                  <a:srgbClr val="0000FF"/>
                </a:highlight>
              </a:rPr>
              <a:t>printPerson</a:t>
            </a:r>
            <a:endParaRPr lang="en-US" dirty="0">
              <a:highlight>
                <a:srgbClr val="0000FF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4F99C3-80FA-D6D1-FACD-65234DFECCCA}"/>
              </a:ext>
            </a:extLst>
          </p:cNvPr>
          <p:cNvSpPr txBox="1"/>
          <p:nvPr/>
        </p:nvSpPr>
        <p:spPr>
          <a:xfrm>
            <a:off x="3581400" y="1135584"/>
            <a:ext cx="5715000" cy="5459956"/>
          </a:xfrm>
          <a:prstGeom prst="rect">
            <a:avLst/>
          </a:prstGeom>
          <a:solidFill>
            <a:schemeClr val="accent4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600" dirty="0"/>
              <a:t>class Person {</a:t>
            </a:r>
          </a:p>
          <a:p>
            <a:pPr algn="l"/>
            <a:r>
              <a:rPr lang="en-US" sz="1600" dirty="0"/>
              <a:t>    String name;</a:t>
            </a:r>
          </a:p>
          <a:p>
            <a:pPr algn="l"/>
            <a:r>
              <a:rPr lang="en-US" sz="1600" dirty="0"/>
              <a:t>    int age;</a:t>
            </a:r>
          </a:p>
          <a:p>
            <a:pPr algn="l"/>
            <a:r>
              <a:rPr lang="en-US" sz="1600" dirty="0"/>
              <a:t>    //CONSTRUCTOR which sets the name and age</a:t>
            </a:r>
          </a:p>
          <a:p>
            <a:pPr algn="l"/>
            <a:r>
              <a:rPr lang="en-US" sz="1600" dirty="0"/>
              <a:t>    Person(String n, int a) {</a:t>
            </a:r>
          </a:p>
          <a:p>
            <a:pPr algn="l"/>
            <a:r>
              <a:rPr lang="en-US" sz="1600" dirty="0"/>
              <a:t>        this.name = n;    //could have written name = n;</a:t>
            </a:r>
          </a:p>
          <a:p>
            <a:pPr algn="l"/>
            <a:r>
              <a:rPr lang="en-US" sz="1600" dirty="0"/>
              <a:t>        </a:t>
            </a:r>
            <a:r>
              <a:rPr lang="en-US" sz="1600" dirty="0" err="1"/>
              <a:t>this.age</a:t>
            </a:r>
            <a:r>
              <a:rPr lang="en-US" sz="1600" dirty="0"/>
              <a:t> = a;       //   similarly could have age = a;</a:t>
            </a:r>
          </a:p>
          <a:p>
            <a:pPr algn="l"/>
            <a:r>
              <a:rPr lang="en-US" sz="1600" dirty="0"/>
              <a:t>    }</a:t>
            </a:r>
          </a:p>
          <a:p>
            <a:pPr algn="l"/>
            <a:endParaRPr lang="en-US" sz="1600" dirty="0"/>
          </a:p>
          <a:p>
            <a:pPr algn="l"/>
            <a:r>
              <a:rPr lang="en-US" sz="1600" dirty="0"/>
              <a:t>    </a:t>
            </a:r>
            <a:r>
              <a:rPr lang="en-US" sz="1600" dirty="0">
                <a:highlight>
                  <a:srgbClr val="0000FF"/>
                </a:highlight>
              </a:rPr>
              <a:t>void </a:t>
            </a:r>
            <a:r>
              <a:rPr lang="en-US" sz="1600" dirty="0" err="1">
                <a:highlight>
                  <a:srgbClr val="0000FF"/>
                </a:highlight>
              </a:rPr>
              <a:t>printPerson</a:t>
            </a:r>
            <a:r>
              <a:rPr lang="en-US" sz="1600" dirty="0"/>
              <a:t>() {</a:t>
            </a:r>
          </a:p>
          <a:p>
            <a:pPr algn="l"/>
            <a:r>
              <a:rPr lang="en-US" sz="1600" dirty="0"/>
              <a:t>        </a:t>
            </a:r>
            <a:r>
              <a:rPr lang="en-US" sz="1600" dirty="0" err="1"/>
              <a:t>System.out.print</a:t>
            </a:r>
            <a:r>
              <a:rPr lang="en-US" sz="1600" dirty="0"/>
              <a:t>("Hi, my name is " + name);</a:t>
            </a:r>
          </a:p>
          <a:p>
            <a:pPr algn="l"/>
            <a:r>
              <a:rPr lang="en-US" sz="1600" dirty="0"/>
              <a:t>        </a:t>
            </a:r>
            <a:r>
              <a:rPr lang="en-US" sz="1600" dirty="0" err="1"/>
              <a:t>System.out.println</a:t>
            </a:r>
            <a:r>
              <a:rPr lang="en-US" sz="1600" dirty="0"/>
              <a:t>(". I am " + age + " years old.");</a:t>
            </a:r>
          </a:p>
          <a:p>
            <a:pPr algn="l"/>
            <a:r>
              <a:rPr lang="en-US" sz="1600" dirty="0"/>
              <a:t>    }</a:t>
            </a:r>
          </a:p>
          <a:p>
            <a:pPr algn="l"/>
            <a:endParaRPr lang="en-US" sz="1600" dirty="0"/>
          </a:p>
          <a:p>
            <a:pPr algn="l"/>
            <a:r>
              <a:rPr lang="en-US" sz="1600" dirty="0"/>
              <a:t>    public static void main (String arguments[]) {</a:t>
            </a:r>
          </a:p>
          <a:p>
            <a:pPr algn="l"/>
            <a:r>
              <a:rPr lang="en-US" sz="1600" dirty="0"/>
              <a:t>        Person p;</a:t>
            </a:r>
          </a:p>
          <a:p>
            <a:pPr algn="l"/>
            <a:r>
              <a:rPr lang="en-US" sz="1600" dirty="0"/>
              <a:t>        p = new Person("Luke", 50);   //call constructor</a:t>
            </a:r>
          </a:p>
          <a:p>
            <a:pPr algn="l"/>
            <a:r>
              <a:rPr lang="en-US" sz="1600" dirty="0"/>
              <a:t>        </a:t>
            </a:r>
            <a:r>
              <a:rPr lang="en-US" sz="1600" dirty="0" err="1"/>
              <a:t>p.printPerson</a:t>
            </a:r>
            <a:r>
              <a:rPr lang="en-US" sz="1600" dirty="0"/>
              <a:t>();</a:t>
            </a:r>
          </a:p>
          <a:p>
            <a:pPr algn="l"/>
            <a:r>
              <a:rPr lang="en-US" sz="1600" dirty="0"/>
              <a:t>    }</a:t>
            </a:r>
          </a:p>
          <a:p>
            <a:pPr algn="l"/>
            <a:r>
              <a:rPr lang="en-US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472646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8E47A-6923-B534-13C9-EA772C676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 (the creation method)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08813-1731-A619-8BE1-709CA2B6B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optional method(s), a default exists that does nothing.</a:t>
            </a:r>
          </a:p>
          <a:p>
            <a:r>
              <a:rPr lang="en-US" sz="1600" dirty="0"/>
              <a:t>Method called when creating an instance of a class</a:t>
            </a:r>
          </a:p>
          <a:p>
            <a:r>
              <a:rPr lang="en-US" sz="1600" b="1" dirty="0"/>
              <a:t>Same name as the class</a:t>
            </a:r>
            <a:r>
              <a:rPr lang="en-US" sz="1600" dirty="0"/>
              <a:t>.</a:t>
            </a:r>
          </a:p>
          <a:p>
            <a:r>
              <a:rPr lang="en-US" sz="1600" dirty="0"/>
              <a:t>Can have multiple constructors (overloaded) that take different inputs</a:t>
            </a:r>
            <a:endParaRPr lang="en-US" sz="1600" b="1" dirty="0"/>
          </a:p>
          <a:p>
            <a:r>
              <a:rPr lang="en-US" sz="1600" b="1" dirty="0"/>
              <a:t>Has NO return type.</a:t>
            </a:r>
            <a:br>
              <a:rPr lang="en-US" sz="1600" b="1" dirty="0"/>
            </a:br>
            <a:br>
              <a:rPr lang="en-US" sz="1600" b="1" dirty="0"/>
            </a:br>
            <a:endParaRPr lang="en-US" sz="1600" b="1" dirty="0"/>
          </a:p>
          <a:p>
            <a:r>
              <a:rPr lang="en-US" sz="1600" dirty="0"/>
              <a:t>If you write a class with a constructor with parameters and you intend to possibly use it as a Parent class you need to make sure you also write a constructor with NO parameters. This is needed because: If the child class is defined with no constructors, it will automatically call super() which is the Parent's constructor with no arguments.</a:t>
            </a:r>
            <a:br>
              <a:rPr lang="en-US" sz="1600" dirty="0"/>
            </a:br>
            <a:endParaRPr lang="en-US" sz="1600" dirty="0"/>
          </a:p>
          <a:p>
            <a:r>
              <a:rPr lang="en-US" sz="1600" dirty="0"/>
              <a:t>Inside of a constructor, if you need to call the parents constructor, you can do so by simply adding the following line inside of your constructor:</a:t>
            </a:r>
          </a:p>
          <a:p>
            <a:pPr marL="400050" lvl="1" indent="0">
              <a:buNone/>
            </a:pPr>
            <a:r>
              <a:rPr lang="en-US" sz="1200" dirty="0"/>
              <a:t>      </a:t>
            </a:r>
            <a:r>
              <a:rPr lang="en-US" sz="2400" i="1" dirty="0">
                <a:highlight>
                  <a:srgbClr val="000000"/>
                </a:highlight>
              </a:rPr>
              <a:t>super(arg1, ....); </a:t>
            </a:r>
            <a:endParaRPr lang="en-US" sz="1200" i="1" dirty="0">
              <a:highlight>
                <a:srgbClr val="00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7278832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D16E-9CCB-3456-296D-BA6A5A90C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79387"/>
          </a:xfrm>
        </p:spPr>
        <p:txBody>
          <a:bodyPr/>
          <a:lstStyle/>
          <a:p>
            <a:r>
              <a:rPr lang="en-US" dirty="0"/>
              <a:t>Constructor 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2A848D-867F-FE20-8823-BCA5B9610369}"/>
              </a:ext>
            </a:extLst>
          </p:cNvPr>
          <p:cNvSpPr txBox="1"/>
          <p:nvPr/>
        </p:nvSpPr>
        <p:spPr>
          <a:xfrm>
            <a:off x="838200" y="658813"/>
            <a:ext cx="7086600" cy="6130909"/>
          </a:xfrm>
          <a:prstGeom prst="rect">
            <a:avLst/>
          </a:prstGeom>
          <a:solidFill>
            <a:schemeClr val="accent4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class Person {</a:t>
            </a:r>
          </a:p>
          <a:p>
            <a:pPr algn="l"/>
            <a:r>
              <a:rPr lang="en-US" sz="1800" dirty="0"/>
              <a:t>    String name;</a:t>
            </a:r>
          </a:p>
          <a:p>
            <a:pPr algn="l"/>
            <a:r>
              <a:rPr lang="en-US" sz="1800" dirty="0"/>
              <a:t>    int age;</a:t>
            </a:r>
          </a:p>
          <a:p>
            <a:pPr algn="l"/>
            <a:r>
              <a:rPr lang="en-US" sz="1800" dirty="0"/>
              <a:t>    //CONSTRUCTOR which sets the name and age</a:t>
            </a:r>
          </a:p>
          <a:p>
            <a:pPr algn="l"/>
            <a:r>
              <a:rPr lang="en-US" sz="1800" dirty="0"/>
              <a:t>    Person(String n, int a) {</a:t>
            </a:r>
          </a:p>
          <a:p>
            <a:pPr algn="l"/>
            <a:r>
              <a:rPr lang="en-US" sz="1800" dirty="0"/>
              <a:t>        this.name = n;    //could have written name = n;</a:t>
            </a:r>
          </a:p>
          <a:p>
            <a:pPr algn="l"/>
            <a:r>
              <a:rPr lang="en-US" sz="1800" dirty="0"/>
              <a:t>        </a:t>
            </a:r>
            <a:r>
              <a:rPr lang="en-US" sz="1800" dirty="0" err="1"/>
              <a:t>this.age</a:t>
            </a:r>
            <a:r>
              <a:rPr lang="en-US" sz="1800" dirty="0"/>
              <a:t> = a;       //   similarly could have age = a;</a:t>
            </a:r>
          </a:p>
          <a:p>
            <a:pPr algn="l"/>
            <a:r>
              <a:rPr lang="en-US" sz="1800" dirty="0"/>
              <a:t>    }</a:t>
            </a:r>
          </a:p>
          <a:p>
            <a:pPr algn="l"/>
            <a:endParaRPr lang="en-US" sz="1800" dirty="0"/>
          </a:p>
          <a:p>
            <a:pPr algn="l"/>
            <a:r>
              <a:rPr lang="en-US" sz="1800" dirty="0"/>
              <a:t>    void </a:t>
            </a:r>
            <a:r>
              <a:rPr lang="en-US" sz="1800" dirty="0" err="1"/>
              <a:t>printPerson</a:t>
            </a:r>
            <a:r>
              <a:rPr lang="en-US" sz="1800" dirty="0"/>
              <a:t>() {</a:t>
            </a:r>
          </a:p>
          <a:p>
            <a:pPr algn="l"/>
            <a:r>
              <a:rPr lang="en-US" sz="1800" dirty="0"/>
              <a:t>        </a:t>
            </a:r>
            <a:r>
              <a:rPr lang="en-US" sz="1800" dirty="0" err="1"/>
              <a:t>System.out.print</a:t>
            </a:r>
            <a:r>
              <a:rPr lang="en-US" sz="1800" dirty="0"/>
              <a:t>("Hi, my name is " + name);</a:t>
            </a:r>
          </a:p>
          <a:p>
            <a:pPr algn="l"/>
            <a:r>
              <a:rPr lang="en-US" sz="1800" dirty="0"/>
              <a:t>        </a:t>
            </a:r>
            <a:r>
              <a:rPr lang="en-US" sz="1800" dirty="0" err="1"/>
              <a:t>System.out.println</a:t>
            </a:r>
            <a:r>
              <a:rPr lang="en-US" sz="1800" dirty="0"/>
              <a:t>(". I am " + age + " years old.");</a:t>
            </a:r>
          </a:p>
          <a:p>
            <a:pPr algn="l"/>
            <a:r>
              <a:rPr lang="en-US" sz="1800" dirty="0"/>
              <a:t>    }</a:t>
            </a:r>
          </a:p>
          <a:p>
            <a:pPr algn="l"/>
            <a:endParaRPr lang="en-US" sz="1800" dirty="0"/>
          </a:p>
          <a:p>
            <a:pPr algn="l"/>
            <a:r>
              <a:rPr lang="en-US" sz="1800" dirty="0"/>
              <a:t>    public static void main (String arguments[]) {</a:t>
            </a:r>
          </a:p>
          <a:p>
            <a:pPr algn="l"/>
            <a:r>
              <a:rPr lang="en-US" sz="1800" dirty="0"/>
              <a:t>        Person p;</a:t>
            </a:r>
          </a:p>
          <a:p>
            <a:pPr algn="l"/>
            <a:r>
              <a:rPr lang="en-US" sz="1800" dirty="0"/>
              <a:t>        p = new Person("Luke", 50);   //call constructor</a:t>
            </a:r>
          </a:p>
          <a:p>
            <a:pPr algn="l"/>
            <a:r>
              <a:rPr lang="en-US" sz="1800" dirty="0"/>
              <a:t>        </a:t>
            </a:r>
            <a:r>
              <a:rPr lang="en-US" sz="1800" dirty="0" err="1"/>
              <a:t>p.printPerson</a:t>
            </a:r>
            <a:r>
              <a:rPr lang="en-US" sz="1800" dirty="0"/>
              <a:t>();</a:t>
            </a:r>
          </a:p>
          <a:p>
            <a:pPr algn="l"/>
            <a:r>
              <a:rPr lang="en-US" sz="1800" dirty="0"/>
              <a:t>    }</a:t>
            </a:r>
          </a:p>
          <a:p>
            <a:pPr algn="l"/>
            <a:r>
              <a:rPr lang="en-US" sz="1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872959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B4AA0-D1DA-9E09-DF9C-1F86D185C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finalizer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B3F7B-C5F7-906E-C12F-5CC650ECD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  <a:solidFill>
            <a:schemeClr val="accent4">
              <a:lumMod val="1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Called just before the object is garbage-collected and its memory reclaimed. Must be defined as follows: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000" i="1" dirty="0"/>
              <a:t>protected void finalize() throws Throwable { ...}</a:t>
            </a:r>
            <a:endParaRPr lang="en-US" sz="2400" i="1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NOTE: the throws Throwable refers to errors/exceptions that could occur....we will discuss this later when we talk about exceptions!!!</a:t>
            </a:r>
          </a:p>
          <a:p>
            <a:r>
              <a:rPr lang="en-US" sz="2400" dirty="0"/>
              <a:t>The default finalize() does nothing.</a:t>
            </a:r>
          </a:p>
          <a:p>
            <a:r>
              <a:rPr lang="en-US" sz="2400" dirty="0"/>
              <a:t>You can call a parent's finalize() using:</a:t>
            </a:r>
          </a:p>
          <a:p>
            <a:pPr marL="400050" lvl="1" indent="0">
              <a:buNone/>
            </a:pPr>
            <a:r>
              <a:rPr lang="en-US" sz="2000" dirty="0"/>
              <a:t>    </a:t>
            </a:r>
            <a:r>
              <a:rPr lang="en-US" sz="1800" i="1" dirty="0" err="1"/>
              <a:t>super.finalize</a:t>
            </a:r>
            <a:r>
              <a:rPr lang="en-US" sz="1800" i="1" dirty="0"/>
              <a:t>();</a:t>
            </a:r>
          </a:p>
          <a:p>
            <a:r>
              <a:rPr lang="en-US" sz="2400" dirty="0"/>
              <a:t>You can call finalize() yourself...it will not call the garbage collector.</a:t>
            </a:r>
          </a:p>
        </p:txBody>
      </p:sp>
    </p:spTree>
    <p:extLst>
      <p:ext uri="{BB962C8B-B14F-4D97-AF65-F5344CB8AC3E}">
        <p14:creationId xmlns:p14="http://schemas.microsoft.com/office/powerpoint/2010/main" val="13899032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A93E2-3C88-5530-C022-9315A015C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Overloading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0D908-6EDE-19BB-D9C4-D287F36ED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 multiple methods of the same name but have different parameters either in number or type.</a:t>
            </a:r>
          </a:p>
        </p:txBody>
      </p:sp>
    </p:spTree>
    <p:extLst>
      <p:ext uri="{BB962C8B-B14F-4D97-AF65-F5344CB8AC3E}">
        <p14:creationId xmlns:p14="http://schemas.microsoft.com/office/powerpoint/2010/main" val="33349056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89EE3-A149-198C-70C2-E8F6F667A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85800"/>
          </a:xfrm>
        </p:spPr>
        <p:txBody>
          <a:bodyPr/>
          <a:lstStyle/>
          <a:p>
            <a:r>
              <a:rPr lang="en-US" dirty="0"/>
              <a:t>Overloading 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91E6B4-35B4-8F50-D914-11D312D38E30}"/>
              </a:ext>
            </a:extLst>
          </p:cNvPr>
          <p:cNvSpPr txBox="1"/>
          <p:nvPr/>
        </p:nvSpPr>
        <p:spPr>
          <a:xfrm>
            <a:off x="152401" y="697738"/>
            <a:ext cx="4191000" cy="6149376"/>
          </a:xfrm>
          <a:prstGeom prst="rect">
            <a:avLst/>
          </a:prstGeom>
          <a:solidFill>
            <a:schemeClr val="accent4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200" dirty="0"/>
              <a:t>import </a:t>
            </a:r>
            <a:r>
              <a:rPr lang="en-US" sz="1200" dirty="0" err="1"/>
              <a:t>java.awt.Point</a:t>
            </a:r>
            <a:r>
              <a:rPr lang="en-US" sz="1200" dirty="0"/>
              <a:t>;</a:t>
            </a:r>
          </a:p>
          <a:p>
            <a:pPr algn="l"/>
            <a:endParaRPr lang="en-US" sz="1200" dirty="0"/>
          </a:p>
          <a:p>
            <a:pPr algn="l"/>
            <a:r>
              <a:rPr lang="en-US" sz="1200" dirty="0"/>
              <a:t>class </a:t>
            </a:r>
            <a:r>
              <a:rPr lang="en-US" sz="1200" dirty="0" err="1"/>
              <a:t>MyRect</a:t>
            </a:r>
            <a:r>
              <a:rPr lang="en-US" sz="1200" dirty="0"/>
              <a:t> {</a:t>
            </a:r>
          </a:p>
          <a:p>
            <a:pPr algn="l"/>
            <a:r>
              <a:rPr lang="en-US" sz="1200" dirty="0"/>
              <a:t>    int x1 = 0;</a:t>
            </a:r>
          </a:p>
          <a:p>
            <a:pPr algn="l"/>
            <a:r>
              <a:rPr lang="en-US" sz="1200" dirty="0"/>
              <a:t>    int y1 = 0;</a:t>
            </a:r>
          </a:p>
          <a:p>
            <a:pPr algn="l"/>
            <a:r>
              <a:rPr lang="en-US" sz="1200" dirty="0"/>
              <a:t>    int x2 = 0;</a:t>
            </a:r>
          </a:p>
          <a:p>
            <a:pPr algn="l"/>
            <a:r>
              <a:rPr lang="en-US" sz="1200" dirty="0"/>
              <a:t>    int y2 = 0;</a:t>
            </a:r>
          </a:p>
          <a:p>
            <a:pPr algn="l"/>
            <a:endParaRPr lang="en-US" sz="1200" dirty="0"/>
          </a:p>
          <a:p>
            <a:pPr algn="l"/>
            <a:r>
              <a:rPr lang="en-US" sz="1200" dirty="0">
                <a:highlight>
                  <a:srgbClr val="0000FF"/>
                </a:highlight>
              </a:rPr>
              <a:t>    </a:t>
            </a:r>
            <a:r>
              <a:rPr lang="en-US" sz="1200" dirty="0" err="1">
                <a:highlight>
                  <a:srgbClr val="0000FF"/>
                </a:highlight>
              </a:rPr>
              <a:t>MyRect</a:t>
            </a:r>
            <a:r>
              <a:rPr lang="en-US" sz="1200" dirty="0">
                <a:highlight>
                  <a:srgbClr val="0000FF"/>
                </a:highlight>
              </a:rPr>
              <a:t> </a:t>
            </a:r>
            <a:r>
              <a:rPr lang="en-US" sz="1200" dirty="0" err="1">
                <a:highlight>
                  <a:srgbClr val="0000FF"/>
                </a:highlight>
              </a:rPr>
              <a:t>buildRect</a:t>
            </a:r>
            <a:r>
              <a:rPr lang="en-US" sz="1200" dirty="0">
                <a:highlight>
                  <a:srgbClr val="0000FF"/>
                </a:highlight>
              </a:rPr>
              <a:t>(int x1, int y1, int x2, int y2</a:t>
            </a:r>
            <a:r>
              <a:rPr lang="en-US" sz="1200" dirty="0"/>
              <a:t>) {</a:t>
            </a:r>
          </a:p>
          <a:p>
            <a:pPr algn="l"/>
            <a:r>
              <a:rPr lang="en-US" sz="1200" dirty="0"/>
              <a:t>        this.x1 = x1;</a:t>
            </a:r>
          </a:p>
          <a:p>
            <a:pPr algn="l"/>
            <a:r>
              <a:rPr lang="en-US" sz="1200" dirty="0"/>
              <a:t>        this.y1 = y1;</a:t>
            </a:r>
          </a:p>
          <a:p>
            <a:pPr algn="l"/>
            <a:r>
              <a:rPr lang="en-US" sz="1200" dirty="0"/>
              <a:t>        this.x2 = x2;</a:t>
            </a:r>
          </a:p>
          <a:p>
            <a:pPr algn="l"/>
            <a:r>
              <a:rPr lang="en-US" sz="1200" dirty="0"/>
              <a:t>        this.y2 = y2;</a:t>
            </a:r>
          </a:p>
          <a:p>
            <a:pPr algn="l"/>
            <a:r>
              <a:rPr lang="en-US" sz="1200" dirty="0"/>
              <a:t>        return this;</a:t>
            </a:r>
          </a:p>
          <a:p>
            <a:pPr algn="l"/>
            <a:r>
              <a:rPr lang="en-US" sz="1200" dirty="0"/>
              <a:t>    }</a:t>
            </a:r>
          </a:p>
          <a:p>
            <a:pPr algn="l"/>
            <a:r>
              <a:rPr lang="en-US" sz="1200" dirty="0">
                <a:highlight>
                  <a:srgbClr val="0000FF"/>
                </a:highlight>
              </a:rPr>
              <a:t>    </a:t>
            </a:r>
            <a:r>
              <a:rPr lang="en-US" sz="1200" dirty="0" err="1">
                <a:highlight>
                  <a:srgbClr val="0000FF"/>
                </a:highlight>
              </a:rPr>
              <a:t>MyRect</a:t>
            </a:r>
            <a:r>
              <a:rPr lang="en-US" sz="1200" dirty="0">
                <a:highlight>
                  <a:srgbClr val="0000FF"/>
                </a:highlight>
              </a:rPr>
              <a:t> </a:t>
            </a:r>
            <a:r>
              <a:rPr lang="en-US" sz="1200" dirty="0" err="1">
                <a:highlight>
                  <a:srgbClr val="0000FF"/>
                </a:highlight>
              </a:rPr>
              <a:t>buildRect</a:t>
            </a:r>
            <a:r>
              <a:rPr lang="en-US" sz="1200" dirty="0">
                <a:highlight>
                  <a:srgbClr val="0000FF"/>
                </a:highlight>
              </a:rPr>
              <a:t>(Point </a:t>
            </a:r>
            <a:r>
              <a:rPr lang="en-US" sz="1200" dirty="0" err="1">
                <a:highlight>
                  <a:srgbClr val="0000FF"/>
                </a:highlight>
              </a:rPr>
              <a:t>topLeft</a:t>
            </a:r>
            <a:r>
              <a:rPr lang="en-US" sz="1200" dirty="0">
                <a:highlight>
                  <a:srgbClr val="0000FF"/>
                </a:highlight>
              </a:rPr>
              <a:t>, Point </a:t>
            </a:r>
            <a:r>
              <a:rPr lang="en-US" sz="1200" dirty="0" err="1">
                <a:highlight>
                  <a:srgbClr val="0000FF"/>
                </a:highlight>
              </a:rPr>
              <a:t>bottomRight</a:t>
            </a:r>
            <a:r>
              <a:rPr lang="en-US" sz="1200" dirty="0">
                <a:highlight>
                  <a:srgbClr val="0000FF"/>
                </a:highlight>
              </a:rPr>
              <a:t>) </a:t>
            </a:r>
            <a:r>
              <a:rPr lang="en-US" sz="1200" dirty="0"/>
              <a:t>{</a:t>
            </a:r>
          </a:p>
          <a:p>
            <a:pPr algn="l"/>
            <a:r>
              <a:rPr lang="en-US" sz="1200" dirty="0"/>
              <a:t>        x1 = </a:t>
            </a:r>
            <a:r>
              <a:rPr lang="en-US" sz="1200" dirty="0" err="1"/>
              <a:t>topLeft.x</a:t>
            </a:r>
            <a:r>
              <a:rPr lang="en-US" sz="1200" dirty="0"/>
              <a:t>;</a:t>
            </a:r>
          </a:p>
          <a:p>
            <a:pPr algn="l"/>
            <a:r>
              <a:rPr lang="en-US" sz="1200" dirty="0"/>
              <a:t>        y1 = </a:t>
            </a:r>
            <a:r>
              <a:rPr lang="en-US" sz="1200" dirty="0" err="1"/>
              <a:t>topLeft.y</a:t>
            </a:r>
            <a:r>
              <a:rPr lang="en-US" sz="1200" dirty="0"/>
              <a:t>;</a:t>
            </a:r>
          </a:p>
          <a:p>
            <a:pPr algn="l"/>
            <a:r>
              <a:rPr lang="en-US" sz="1200" dirty="0"/>
              <a:t>        x2 = </a:t>
            </a:r>
            <a:r>
              <a:rPr lang="en-US" sz="1200" dirty="0" err="1"/>
              <a:t>bottomRight.x</a:t>
            </a:r>
            <a:r>
              <a:rPr lang="en-US" sz="1200" dirty="0"/>
              <a:t>;</a:t>
            </a:r>
          </a:p>
          <a:p>
            <a:pPr algn="l"/>
            <a:r>
              <a:rPr lang="en-US" sz="1200" dirty="0"/>
              <a:t>        y2 = </a:t>
            </a:r>
            <a:r>
              <a:rPr lang="en-US" sz="1200" dirty="0" err="1"/>
              <a:t>bottomRight.y</a:t>
            </a:r>
            <a:r>
              <a:rPr lang="en-US" sz="1200" dirty="0"/>
              <a:t>;</a:t>
            </a:r>
          </a:p>
          <a:p>
            <a:pPr algn="l"/>
            <a:r>
              <a:rPr lang="en-US" sz="1200" dirty="0"/>
              <a:t>        return this;</a:t>
            </a:r>
          </a:p>
          <a:p>
            <a:pPr algn="l"/>
            <a:r>
              <a:rPr lang="en-US" sz="1200" dirty="0"/>
              <a:t>    }</a:t>
            </a:r>
          </a:p>
          <a:p>
            <a:pPr algn="l"/>
            <a:r>
              <a:rPr lang="en-US" sz="1200" dirty="0">
                <a:highlight>
                  <a:srgbClr val="0000FF"/>
                </a:highlight>
              </a:rPr>
              <a:t>    </a:t>
            </a:r>
            <a:r>
              <a:rPr lang="en-US" sz="1200" dirty="0" err="1">
                <a:highlight>
                  <a:srgbClr val="0000FF"/>
                </a:highlight>
              </a:rPr>
              <a:t>MyRect</a:t>
            </a:r>
            <a:r>
              <a:rPr lang="en-US" sz="1200" dirty="0">
                <a:highlight>
                  <a:srgbClr val="0000FF"/>
                </a:highlight>
              </a:rPr>
              <a:t> </a:t>
            </a:r>
            <a:r>
              <a:rPr lang="en-US" sz="1200" dirty="0" err="1">
                <a:highlight>
                  <a:srgbClr val="0000FF"/>
                </a:highlight>
              </a:rPr>
              <a:t>buildRect</a:t>
            </a:r>
            <a:r>
              <a:rPr lang="en-US" sz="1200" dirty="0">
                <a:highlight>
                  <a:srgbClr val="0000FF"/>
                </a:highlight>
              </a:rPr>
              <a:t>(Point </a:t>
            </a:r>
            <a:r>
              <a:rPr lang="en-US" sz="1200" dirty="0" err="1">
                <a:highlight>
                  <a:srgbClr val="0000FF"/>
                </a:highlight>
              </a:rPr>
              <a:t>topLeft</a:t>
            </a:r>
            <a:r>
              <a:rPr lang="en-US" sz="1200" dirty="0">
                <a:highlight>
                  <a:srgbClr val="0000FF"/>
                </a:highlight>
              </a:rPr>
              <a:t>, int w, int h</a:t>
            </a:r>
            <a:r>
              <a:rPr lang="en-US" sz="1200" dirty="0"/>
              <a:t>) {</a:t>
            </a:r>
          </a:p>
          <a:p>
            <a:pPr algn="l"/>
            <a:r>
              <a:rPr lang="en-US" sz="1200" dirty="0"/>
              <a:t>        x1 = </a:t>
            </a:r>
            <a:r>
              <a:rPr lang="en-US" sz="1200" dirty="0" err="1"/>
              <a:t>topLeft.x</a:t>
            </a:r>
            <a:r>
              <a:rPr lang="en-US" sz="1200" dirty="0"/>
              <a:t>;</a:t>
            </a:r>
          </a:p>
          <a:p>
            <a:pPr algn="l"/>
            <a:r>
              <a:rPr lang="en-US" sz="1200" dirty="0"/>
              <a:t>        y1 = </a:t>
            </a:r>
            <a:r>
              <a:rPr lang="en-US" sz="1200" dirty="0" err="1"/>
              <a:t>topLeft.y</a:t>
            </a:r>
            <a:r>
              <a:rPr lang="en-US" sz="1200" dirty="0"/>
              <a:t>;</a:t>
            </a:r>
          </a:p>
          <a:p>
            <a:pPr algn="l"/>
            <a:r>
              <a:rPr lang="en-US" sz="1200" dirty="0"/>
              <a:t>        x2 = (x1 + w);</a:t>
            </a:r>
          </a:p>
          <a:p>
            <a:pPr algn="l"/>
            <a:r>
              <a:rPr lang="en-US" sz="1200" dirty="0"/>
              <a:t>        y2 = (y1 + h);</a:t>
            </a:r>
          </a:p>
          <a:p>
            <a:pPr algn="l"/>
            <a:r>
              <a:rPr lang="en-US" sz="1200" dirty="0"/>
              <a:t>        return this;</a:t>
            </a:r>
          </a:p>
          <a:p>
            <a:pPr algn="l"/>
            <a:r>
              <a:rPr lang="en-US" sz="1200" dirty="0"/>
              <a:t>   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9C7989-75C6-6656-3028-E8BB26A9FA84}"/>
              </a:ext>
            </a:extLst>
          </p:cNvPr>
          <p:cNvSpPr txBox="1"/>
          <p:nvPr/>
        </p:nvSpPr>
        <p:spPr>
          <a:xfrm>
            <a:off x="4528457" y="862967"/>
            <a:ext cx="4191000" cy="6038576"/>
          </a:xfrm>
          <a:prstGeom prst="rect">
            <a:avLst/>
          </a:prstGeom>
          <a:solidFill>
            <a:schemeClr val="accent4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pPr algn="l"/>
            <a:endParaRPr lang="en-US" sz="1200" dirty="0"/>
          </a:p>
          <a:p>
            <a:pPr algn="l"/>
            <a:r>
              <a:rPr lang="en-US" sz="1200" dirty="0"/>
              <a:t>    void </a:t>
            </a:r>
            <a:r>
              <a:rPr lang="en-US" sz="1200" dirty="0" err="1"/>
              <a:t>printRect</a:t>
            </a:r>
            <a:r>
              <a:rPr lang="en-US" sz="1200" dirty="0"/>
              <a:t>(){</a:t>
            </a:r>
          </a:p>
          <a:p>
            <a:pPr algn="l"/>
            <a:r>
              <a:rPr lang="en-US" sz="1200" dirty="0"/>
              <a:t>        </a:t>
            </a:r>
            <a:r>
              <a:rPr lang="en-US" sz="1200" dirty="0" err="1"/>
              <a:t>System.out.print</a:t>
            </a:r>
            <a:r>
              <a:rPr lang="en-US" sz="1200" dirty="0"/>
              <a:t>("</a:t>
            </a:r>
            <a:r>
              <a:rPr lang="en-US" sz="1200" dirty="0" err="1"/>
              <a:t>MyRect</a:t>
            </a:r>
            <a:r>
              <a:rPr lang="en-US" sz="1200" dirty="0"/>
              <a:t>: &lt;" + x1 + ", " + y1);</a:t>
            </a:r>
          </a:p>
          <a:p>
            <a:pPr algn="l"/>
            <a:r>
              <a:rPr lang="en-US" sz="1200" dirty="0"/>
              <a:t>        </a:t>
            </a:r>
            <a:r>
              <a:rPr lang="en-US" sz="1200" dirty="0" err="1"/>
              <a:t>System.out.println</a:t>
            </a:r>
            <a:r>
              <a:rPr lang="en-US" sz="1200" dirty="0"/>
              <a:t>(", " + x2 + ", " + y2 + "&gt;");</a:t>
            </a:r>
          </a:p>
          <a:p>
            <a:pPr algn="l"/>
            <a:r>
              <a:rPr lang="en-US" sz="1200" dirty="0"/>
              <a:t>    }</a:t>
            </a:r>
          </a:p>
          <a:p>
            <a:pPr algn="l"/>
            <a:endParaRPr lang="en-US" sz="1200" dirty="0"/>
          </a:p>
          <a:p>
            <a:pPr algn="l"/>
            <a:r>
              <a:rPr lang="en-US" sz="1200" dirty="0"/>
              <a:t>    public static void main(String arguments[]) {</a:t>
            </a:r>
          </a:p>
          <a:p>
            <a:pPr algn="l"/>
            <a:r>
              <a:rPr lang="en-US" sz="1200" dirty="0"/>
              <a:t>        </a:t>
            </a:r>
            <a:r>
              <a:rPr lang="en-US" sz="1200" dirty="0" err="1"/>
              <a:t>MyRect</a:t>
            </a:r>
            <a:r>
              <a:rPr lang="en-US" sz="1200" dirty="0"/>
              <a:t> </a:t>
            </a:r>
            <a:r>
              <a:rPr lang="en-US" sz="1200" dirty="0" err="1"/>
              <a:t>rect</a:t>
            </a:r>
            <a:r>
              <a:rPr lang="en-US" sz="1200" dirty="0"/>
              <a:t> = new </a:t>
            </a:r>
            <a:r>
              <a:rPr lang="en-US" sz="1200" dirty="0" err="1"/>
              <a:t>MyRect</a:t>
            </a:r>
            <a:r>
              <a:rPr lang="en-US" sz="1200" dirty="0"/>
              <a:t>();</a:t>
            </a:r>
          </a:p>
          <a:p>
            <a:pPr algn="l"/>
            <a:endParaRPr lang="en-US" sz="1200" dirty="0"/>
          </a:p>
          <a:p>
            <a:pPr algn="l"/>
            <a:r>
              <a:rPr lang="en-US" sz="1200" dirty="0"/>
              <a:t>        </a:t>
            </a:r>
            <a:r>
              <a:rPr lang="en-US" sz="1200" dirty="0" err="1"/>
              <a:t>System.out.println</a:t>
            </a:r>
            <a:r>
              <a:rPr lang="en-US" sz="1200" dirty="0"/>
              <a:t>("Calling </a:t>
            </a:r>
            <a:r>
              <a:rPr lang="en-US" sz="1200" dirty="0" err="1"/>
              <a:t>buildRect</a:t>
            </a:r>
            <a:r>
              <a:rPr lang="en-US" sz="1200" dirty="0"/>
              <a:t> with coordinates 25,25, 50,50:");</a:t>
            </a:r>
          </a:p>
          <a:p>
            <a:pPr algn="l"/>
            <a:r>
              <a:rPr lang="en-US" sz="1200" dirty="0"/>
              <a:t>        </a:t>
            </a:r>
            <a:r>
              <a:rPr lang="en-US" sz="1200" dirty="0" err="1"/>
              <a:t>rect.buildRect</a:t>
            </a:r>
            <a:r>
              <a:rPr lang="en-US" sz="1200" dirty="0"/>
              <a:t>(25, 25, 50, 50);</a:t>
            </a:r>
          </a:p>
          <a:p>
            <a:pPr algn="l"/>
            <a:r>
              <a:rPr lang="en-US" sz="1200" dirty="0"/>
              <a:t>        </a:t>
            </a:r>
            <a:r>
              <a:rPr lang="en-US" sz="1200" dirty="0" err="1"/>
              <a:t>rect.printRect</a:t>
            </a:r>
            <a:r>
              <a:rPr lang="en-US" sz="1200" dirty="0"/>
              <a:t>();</a:t>
            </a:r>
          </a:p>
          <a:p>
            <a:pPr algn="l"/>
            <a:r>
              <a:rPr lang="en-US" sz="1200" dirty="0"/>
              <a:t>        </a:t>
            </a:r>
            <a:r>
              <a:rPr lang="en-US" sz="1200" dirty="0" err="1"/>
              <a:t>System.out.println</a:t>
            </a:r>
            <a:r>
              <a:rPr lang="en-US" sz="1200" dirty="0"/>
              <a:t>("***");</a:t>
            </a:r>
          </a:p>
          <a:p>
            <a:pPr algn="l"/>
            <a:endParaRPr lang="en-US" sz="1200" dirty="0"/>
          </a:p>
          <a:p>
            <a:pPr algn="l"/>
            <a:r>
              <a:rPr lang="en-US" sz="1200" dirty="0"/>
              <a:t>        </a:t>
            </a:r>
            <a:r>
              <a:rPr lang="en-US" sz="1200" dirty="0" err="1"/>
              <a:t>System.out.println</a:t>
            </a:r>
            <a:r>
              <a:rPr lang="en-US" sz="1200" dirty="0"/>
              <a:t>("Calling </a:t>
            </a:r>
            <a:r>
              <a:rPr lang="en-US" sz="1200" dirty="0" err="1"/>
              <a:t>buildRect</a:t>
            </a:r>
            <a:r>
              <a:rPr lang="en-US" sz="1200" dirty="0"/>
              <a:t> with points (10,10), (20,20):");</a:t>
            </a:r>
          </a:p>
          <a:p>
            <a:pPr algn="l"/>
            <a:r>
              <a:rPr lang="en-US" sz="1200" dirty="0"/>
              <a:t>        </a:t>
            </a:r>
            <a:r>
              <a:rPr lang="en-US" sz="1200" dirty="0" err="1"/>
              <a:t>rect.buildRect</a:t>
            </a:r>
            <a:r>
              <a:rPr lang="en-US" sz="1200" dirty="0"/>
              <a:t>(new Point(10,10), new Point(20,20));</a:t>
            </a:r>
          </a:p>
          <a:p>
            <a:pPr algn="l"/>
            <a:r>
              <a:rPr lang="en-US" sz="1200" dirty="0"/>
              <a:t>        </a:t>
            </a:r>
            <a:r>
              <a:rPr lang="en-US" sz="1200" dirty="0" err="1"/>
              <a:t>rect.printRect</a:t>
            </a:r>
            <a:r>
              <a:rPr lang="en-US" sz="1200" dirty="0"/>
              <a:t>();</a:t>
            </a:r>
          </a:p>
          <a:p>
            <a:pPr algn="l"/>
            <a:r>
              <a:rPr lang="en-US" sz="1200" dirty="0"/>
              <a:t>        </a:t>
            </a:r>
            <a:r>
              <a:rPr lang="en-US" sz="1200" dirty="0" err="1"/>
              <a:t>System.out.println</a:t>
            </a:r>
            <a:r>
              <a:rPr lang="en-US" sz="1200" dirty="0"/>
              <a:t>("***");</a:t>
            </a:r>
          </a:p>
          <a:p>
            <a:pPr algn="l"/>
            <a:endParaRPr lang="en-US" sz="1200" dirty="0"/>
          </a:p>
          <a:p>
            <a:pPr algn="l"/>
            <a:r>
              <a:rPr lang="en-US" sz="1200" dirty="0"/>
              <a:t>        </a:t>
            </a:r>
            <a:r>
              <a:rPr lang="en-US" sz="1200" dirty="0" err="1"/>
              <a:t>System.out.print</a:t>
            </a:r>
            <a:r>
              <a:rPr lang="en-US" sz="1200" dirty="0"/>
              <a:t>("Calling </a:t>
            </a:r>
            <a:r>
              <a:rPr lang="en-US" sz="1200" dirty="0" err="1"/>
              <a:t>buildRect</a:t>
            </a:r>
            <a:r>
              <a:rPr lang="en-US" sz="1200" dirty="0"/>
              <a:t> with 1 point (10,10),");</a:t>
            </a:r>
          </a:p>
          <a:p>
            <a:pPr algn="l"/>
            <a:r>
              <a:rPr lang="en-US" sz="1200" dirty="0"/>
              <a:t>        </a:t>
            </a:r>
            <a:r>
              <a:rPr lang="en-US" sz="1200" dirty="0" err="1"/>
              <a:t>System.out.println</a:t>
            </a:r>
            <a:r>
              <a:rPr lang="en-US" sz="1200" dirty="0"/>
              <a:t>(" width (50) and height (50):");</a:t>
            </a:r>
          </a:p>
          <a:p>
            <a:pPr algn="l"/>
            <a:endParaRPr lang="en-US" sz="1200" dirty="0"/>
          </a:p>
          <a:p>
            <a:pPr algn="l"/>
            <a:r>
              <a:rPr lang="en-US" sz="1200" dirty="0"/>
              <a:t>        </a:t>
            </a:r>
            <a:r>
              <a:rPr lang="en-US" sz="1200" dirty="0" err="1"/>
              <a:t>rect.buildRect</a:t>
            </a:r>
            <a:r>
              <a:rPr lang="en-US" sz="1200" dirty="0"/>
              <a:t>(new Point(10,10), 50, 50);</a:t>
            </a:r>
          </a:p>
          <a:p>
            <a:pPr algn="l"/>
            <a:r>
              <a:rPr lang="en-US" sz="1200" dirty="0"/>
              <a:t>        </a:t>
            </a:r>
            <a:r>
              <a:rPr lang="en-US" sz="1200" dirty="0" err="1"/>
              <a:t>rect.printRect</a:t>
            </a:r>
            <a:r>
              <a:rPr lang="en-US" sz="1200" dirty="0"/>
              <a:t>();</a:t>
            </a:r>
          </a:p>
          <a:p>
            <a:pPr algn="l"/>
            <a:r>
              <a:rPr lang="en-US" sz="1200" dirty="0"/>
              <a:t>        </a:t>
            </a:r>
            <a:r>
              <a:rPr lang="en-US" sz="1200" dirty="0" err="1"/>
              <a:t>System.out.println</a:t>
            </a:r>
            <a:r>
              <a:rPr lang="en-US" sz="1200" dirty="0"/>
              <a:t>("***");</a:t>
            </a:r>
          </a:p>
          <a:p>
            <a:pPr algn="l"/>
            <a:r>
              <a:rPr lang="en-US" sz="1200" dirty="0"/>
              <a:t>   }</a:t>
            </a:r>
          </a:p>
          <a:p>
            <a:pPr algn="l"/>
            <a:r>
              <a:rPr lang="en-US" sz="12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399506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157EE-5139-EDF6-456F-2130E2102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Overriding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3B4E8-F660-B80E-8B84-176E769D2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78429"/>
            <a:ext cx="8229600" cy="4530725"/>
          </a:xfrm>
        </p:spPr>
        <p:txBody>
          <a:bodyPr/>
          <a:lstStyle/>
          <a:p>
            <a:r>
              <a:rPr lang="en-US" dirty="0"/>
              <a:t>how methods that are inherited from a classes ancestors in the </a:t>
            </a:r>
            <a:r>
              <a:rPr lang="en-US" dirty="0" err="1"/>
              <a:t>inheirantence</a:t>
            </a:r>
            <a:r>
              <a:rPr lang="en-US" dirty="0"/>
              <a:t> chain </a:t>
            </a:r>
            <a:r>
              <a:rPr lang="en-US" b="1" dirty="0"/>
              <a:t>are replaced or over-ridden by new methods.</a:t>
            </a:r>
            <a:br>
              <a:rPr lang="en-US" b="1" dirty="0"/>
            </a:br>
            <a:endParaRPr lang="en-US" b="1" dirty="0"/>
          </a:p>
          <a:p>
            <a:r>
              <a:rPr lang="en-US" dirty="0"/>
              <a:t>Even if you have created a method that overrides a superclass's method, you can still call this </a:t>
            </a:r>
            <a:r>
              <a:rPr lang="en-US" dirty="0" err="1"/>
              <a:t>superclasses</a:t>
            </a:r>
            <a:r>
              <a:rPr lang="en-US" dirty="0"/>
              <a:t> method by using the following:</a:t>
            </a:r>
          </a:p>
          <a:p>
            <a:r>
              <a:rPr lang="en-US" dirty="0"/>
              <a:t>       </a:t>
            </a:r>
            <a:r>
              <a:rPr lang="en-US" dirty="0" err="1"/>
              <a:t>super.method</a:t>
            </a:r>
            <a:r>
              <a:rPr lang="en-US" dirty="0"/>
              <a:t>(); </a:t>
            </a:r>
          </a:p>
        </p:txBody>
      </p:sp>
    </p:spTree>
    <p:extLst>
      <p:ext uri="{BB962C8B-B14F-4D97-AF65-F5344CB8AC3E}">
        <p14:creationId xmlns:p14="http://schemas.microsoft.com/office/powerpoint/2010/main" val="534664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89EE3-A149-198C-70C2-E8F6F667A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85800"/>
          </a:xfrm>
        </p:spPr>
        <p:txBody>
          <a:bodyPr/>
          <a:lstStyle/>
          <a:p>
            <a:r>
              <a:rPr lang="en-US" dirty="0"/>
              <a:t>Overriding 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91E6B4-35B4-8F50-D914-11D312D38E30}"/>
              </a:ext>
            </a:extLst>
          </p:cNvPr>
          <p:cNvSpPr txBox="1"/>
          <p:nvPr/>
        </p:nvSpPr>
        <p:spPr>
          <a:xfrm>
            <a:off x="152400" y="685801"/>
            <a:ext cx="8610600" cy="6130909"/>
          </a:xfrm>
          <a:prstGeom prst="rect">
            <a:avLst/>
          </a:prstGeom>
          <a:solidFill>
            <a:schemeClr val="accent4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800" dirty="0"/>
              <a:t>class </a:t>
            </a:r>
            <a:r>
              <a:rPr lang="en-US" sz="1800" dirty="0" err="1"/>
              <a:t>PrintClass</a:t>
            </a:r>
            <a:r>
              <a:rPr lang="en-US" sz="1800" dirty="0"/>
              <a:t> {</a:t>
            </a:r>
          </a:p>
          <a:p>
            <a:pPr algn="l"/>
            <a:r>
              <a:rPr lang="en-US" sz="1800" dirty="0"/>
              <a:t>    int x = 0;</a:t>
            </a:r>
          </a:p>
          <a:p>
            <a:pPr algn="l"/>
            <a:r>
              <a:rPr lang="en-US" sz="1800" dirty="0"/>
              <a:t>    int y = 1;</a:t>
            </a:r>
          </a:p>
          <a:p>
            <a:pPr algn="l"/>
            <a:endParaRPr lang="en-US" sz="1800" dirty="0"/>
          </a:p>
          <a:p>
            <a:pPr algn="l"/>
            <a:r>
              <a:rPr lang="en-US" sz="1800" dirty="0"/>
              <a:t>    </a:t>
            </a:r>
            <a:r>
              <a:rPr lang="en-US" sz="1800" dirty="0">
                <a:highlight>
                  <a:srgbClr val="0000FF"/>
                </a:highlight>
              </a:rPr>
              <a:t>void </a:t>
            </a:r>
            <a:r>
              <a:rPr lang="en-US" sz="1800" dirty="0" err="1">
                <a:highlight>
                  <a:srgbClr val="0000FF"/>
                </a:highlight>
              </a:rPr>
              <a:t>printMe</a:t>
            </a:r>
            <a:r>
              <a:rPr lang="en-US" sz="1800" dirty="0">
                <a:highlight>
                  <a:srgbClr val="0000FF"/>
                </a:highlight>
              </a:rPr>
              <a:t>() </a:t>
            </a:r>
            <a:r>
              <a:rPr lang="en-US" sz="1800" dirty="0"/>
              <a:t>{</a:t>
            </a:r>
          </a:p>
          <a:p>
            <a:pPr algn="l"/>
            <a:r>
              <a:rPr lang="en-US" sz="1800" dirty="0"/>
              <a:t>        </a:t>
            </a:r>
            <a:r>
              <a:rPr lang="en-US" sz="1800" dirty="0" err="1"/>
              <a:t>System.out.println</a:t>
            </a:r>
            <a:r>
              <a:rPr lang="en-US" sz="1800" dirty="0"/>
              <a:t>("x is " + x + ", y is " + y);</a:t>
            </a:r>
          </a:p>
          <a:p>
            <a:pPr algn="l"/>
            <a:r>
              <a:rPr lang="en-US" sz="1800" dirty="0"/>
              <a:t>        </a:t>
            </a:r>
            <a:r>
              <a:rPr lang="en-US" sz="1800" dirty="0" err="1"/>
              <a:t>System.out.println</a:t>
            </a:r>
            <a:r>
              <a:rPr lang="en-US" sz="1800" dirty="0"/>
              <a:t>("I am an instance of the class " +</a:t>
            </a:r>
          </a:p>
          <a:p>
            <a:pPr algn="l"/>
            <a:r>
              <a:rPr lang="en-US" sz="1800" dirty="0"/>
              <a:t>        </a:t>
            </a:r>
            <a:r>
              <a:rPr lang="en-US" sz="1800" dirty="0" err="1"/>
              <a:t>this.getClass</a:t>
            </a:r>
            <a:r>
              <a:rPr lang="en-US" sz="1800" dirty="0"/>
              <a:t>().</a:t>
            </a:r>
            <a:r>
              <a:rPr lang="en-US" sz="1800" dirty="0" err="1"/>
              <a:t>getName</a:t>
            </a:r>
            <a:r>
              <a:rPr lang="en-US" sz="1800" dirty="0"/>
              <a:t>());</a:t>
            </a:r>
          </a:p>
          <a:p>
            <a:pPr algn="l"/>
            <a:r>
              <a:rPr lang="en-US" sz="1800" dirty="0"/>
              <a:t>    }</a:t>
            </a:r>
          </a:p>
          <a:p>
            <a:pPr algn="l"/>
            <a:r>
              <a:rPr lang="en-US" sz="1800" dirty="0"/>
              <a:t>}</a:t>
            </a:r>
          </a:p>
          <a:p>
            <a:pPr algn="l"/>
            <a:endParaRPr lang="en-US" sz="1800" dirty="0"/>
          </a:p>
          <a:p>
            <a:pPr algn="l"/>
            <a:r>
              <a:rPr lang="en-US" sz="1800" dirty="0"/>
              <a:t>class PrintSubClass2 extends </a:t>
            </a:r>
            <a:r>
              <a:rPr lang="en-US" sz="1800" dirty="0" err="1"/>
              <a:t>PrintClass</a:t>
            </a:r>
            <a:r>
              <a:rPr lang="en-US" sz="1800" dirty="0"/>
              <a:t> {</a:t>
            </a:r>
          </a:p>
          <a:p>
            <a:pPr algn="l"/>
            <a:r>
              <a:rPr lang="en-US" sz="1800" dirty="0"/>
              <a:t>    int z = 3;</a:t>
            </a:r>
          </a:p>
          <a:p>
            <a:pPr algn="l"/>
            <a:r>
              <a:rPr lang="en-US" sz="1800" dirty="0"/>
              <a:t>    </a:t>
            </a:r>
            <a:r>
              <a:rPr lang="en-US" sz="1800" dirty="0">
                <a:highlight>
                  <a:srgbClr val="0000FF"/>
                </a:highlight>
              </a:rPr>
              <a:t>void </a:t>
            </a:r>
            <a:r>
              <a:rPr lang="en-US" sz="1800" dirty="0" err="1">
                <a:highlight>
                  <a:srgbClr val="0000FF"/>
                </a:highlight>
              </a:rPr>
              <a:t>printMe</a:t>
            </a:r>
            <a:r>
              <a:rPr lang="en-US" sz="1800" dirty="0">
                <a:highlight>
                  <a:srgbClr val="0000FF"/>
                </a:highlight>
              </a:rPr>
              <a:t>() </a:t>
            </a:r>
            <a:r>
              <a:rPr lang="en-US" sz="1800" dirty="0"/>
              <a:t>{</a:t>
            </a:r>
          </a:p>
          <a:p>
            <a:pPr algn="l"/>
            <a:r>
              <a:rPr lang="en-US" sz="1800" dirty="0"/>
              <a:t>        </a:t>
            </a:r>
            <a:r>
              <a:rPr lang="en-US" sz="1800" dirty="0" err="1"/>
              <a:t>System.out.println</a:t>
            </a:r>
            <a:r>
              <a:rPr lang="en-US" sz="1800" dirty="0"/>
              <a:t>("x is " + x + ", y is " + y +</a:t>
            </a:r>
          </a:p>
          <a:p>
            <a:pPr algn="l"/>
            <a:r>
              <a:rPr lang="en-US" sz="1800" dirty="0"/>
              <a:t>               ", z is " + z);</a:t>
            </a:r>
          </a:p>
          <a:p>
            <a:pPr algn="l"/>
            <a:r>
              <a:rPr lang="en-US" sz="1800" dirty="0"/>
              <a:t>        </a:t>
            </a:r>
            <a:r>
              <a:rPr lang="en-US" sz="1800" dirty="0" err="1"/>
              <a:t>System.out.println</a:t>
            </a:r>
            <a:r>
              <a:rPr lang="en-US" sz="1800" dirty="0"/>
              <a:t>("I am an instance of the class " +</a:t>
            </a:r>
          </a:p>
          <a:p>
            <a:pPr algn="l"/>
            <a:r>
              <a:rPr lang="en-US" sz="1800" dirty="0"/>
              <a:t>               </a:t>
            </a:r>
            <a:r>
              <a:rPr lang="en-US" sz="1800" dirty="0" err="1"/>
              <a:t>this.getClass</a:t>
            </a:r>
            <a:r>
              <a:rPr lang="en-US" sz="1800" dirty="0"/>
              <a:t>().</a:t>
            </a:r>
            <a:r>
              <a:rPr lang="en-US" sz="1800" dirty="0" err="1"/>
              <a:t>getName</a:t>
            </a:r>
            <a:r>
              <a:rPr lang="en-US" sz="1800" dirty="0"/>
              <a:t>());</a:t>
            </a:r>
          </a:p>
          <a:p>
            <a:pPr algn="l"/>
            <a:r>
              <a:rPr lang="en-US" sz="1800" dirty="0"/>
              <a:t>    }</a:t>
            </a:r>
          </a:p>
          <a:p>
            <a:pPr algn="l"/>
            <a:r>
              <a:rPr lang="en-US" sz="1800" dirty="0"/>
              <a:t>}</a:t>
            </a: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CCC5D7D7-1C14-3B99-1563-0501AE3F2747}"/>
              </a:ext>
            </a:extLst>
          </p:cNvPr>
          <p:cNvCxnSpPr/>
          <p:nvPr/>
        </p:nvCxnSpPr>
        <p:spPr bwMode="auto">
          <a:xfrm rot="5400000">
            <a:off x="533400" y="2971800"/>
            <a:ext cx="2590800" cy="609600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88758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D358E-9EE3-39A1-65CC-F823F2CF4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B69F1-25AF-F7B2-6483-A7D5375A9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1212436"/>
            <a:ext cx="8229600" cy="4530725"/>
          </a:xfrm>
        </p:spPr>
        <p:txBody>
          <a:bodyPr/>
          <a:lstStyle/>
          <a:p>
            <a:r>
              <a:rPr lang="en-US" sz="1400" dirty="0"/>
              <a:t>can accessed without creating an instance of this class. Every static method is implicitly final (see below) and hence can not be overwritten. There is a Math class in Java and a static method called sqrt() that can be called as follows:</a:t>
            </a:r>
          </a:p>
          <a:p>
            <a:pPr marL="0" indent="0">
              <a:buNone/>
            </a:pPr>
            <a:r>
              <a:rPr lang="en-US" sz="1400" dirty="0"/>
              <a:t>		float value = </a:t>
            </a:r>
            <a:r>
              <a:rPr lang="en-US" sz="1400" dirty="0" err="1"/>
              <a:t>Math.sqrt</a:t>
            </a:r>
            <a:r>
              <a:rPr lang="en-US" sz="1400" dirty="0"/>
              <a:t>(200.0);</a:t>
            </a:r>
          </a:p>
          <a:p>
            <a:r>
              <a:rPr lang="en-US" sz="1400" dirty="0"/>
              <a:t>Note that an instance of the class Math is not needed to invoke the static method sqrt.</a:t>
            </a:r>
          </a:p>
          <a:p>
            <a:r>
              <a:rPr lang="en-US" sz="1400" dirty="0">
                <a:highlight>
                  <a:srgbClr val="000000"/>
                </a:highlight>
              </a:rPr>
              <a:t>if a method is declared static it means that it cannot access any instance variables of the class that are not also declared static. For example,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D9E1D0-87F8-85DD-7510-C84EFE3B7292}"/>
              </a:ext>
            </a:extLst>
          </p:cNvPr>
          <p:cNvSpPr txBox="1"/>
          <p:nvPr/>
        </p:nvSpPr>
        <p:spPr>
          <a:xfrm>
            <a:off x="1371600" y="3352800"/>
            <a:ext cx="4495800" cy="3102388"/>
          </a:xfrm>
          <a:prstGeom prst="rect">
            <a:avLst/>
          </a:prstGeom>
          <a:solidFill>
            <a:schemeClr val="accent4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en-US" sz="1200" i="1" dirty="0"/>
              <a:t>class Document {</a:t>
            </a:r>
          </a:p>
          <a:p>
            <a:pPr marL="0" indent="0" algn="l">
              <a:buNone/>
            </a:pPr>
            <a:r>
              <a:rPr lang="en-US" sz="1200" i="1" dirty="0"/>
              <a:t>  static int version=10;</a:t>
            </a:r>
          </a:p>
          <a:p>
            <a:pPr marL="0" indent="0" algn="l">
              <a:buNone/>
            </a:pPr>
            <a:r>
              <a:rPr lang="en-US" sz="1200" i="1" dirty="0"/>
              <a:t>  int </a:t>
            </a:r>
            <a:r>
              <a:rPr lang="en-US" sz="1200" i="1" dirty="0" err="1"/>
              <a:t>Num_Chapters</a:t>
            </a:r>
            <a:r>
              <a:rPr lang="en-US" sz="1200" i="1" dirty="0"/>
              <a:t>;</a:t>
            </a:r>
          </a:p>
          <a:p>
            <a:pPr marL="0" indent="0" algn="l">
              <a:buNone/>
            </a:pPr>
            <a:endParaRPr lang="en-US" sz="1200" i="1" dirty="0"/>
          </a:p>
          <a:p>
            <a:pPr marL="0" indent="0" algn="l">
              <a:buNone/>
            </a:pPr>
            <a:r>
              <a:rPr lang="en-US" sz="1200" i="1" dirty="0"/>
              <a:t>   static void </a:t>
            </a:r>
            <a:r>
              <a:rPr lang="en-US" sz="1200" i="1" dirty="0" err="1"/>
              <a:t>modify_version</a:t>
            </a:r>
            <a:r>
              <a:rPr lang="en-US" sz="1200" i="1" dirty="0"/>
              <a:t>(int </a:t>
            </a:r>
            <a:r>
              <a:rPr lang="en-US" sz="1200" i="1" dirty="0" err="1"/>
              <a:t>ver</a:t>
            </a:r>
            <a:r>
              <a:rPr lang="en-US" sz="1200" i="1" dirty="0"/>
              <a:t>) {</a:t>
            </a:r>
          </a:p>
          <a:p>
            <a:pPr marL="0" indent="0" algn="l">
              <a:buNone/>
            </a:pPr>
            <a:r>
              <a:rPr lang="en-US" sz="1200" i="1" dirty="0"/>
              <a:t>      version = </a:t>
            </a:r>
            <a:r>
              <a:rPr lang="en-US" sz="1200" i="1" dirty="0" err="1"/>
              <a:t>ver</a:t>
            </a:r>
            <a:r>
              <a:rPr lang="en-US" sz="1200" i="1" dirty="0"/>
              <a:t>;</a:t>
            </a:r>
          </a:p>
          <a:p>
            <a:pPr marL="0" indent="0" algn="l">
              <a:buNone/>
            </a:pPr>
            <a:r>
              <a:rPr lang="en-US" sz="1200" i="1" dirty="0"/>
              <a:t>      </a:t>
            </a:r>
            <a:r>
              <a:rPr lang="en-US" sz="1200" b="1" i="1" dirty="0">
                <a:solidFill>
                  <a:srgbClr val="C00000"/>
                </a:solidFill>
              </a:rPr>
              <a:t>/*can not access </a:t>
            </a:r>
            <a:r>
              <a:rPr lang="en-US" sz="1200" b="1" i="1" dirty="0" err="1">
                <a:solidFill>
                  <a:srgbClr val="C00000"/>
                </a:solidFill>
              </a:rPr>
              <a:t>Num_Chapters</a:t>
            </a:r>
            <a:r>
              <a:rPr lang="en-US" sz="1200" b="1" i="1" dirty="0">
                <a:solidFill>
                  <a:srgbClr val="C00000"/>
                </a:solidFill>
              </a:rPr>
              <a:t>*/</a:t>
            </a:r>
          </a:p>
          <a:p>
            <a:pPr marL="0" indent="0" algn="l">
              <a:buNone/>
            </a:pPr>
            <a:r>
              <a:rPr lang="en-US" sz="1200" i="1" dirty="0"/>
              <a:t>   }</a:t>
            </a:r>
          </a:p>
          <a:p>
            <a:pPr marL="0" indent="0" algn="l">
              <a:buNone/>
            </a:pPr>
            <a:endParaRPr lang="en-US" sz="1200" i="1" dirty="0"/>
          </a:p>
          <a:p>
            <a:pPr marL="0" indent="0" algn="l">
              <a:buNone/>
            </a:pPr>
            <a:r>
              <a:rPr lang="en-US" sz="1200" i="1" dirty="0"/>
              <a:t>   void </a:t>
            </a:r>
            <a:r>
              <a:rPr lang="en-US" sz="1200" i="1" dirty="0" err="1"/>
              <a:t>update_info</a:t>
            </a:r>
            <a:r>
              <a:rPr lang="en-US" sz="1200" i="1" dirty="0"/>
              <a:t>(int </a:t>
            </a:r>
            <a:r>
              <a:rPr lang="en-US" sz="1200" i="1" dirty="0" err="1"/>
              <a:t>ver</a:t>
            </a:r>
            <a:r>
              <a:rPr lang="en-US" sz="1200" i="1" dirty="0"/>
              <a:t>, int num) {</a:t>
            </a:r>
          </a:p>
          <a:p>
            <a:pPr marL="0" indent="0" algn="l">
              <a:buNone/>
            </a:pPr>
            <a:r>
              <a:rPr lang="en-US" sz="1200" i="1" dirty="0"/>
              <a:t>      version = </a:t>
            </a:r>
            <a:r>
              <a:rPr lang="en-US" sz="1200" i="1" dirty="0" err="1"/>
              <a:t>ver</a:t>
            </a:r>
            <a:r>
              <a:rPr lang="en-US" sz="1200" i="1" dirty="0"/>
              <a:t>;</a:t>
            </a:r>
          </a:p>
          <a:p>
            <a:pPr marL="0" indent="0" algn="l">
              <a:buNone/>
            </a:pPr>
            <a:r>
              <a:rPr lang="en-US" sz="1200" i="1" dirty="0"/>
              <a:t>      </a:t>
            </a:r>
            <a:r>
              <a:rPr lang="en-US" sz="1200" i="1" dirty="0" err="1"/>
              <a:t>Num_Chapters</a:t>
            </a:r>
            <a:r>
              <a:rPr lang="en-US" sz="1200" i="1" dirty="0"/>
              <a:t> = num;</a:t>
            </a:r>
          </a:p>
          <a:p>
            <a:pPr marL="0" indent="0" algn="l">
              <a:buNone/>
            </a:pPr>
            <a:r>
              <a:rPr lang="en-US" sz="1200" i="1" dirty="0"/>
              <a:t>   }</a:t>
            </a:r>
          </a:p>
          <a:p>
            <a:pPr marL="0" indent="0" algn="l">
              <a:buNone/>
            </a:pPr>
            <a:r>
              <a:rPr lang="en-US" sz="1200" i="1" dirty="0"/>
              <a:t>}</a:t>
            </a:r>
          </a:p>
          <a:p>
            <a:pPr algn="l"/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9652251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B7540-9D5D-13DF-5C9D-C75D5867C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9817A-5DD6-E15E-EC88-30F185657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Final Methods</a:t>
            </a:r>
          </a:p>
          <a:p>
            <a:pPr algn="l"/>
            <a:r>
              <a:rPr lang="en-US" dirty="0"/>
              <a:t>If a method is declared as final then it can not be overridden.</a:t>
            </a:r>
          </a:p>
        </p:txBody>
      </p:sp>
    </p:spTree>
    <p:extLst>
      <p:ext uri="{BB962C8B-B14F-4D97-AF65-F5344CB8AC3E}">
        <p14:creationId xmlns:p14="http://schemas.microsoft.com/office/powerpoint/2010/main" val="1201199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5603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/>
              <a:t>Characteristics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/>
              <a:t>Simplicity</a:t>
            </a:r>
          </a:p>
          <a:p>
            <a:pPr lvl="1" eaLnBrk="1" hangingPunct="1">
              <a:defRPr/>
            </a:pPr>
            <a:r>
              <a:rPr lang="en-US" altLang="en-US" sz="2400"/>
              <a:t>Everything an object</a:t>
            </a:r>
          </a:p>
          <a:p>
            <a:pPr lvl="1" eaLnBrk="1" hangingPunct="1">
              <a:defRPr/>
            </a:pPr>
            <a:r>
              <a:rPr lang="en-US" altLang="en-US" sz="2400"/>
              <a:t>All objects on heap, accessed through pointers</a:t>
            </a:r>
          </a:p>
          <a:p>
            <a:pPr lvl="1" eaLnBrk="1" hangingPunct="1">
              <a:defRPr/>
            </a:pPr>
            <a:r>
              <a:rPr lang="en-US" altLang="en-US" sz="2400"/>
              <a:t>no functions</a:t>
            </a:r>
          </a:p>
          <a:p>
            <a:pPr lvl="1" eaLnBrk="1" hangingPunct="1">
              <a:defRPr/>
            </a:pPr>
            <a:r>
              <a:rPr lang="en-US" altLang="en-US" sz="2400"/>
              <a:t>no multiple inheritance, </a:t>
            </a:r>
          </a:p>
          <a:p>
            <a:pPr lvl="1" eaLnBrk="1" hangingPunct="1">
              <a:defRPr/>
            </a:pPr>
            <a:r>
              <a:rPr lang="en-US" altLang="en-US" sz="2400"/>
              <a:t>no operator overloading</a:t>
            </a:r>
          </a:p>
          <a:p>
            <a:pPr eaLnBrk="1" hangingPunct="1">
              <a:defRPr/>
            </a:pPr>
            <a:r>
              <a:rPr lang="en-US" altLang="en-US" sz="2400"/>
              <a:t>Portability </a:t>
            </a:r>
          </a:p>
          <a:p>
            <a:pPr lvl="1" eaLnBrk="1" hangingPunct="1">
              <a:defRPr/>
            </a:pPr>
            <a:r>
              <a:rPr lang="en-US" altLang="en-US" sz="2400"/>
              <a:t>Bytecode interpreter on many platforms</a:t>
            </a:r>
          </a:p>
          <a:p>
            <a:pPr eaLnBrk="1" hangingPunct="1">
              <a:defRPr/>
            </a:pPr>
            <a:r>
              <a:rPr lang="en-US" altLang="en-US" sz="2400"/>
              <a:t>Reliability and Safety</a:t>
            </a:r>
          </a:p>
          <a:p>
            <a:pPr lvl="1" eaLnBrk="1" hangingPunct="1">
              <a:defRPr/>
            </a:pPr>
            <a:r>
              <a:rPr lang="en-US" altLang="en-US" sz="2400"/>
              <a:t>Run-time type and bounds checks</a:t>
            </a:r>
          </a:p>
          <a:p>
            <a:pPr lvl="1" eaLnBrk="1" hangingPunct="1">
              <a:defRPr/>
            </a:pPr>
            <a:r>
              <a:rPr lang="en-US" altLang="en-US" sz="2400"/>
              <a:t>Garbage collection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5511-10BC-B229-BB94-CF85A7EDC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 - if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695B4-8393-CBE5-D817-F56963081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The statement inside of an if must return a </a:t>
            </a:r>
            <a:r>
              <a:rPr lang="en-US" sz="2400" dirty="0" err="1"/>
              <a:t>boolean</a:t>
            </a:r>
            <a:r>
              <a:rPr lang="en-US" sz="2400" dirty="0"/>
              <a:t> value meaning true or false. (Note: C/C++ can return an integer). Otherwise, it is the same as in C/C++ (if, then, else if, else) Example:</a:t>
            </a:r>
            <a:br>
              <a:rPr lang="en-US" sz="2400" dirty="0"/>
            </a:br>
            <a:endParaRPr lang="en-US" sz="2400" dirty="0"/>
          </a:p>
          <a:p>
            <a:pPr marL="0" indent="0">
              <a:buNone/>
            </a:pPr>
            <a:r>
              <a:rPr lang="en-US" sz="2000" i="1" dirty="0">
                <a:highlight>
                  <a:srgbClr val="000000"/>
                </a:highlight>
              </a:rPr>
              <a:t>if(count &lt; 0)</a:t>
            </a:r>
          </a:p>
          <a:p>
            <a:pPr marL="0" indent="0">
              <a:buNone/>
            </a:pPr>
            <a:r>
              <a:rPr lang="en-US" sz="2000" i="1" dirty="0">
                <a:highlight>
                  <a:srgbClr val="000000"/>
                </a:highlight>
              </a:rPr>
              <a:t> { </a:t>
            </a:r>
            <a:r>
              <a:rPr lang="en-US" sz="2000" i="1" dirty="0" err="1">
                <a:highlight>
                  <a:srgbClr val="000000"/>
                </a:highlight>
              </a:rPr>
              <a:t>System.out.println</a:t>
            </a:r>
            <a:r>
              <a:rPr lang="en-US" sz="2000" i="1" dirty="0">
                <a:highlight>
                  <a:srgbClr val="000000"/>
                </a:highlight>
              </a:rPr>
              <a:t>("Error!"); }</a:t>
            </a:r>
          </a:p>
          <a:p>
            <a:pPr marL="0" indent="0">
              <a:buNone/>
            </a:pPr>
            <a:r>
              <a:rPr lang="en-US" sz="2000" i="1" dirty="0">
                <a:highlight>
                  <a:srgbClr val="000000"/>
                </a:highlight>
              </a:rPr>
              <a:t>else if (count &gt; 10)</a:t>
            </a:r>
          </a:p>
          <a:p>
            <a:pPr marL="0" indent="0">
              <a:buNone/>
            </a:pPr>
            <a:r>
              <a:rPr lang="en-US" sz="2000" i="1" dirty="0">
                <a:highlight>
                  <a:srgbClr val="000000"/>
                </a:highlight>
              </a:rPr>
              <a:t> { </a:t>
            </a:r>
            <a:r>
              <a:rPr lang="en-US" sz="2000" i="1" dirty="0" err="1">
                <a:highlight>
                  <a:srgbClr val="000000"/>
                </a:highlight>
              </a:rPr>
              <a:t>System.out.println</a:t>
            </a:r>
            <a:r>
              <a:rPr lang="en-US" sz="2000" i="1" dirty="0">
                <a:highlight>
                  <a:srgbClr val="000000"/>
                </a:highlight>
              </a:rPr>
              <a:t>("Stop being a hog!");</a:t>
            </a:r>
          </a:p>
          <a:p>
            <a:pPr marL="0" indent="0">
              <a:buNone/>
            </a:pPr>
            <a:r>
              <a:rPr lang="en-US" sz="2000" i="1" dirty="0">
                <a:highlight>
                  <a:srgbClr val="000000"/>
                </a:highlight>
              </a:rPr>
              <a:t>   count = 0;  /*take that*/ }</a:t>
            </a:r>
          </a:p>
          <a:p>
            <a:pPr marL="0" indent="0">
              <a:buNone/>
            </a:pPr>
            <a:r>
              <a:rPr lang="en-US" sz="2000" i="1" dirty="0">
                <a:highlight>
                  <a:srgbClr val="000000"/>
                </a:highlight>
              </a:rPr>
              <a:t>else</a:t>
            </a:r>
          </a:p>
          <a:p>
            <a:pPr marL="0" indent="0">
              <a:buNone/>
            </a:pPr>
            <a:r>
              <a:rPr lang="en-US" sz="2000" i="1" dirty="0">
                <a:highlight>
                  <a:srgbClr val="000000"/>
                </a:highlight>
              </a:rPr>
              <a:t> { </a:t>
            </a:r>
            <a:r>
              <a:rPr lang="en-US" sz="2000" i="1" dirty="0" err="1">
                <a:highlight>
                  <a:srgbClr val="000000"/>
                </a:highlight>
              </a:rPr>
              <a:t>System.out.println</a:t>
            </a:r>
            <a:r>
              <a:rPr lang="en-US" sz="2000" i="1" dirty="0">
                <a:highlight>
                  <a:srgbClr val="000000"/>
                </a:highlight>
              </a:rPr>
              <a:t>("Great Running!");</a:t>
            </a:r>
          </a:p>
          <a:p>
            <a:pPr marL="0" indent="0">
              <a:buNone/>
            </a:pPr>
            <a:r>
              <a:rPr lang="en-US" sz="2000" i="1" dirty="0">
                <a:highlight>
                  <a:srgbClr val="000000"/>
                </a:highlight>
              </a:rPr>
              <a:t>   count++; }</a:t>
            </a:r>
          </a:p>
        </p:txBody>
      </p:sp>
    </p:spTree>
    <p:extLst>
      <p:ext uri="{BB962C8B-B14F-4D97-AF65-F5344CB8AC3E}">
        <p14:creationId xmlns:p14="http://schemas.microsoft.com/office/powerpoint/2010/main" val="32131180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22E1E-EAD3-B0D4-A593-10DF773CE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68843-13D1-2CDE-35BC-A609B558C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i="1" dirty="0">
                <a:highlight>
                  <a:srgbClr val="000000"/>
                </a:highlight>
              </a:rPr>
              <a:t>switch (option) {</a:t>
            </a:r>
          </a:p>
          <a:p>
            <a:pPr marL="0" indent="0">
              <a:buNone/>
            </a:pPr>
            <a:r>
              <a:rPr lang="en-US" sz="1800" i="1" dirty="0">
                <a:highlight>
                  <a:srgbClr val="000000"/>
                </a:highlight>
              </a:rPr>
              <a:t>   case 0:</a:t>
            </a:r>
          </a:p>
          <a:p>
            <a:pPr marL="0" indent="0">
              <a:buNone/>
            </a:pPr>
            <a:r>
              <a:rPr lang="en-US" sz="1800" i="1" dirty="0">
                <a:highlight>
                  <a:srgbClr val="000000"/>
                </a:highlight>
              </a:rPr>
              <a:t>      </a:t>
            </a:r>
            <a:r>
              <a:rPr lang="en-US" sz="1800" i="1" dirty="0" err="1">
                <a:highlight>
                  <a:srgbClr val="000000"/>
                </a:highlight>
              </a:rPr>
              <a:t>System.out.println</a:t>
            </a:r>
            <a:r>
              <a:rPr lang="en-US" sz="1800" i="1" dirty="0">
                <a:highlight>
                  <a:srgbClr val="000000"/>
                </a:highlight>
              </a:rPr>
              <a:t>("You choose Thresholding");</a:t>
            </a:r>
          </a:p>
          <a:p>
            <a:pPr marL="0" indent="0">
              <a:buNone/>
            </a:pPr>
            <a:r>
              <a:rPr lang="en-US" sz="1800" i="1" dirty="0">
                <a:highlight>
                  <a:srgbClr val="000000"/>
                </a:highlight>
              </a:rPr>
              <a:t>      Threshold();  /*call the </a:t>
            </a:r>
            <a:r>
              <a:rPr lang="en-US" sz="1800" i="1" dirty="0" err="1">
                <a:highlight>
                  <a:srgbClr val="000000"/>
                </a:highlight>
              </a:rPr>
              <a:t>treshold</a:t>
            </a:r>
            <a:r>
              <a:rPr lang="en-US" sz="1800" i="1" dirty="0">
                <a:highlight>
                  <a:srgbClr val="000000"/>
                </a:highlight>
              </a:rPr>
              <a:t> method of this class*/</a:t>
            </a:r>
          </a:p>
          <a:p>
            <a:pPr marL="0" indent="0">
              <a:buNone/>
            </a:pPr>
            <a:r>
              <a:rPr lang="en-US" sz="1800" i="1" dirty="0">
                <a:highlight>
                  <a:srgbClr val="000000"/>
                </a:highlight>
              </a:rPr>
              <a:t>      break;</a:t>
            </a:r>
          </a:p>
          <a:p>
            <a:pPr marL="0" indent="0">
              <a:buNone/>
            </a:pPr>
            <a:r>
              <a:rPr lang="en-US" sz="1800" i="1" dirty="0">
                <a:highlight>
                  <a:srgbClr val="000000"/>
                </a:highlight>
              </a:rPr>
              <a:t>   case 1:</a:t>
            </a:r>
          </a:p>
          <a:p>
            <a:pPr marL="0" indent="0">
              <a:buNone/>
            </a:pPr>
            <a:r>
              <a:rPr lang="en-US" sz="1800" i="1" dirty="0">
                <a:highlight>
                  <a:srgbClr val="000000"/>
                </a:highlight>
              </a:rPr>
              <a:t>      </a:t>
            </a:r>
            <a:r>
              <a:rPr lang="en-US" sz="1800" i="1" dirty="0" err="1">
                <a:highlight>
                  <a:srgbClr val="000000"/>
                </a:highlight>
              </a:rPr>
              <a:t>System.out.println</a:t>
            </a:r>
            <a:r>
              <a:rPr lang="en-US" sz="1800" i="1" dirty="0">
                <a:highlight>
                  <a:srgbClr val="000000"/>
                </a:highlight>
              </a:rPr>
              <a:t>("You choose Bit-Slicing");</a:t>
            </a:r>
          </a:p>
          <a:p>
            <a:pPr marL="0" indent="0">
              <a:buNone/>
            </a:pPr>
            <a:r>
              <a:rPr lang="en-US" sz="1800" i="1" dirty="0">
                <a:highlight>
                  <a:srgbClr val="000000"/>
                </a:highlight>
              </a:rPr>
              <a:t>      </a:t>
            </a:r>
            <a:r>
              <a:rPr lang="en-US" sz="1800" i="1" dirty="0" err="1">
                <a:highlight>
                  <a:srgbClr val="000000"/>
                </a:highlight>
              </a:rPr>
              <a:t>BitSlice</a:t>
            </a:r>
            <a:r>
              <a:rPr lang="en-US" sz="1800" i="1" dirty="0">
                <a:highlight>
                  <a:srgbClr val="000000"/>
                </a:highlight>
              </a:rPr>
              <a:t>();  /*call the Bit-slice method of this class*/</a:t>
            </a:r>
          </a:p>
          <a:p>
            <a:pPr marL="0" indent="0">
              <a:buNone/>
            </a:pPr>
            <a:r>
              <a:rPr lang="en-US" sz="1800" i="1" dirty="0">
                <a:highlight>
                  <a:srgbClr val="000000"/>
                </a:highlight>
              </a:rPr>
              <a:t>      break;</a:t>
            </a:r>
          </a:p>
          <a:p>
            <a:pPr marL="0" indent="0">
              <a:buNone/>
            </a:pPr>
            <a:r>
              <a:rPr lang="en-US" sz="1800" i="1" dirty="0">
                <a:highlight>
                  <a:srgbClr val="000000"/>
                </a:highlight>
              </a:rPr>
              <a:t>   default:</a:t>
            </a:r>
          </a:p>
          <a:p>
            <a:pPr marL="0" indent="0">
              <a:buNone/>
            </a:pPr>
            <a:r>
              <a:rPr lang="en-US" sz="1800" i="1" dirty="0">
                <a:highlight>
                  <a:srgbClr val="000000"/>
                </a:highlight>
              </a:rPr>
              <a:t>      </a:t>
            </a:r>
            <a:r>
              <a:rPr lang="en-US" sz="1800" i="1" dirty="0" err="1">
                <a:highlight>
                  <a:srgbClr val="000000"/>
                </a:highlight>
              </a:rPr>
              <a:t>System.out.println</a:t>
            </a:r>
            <a:r>
              <a:rPr lang="en-US" sz="1800" i="1" dirty="0">
                <a:highlight>
                  <a:srgbClr val="000000"/>
                </a:highlight>
              </a:rPr>
              <a:t>("Invalid Choice!");</a:t>
            </a:r>
          </a:p>
          <a:p>
            <a:pPr marL="0" indent="0">
              <a:buNone/>
            </a:pPr>
            <a:r>
              <a:rPr lang="en-US" sz="1800" i="1" dirty="0">
                <a:highlight>
                  <a:srgbClr val="000000"/>
                </a:highlight>
              </a:rPr>
              <a:t>      break;</a:t>
            </a:r>
          </a:p>
          <a:p>
            <a:pPr marL="0" indent="0">
              <a:buNone/>
            </a:pPr>
            <a:r>
              <a:rPr lang="en-US" sz="1800" i="1" dirty="0">
                <a:highlight>
                  <a:srgbClr val="000000"/>
                </a:highlight>
              </a:rPr>
              <a:t>}</a:t>
            </a:r>
          </a:p>
          <a:p>
            <a:pPr marL="0" indent="0">
              <a:buNone/>
            </a:pPr>
            <a:endParaRPr lang="en-US" sz="1800" i="1" dirty="0">
              <a:highlight>
                <a:srgbClr val="000000"/>
              </a:highlight>
            </a:endParaRPr>
          </a:p>
          <a:p>
            <a:pPr marL="0" indent="0">
              <a:buNone/>
            </a:pPr>
            <a:r>
              <a:rPr lang="en-US" sz="1800" i="1" dirty="0">
                <a:highlight>
                  <a:srgbClr val="000000"/>
                </a:highlight>
              </a:rPr>
              <a:t>//Threshold() and </a:t>
            </a:r>
            <a:r>
              <a:rPr lang="en-US" sz="1800" i="1" dirty="0" err="1">
                <a:highlight>
                  <a:srgbClr val="000000"/>
                </a:highlight>
              </a:rPr>
              <a:t>BitSlice</a:t>
            </a:r>
            <a:r>
              <a:rPr lang="en-US" sz="1800" i="1" dirty="0">
                <a:highlight>
                  <a:srgbClr val="000000"/>
                </a:highlight>
              </a:rPr>
              <a:t>() methods defined elsewhere....</a:t>
            </a:r>
          </a:p>
          <a:p>
            <a:pPr marL="0" indent="0">
              <a:buNone/>
            </a:pPr>
            <a:endParaRPr lang="en-US" sz="1800" i="1" dirty="0">
              <a:highlight>
                <a:srgbClr val="00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5823707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8135F-3A12-C514-F494-599F8D4E0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82644-A970-66AB-54CD-50460C5D8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6525"/>
          </a:xfrm>
        </p:spPr>
        <p:txBody>
          <a:bodyPr/>
          <a:lstStyle/>
          <a:p>
            <a:r>
              <a:rPr lang="en-US" dirty="0"/>
              <a:t>Same as C++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9E22F1-4778-6E24-2A64-F2A1F385A548}"/>
              </a:ext>
            </a:extLst>
          </p:cNvPr>
          <p:cNvSpPr txBox="1"/>
          <p:nvPr/>
        </p:nvSpPr>
        <p:spPr>
          <a:xfrm>
            <a:off x="228600" y="1741521"/>
            <a:ext cx="8153400" cy="5025991"/>
          </a:xfrm>
          <a:prstGeom prst="rect">
            <a:avLst/>
          </a:prstGeom>
          <a:solidFill>
            <a:schemeClr val="accent4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en-US" sz="1400" i="1" dirty="0">
                <a:highlight>
                  <a:srgbClr val="000000"/>
                </a:highlight>
              </a:rPr>
              <a:t>class </a:t>
            </a:r>
            <a:r>
              <a:rPr lang="en-US" sz="1400" i="1" dirty="0" err="1">
                <a:highlight>
                  <a:srgbClr val="000000"/>
                </a:highlight>
              </a:rPr>
              <a:t>ArrayTest</a:t>
            </a:r>
            <a:r>
              <a:rPr lang="en-US" sz="1400" i="1" dirty="0">
                <a:highlight>
                  <a:srgbClr val="000000"/>
                </a:highlight>
              </a:rPr>
              <a:t> {</a:t>
            </a:r>
          </a:p>
          <a:p>
            <a:pPr marL="0" indent="0" algn="l">
              <a:buNone/>
            </a:pPr>
            <a:endParaRPr lang="en-US" sz="1400" i="1" dirty="0">
              <a:highlight>
                <a:srgbClr val="000000"/>
              </a:highlight>
            </a:endParaRPr>
          </a:p>
          <a:p>
            <a:pPr marL="0" indent="0" algn="l">
              <a:buNone/>
            </a:pPr>
            <a:r>
              <a:rPr lang="en-US" sz="1400" i="1" dirty="0">
                <a:highlight>
                  <a:srgbClr val="000000"/>
                </a:highlight>
              </a:rPr>
              <a:t>    String[] </a:t>
            </a:r>
            <a:r>
              <a:rPr lang="en-US" sz="1400" i="1" dirty="0" err="1">
                <a:highlight>
                  <a:srgbClr val="000000"/>
                </a:highlight>
              </a:rPr>
              <a:t>firstNames</a:t>
            </a:r>
            <a:r>
              <a:rPr lang="en-US" sz="1400" i="1" dirty="0">
                <a:highlight>
                  <a:srgbClr val="000000"/>
                </a:highlight>
              </a:rPr>
              <a:t> = { "Dennis", "Grace", "Bjarne", "James" };</a:t>
            </a:r>
          </a:p>
          <a:p>
            <a:pPr marL="0" indent="0" algn="l">
              <a:buNone/>
            </a:pPr>
            <a:r>
              <a:rPr lang="en-US" sz="1400" i="1" dirty="0">
                <a:highlight>
                  <a:srgbClr val="000000"/>
                </a:highlight>
              </a:rPr>
              <a:t>    String[] </a:t>
            </a:r>
            <a:r>
              <a:rPr lang="en-US" sz="1400" i="1" dirty="0" err="1">
                <a:highlight>
                  <a:srgbClr val="000000"/>
                </a:highlight>
              </a:rPr>
              <a:t>lastNames</a:t>
            </a:r>
            <a:r>
              <a:rPr lang="en-US" sz="1400" i="1" dirty="0">
                <a:highlight>
                  <a:srgbClr val="000000"/>
                </a:highlight>
              </a:rPr>
              <a:t> = new String[</a:t>
            </a:r>
            <a:r>
              <a:rPr lang="en-US" sz="1400" i="1" dirty="0" err="1">
                <a:highlight>
                  <a:srgbClr val="000000"/>
                </a:highlight>
              </a:rPr>
              <a:t>firstNames.length</a:t>
            </a:r>
            <a:r>
              <a:rPr lang="en-US" sz="1400" i="1" dirty="0">
                <a:highlight>
                  <a:srgbClr val="000000"/>
                </a:highlight>
              </a:rPr>
              <a:t>];</a:t>
            </a:r>
          </a:p>
          <a:p>
            <a:pPr marL="0" indent="0" algn="l">
              <a:buNone/>
            </a:pPr>
            <a:endParaRPr lang="en-US" sz="1400" i="1" dirty="0">
              <a:highlight>
                <a:srgbClr val="000000"/>
              </a:highlight>
            </a:endParaRPr>
          </a:p>
          <a:p>
            <a:pPr marL="0" indent="0" algn="l">
              <a:buNone/>
            </a:pPr>
            <a:r>
              <a:rPr lang="en-US" sz="1400" i="1" dirty="0">
                <a:highlight>
                  <a:srgbClr val="000000"/>
                </a:highlight>
              </a:rPr>
              <a:t>    void </a:t>
            </a:r>
            <a:r>
              <a:rPr lang="en-US" sz="1400" i="1" dirty="0" err="1">
                <a:highlight>
                  <a:srgbClr val="000000"/>
                </a:highlight>
              </a:rPr>
              <a:t>printNames</a:t>
            </a:r>
            <a:r>
              <a:rPr lang="en-US" sz="1400" i="1" dirty="0">
                <a:highlight>
                  <a:srgbClr val="000000"/>
                </a:highlight>
              </a:rPr>
              <a:t>() {</a:t>
            </a:r>
          </a:p>
          <a:p>
            <a:pPr marL="0" indent="0" algn="l">
              <a:buNone/>
            </a:pPr>
            <a:r>
              <a:rPr lang="en-US" sz="1400" i="1" dirty="0">
                <a:highlight>
                  <a:srgbClr val="000000"/>
                </a:highlight>
              </a:rPr>
              <a:t>       for(</a:t>
            </a:r>
            <a:r>
              <a:rPr lang="en-US" sz="1400" i="1" dirty="0" err="1">
                <a:highlight>
                  <a:srgbClr val="000000"/>
                </a:highlight>
              </a:rPr>
              <a:t>i</a:t>
            </a:r>
            <a:r>
              <a:rPr lang="en-US" sz="1400" i="1" dirty="0">
                <a:highlight>
                  <a:srgbClr val="000000"/>
                </a:highlight>
              </a:rPr>
              <a:t>=0; </a:t>
            </a:r>
            <a:r>
              <a:rPr lang="en-US" sz="1400" i="1" dirty="0" err="1">
                <a:highlight>
                  <a:srgbClr val="000000"/>
                </a:highlight>
              </a:rPr>
              <a:t>i</a:t>
            </a:r>
            <a:r>
              <a:rPr lang="en-US" sz="1400" i="1" dirty="0">
                <a:highlight>
                  <a:srgbClr val="000000"/>
                </a:highlight>
              </a:rPr>
              <a:t> &lt;</a:t>
            </a:r>
            <a:r>
              <a:rPr lang="en-US" sz="1400" i="1" dirty="0" err="1">
                <a:highlight>
                  <a:srgbClr val="000000"/>
                </a:highlight>
              </a:rPr>
              <a:t>firstNames.length</a:t>
            </a:r>
            <a:r>
              <a:rPr lang="en-US" sz="1400" i="1" dirty="0">
                <a:highlight>
                  <a:srgbClr val="000000"/>
                </a:highlight>
              </a:rPr>
              <a:t>; </a:t>
            </a:r>
            <a:r>
              <a:rPr lang="en-US" sz="1400" i="1" dirty="0" err="1">
                <a:highlight>
                  <a:srgbClr val="000000"/>
                </a:highlight>
              </a:rPr>
              <a:t>i</a:t>
            </a:r>
            <a:r>
              <a:rPr lang="en-US" sz="1400" i="1" dirty="0">
                <a:highlight>
                  <a:srgbClr val="000000"/>
                </a:highlight>
              </a:rPr>
              <a:t>++)</a:t>
            </a:r>
          </a:p>
          <a:p>
            <a:pPr marL="0" indent="0" algn="l">
              <a:buNone/>
            </a:pPr>
            <a:r>
              <a:rPr lang="en-US" sz="1400" i="1" dirty="0">
                <a:highlight>
                  <a:srgbClr val="000000"/>
                </a:highlight>
              </a:rPr>
              <a:t>           </a:t>
            </a:r>
            <a:r>
              <a:rPr lang="en-US" sz="1400" i="1" dirty="0" err="1">
                <a:highlight>
                  <a:srgbClr val="000000"/>
                </a:highlight>
              </a:rPr>
              <a:t>System.out.println</a:t>
            </a:r>
            <a:r>
              <a:rPr lang="en-US" sz="1400" i="1" dirty="0">
                <a:highlight>
                  <a:srgbClr val="000000"/>
                </a:highlight>
              </a:rPr>
              <a:t>(</a:t>
            </a:r>
            <a:r>
              <a:rPr lang="en-US" sz="1400" i="1" dirty="0" err="1">
                <a:highlight>
                  <a:srgbClr val="000000"/>
                </a:highlight>
              </a:rPr>
              <a:t>firstNames</a:t>
            </a:r>
            <a:r>
              <a:rPr lang="en-US" sz="1400" i="1" dirty="0">
                <a:highlight>
                  <a:srgbClr val="000000"/>
                </a:highlight>
              </a:rPr>
              <a:t>[</a:t>
            </a:r>
            <a:r>
              <a:rPr lang="en-US" sz="1400" i="1" dirty="0" err="1">
                <a:highlight>
                  <a:srgbClr val="000000"/>
                </a:highlight>
              </a:rPr>
              <a:t>i</a:t>
            </a:r>
            <a:r>
              <a:rPr lang="en-US" sz="1400" i="1" dirty="0">
                <a:highlight>
                  <a:srgbClr val="000000"/>
                </a:highlight>
              </a:rPr>
              <a:t>] + );</a:t>
            </a:r>
          </a:p>
          <a:p>
            <a:pPr marL="0" indent="0" algn="l">
              <a:buNone/>
            </a:pPr>
            <a:r>
              <a:rPr lang="en-US" sz="1400" i="1" dirty="0">
                <a:highlight>
                  <a:srgbClr val="000000"/>
                </a:highlight>
              </a:rPr>
              <a:t>    }</a:t>
            </a:r>
          </a:p>
          <a:p>
            <a:pPr marL="0" indent="0" algn="l">
              <a:buNone/>
            </a:pPr>
            <a:endParaRPr lang="en-US" sz="1400" i="1" dirty="0">
              <a:highlight>
                <a:srgbClr val="000000"/>
              </a:highlight>
            </a:endParaRPr>
          </a:p>
          <a:p>
            <a:pPr marL="0" indent="0" algn="l">
              <a:buNone/>
            </a:pPr>
            <a:r>
              <a:rPr lang="en-US" sz="1400" i="1" dirty="0">
                <a:highlight>
                  <a:srgbClr val="000000"/>
                </a:highlight>
              </a:rPr>
              <a:t>    public static void main (String arguments[]) {</a:t>
            </a:r>
          </a:p>
          <a:p>
            <a:pPr marL="0" indent="0" algn="l">
              <a:buNone/>
            </a:pPr>
            <a:r>
              <a:rPr lang="en-US" sz="1400" i="1" dirty="0">
                <a:highlight>
                  <a:srgbClr val="000000"/>
                </a:highlight>
              </a:rPr>
              <a:t>        </a:t>
            </a:r>
            <a:r>
              <a:rPr lang="en-US" sz="1400" i="1" dirty="0" err="1">
                <a:highlight>
                  <a:srgbClr val="000000"/>
                </a:highlight>
              </a:rPr>
              <a:t>ArrayTest</a:t>
            </a:r>
            <a:r>
              <a:rPr lang="en-US" sz="1400" i="1" dirty="0">
                <a:highlight>
                  <a:srgbClr val="000000"/>
                </a:highlight>
              </a:rPr>
              <a:t> a = new </a:t>
            </a:r>
            <a:r>
              <a:rPr lang="en-US" sz="1400" i="1" dirty="0" err="1">
                <a:highlight>
                  <a:srgbClr val="000000"/>
                </a:highlight>
              </a:rPr>
              <a:t>ArrayTest</a:t>
            </a:r>
            <a:r>
              <a:rPr lang="en-US" sz="1400" i="1" dirty="0">
                <a:highlight>
                  <a:srgbClr val="000000"/>
                </a:highlight>
              </a:rPr>
              <a:t>();</a:t>
            </a:r>
          </a:p>
          <a:p>
            <a:pPr marL="0" indent="0" algn="l">
              <a:buNone/>
            </a:pPr>
            <a:r>
              <a:rPr lang="en-US" sz="1400" i="1" dirty="0">
                <a:highlight>
                  <a:srgbClr val="000000"/>
                </a:highlight>
              </a:rPr>
              <a:t>        </a:t>
            </a:r>
            <a:r>
              <a:rPr lang="en-US" sz="1400" i="1" dirty="0" err="1">
                <a:highlight>
                  <a:srgbClr val="000000"/>
                </a:highlight>
              </a:rPr>
              <a:t>a.printNames</a:t>
            </a:r>
            <a:r>
              <a:rPr lang="en-US" sz="1400" i="1" dirty="0">
                <a:highlight>
                  <a:srgbClr val="000000"/>
                </a:highlight>
              </a:rPr>
              <a:t>();</a:t>
            </a:r>
          </a:p>
          <a:p>
            <a:pPr marL="0" indent="0" algn="l">
              <a:buNone/>
            </a:pPr>
            <a:r>
              <a:rPr lang="en-US" sz="1400" i="1" dirty="0">
                <a:highlight>
                  <a:srgbClr val="000000"/>
                </a:highlight>
              </a:rPr>
              <a:t>        </a:t>
            </a:r>
            <a:r>
              <a:rPr lang="en-US" sz="1400" i="1" dirty="0" err="1">
                <a:highlight>
                  <a:srgbClr val="000000"/>
                </a:highlight>
              </a:rPr>
              <a:t>System.out.println</a:t>
            </a:r>
            <a:r>
              <a:rPr lang="en-US" sz="1400" i="1" dirty="0">
                <a:highlight>
                  <a:srgbClr val="000000"/>
                </a:highlight>
              </a:rPr>
              <a:t>("-----");</a:t>
            </a:r>
          </a:p>
          <a:p>
            <a:pPr marL="0" indent="0" algn="l">
              <a:buNone/>
            </a:pPr>
            <a:r>
              <a:rPr lang="en-US" sz="1400" i="1" dirty="0">
                <a:highlight>
                  <a:srgbClr val="000000"/>
                </a:highlight>
              </a:rPr>
              <a:t>        </a:t>
            </a:r>
            <a:r>
              <a:rPr lang="en-US" sz="1400" i="1" dirty="0" err="1">
                <a:highlight>
                  <a:srgbClr val="000000"/>
                </a:highlight>
              </a:rPr>
              <a:t>a.lastNames</a:t>
            </a:r>
            <a:r>
              <a:rPr lang="en-US" sz="1400" i="1" dirty="0">
                <a:highlight>
                  <a:srgbClr val="000000"/>
                </a:highlight>
              </a:rPr>
              <a:t>[0] = "Ritchie";</a:t>
            </a:r>
          </a:p>
          <a:p>
            <a:pPr marL="0" indent="0" algn="l">
              <a:buNone/>
            </a:pPr>
            <a:r>
              <a:rPr lang="en-US" sz="1400" i="1" dirty="0">
                <a:highlight>
                  <a:srgbClr val="000000"/>
                </a:highlight>
              </a:rPr>
              <a:t>        </a:t>
            </a:r>
            <a:r>
              <a:rPr lang="en-US" sz="1400" i="1" dirty="0" err="1">
                <a:highlight>
                  <a:srgbClr val="000000"/>
                </a:highlight>
              </a:rPr>
              <a:t>a.lastNames</a:t>
            </a:r>
            <a:r>
              <a:rPr lang="en-US" sz="1400" i="1" dirty="0">
                <a:highlight>
                  <a:srgbClr val="000000"/>
                </a:highlight>
              </a:rPr>
              <a:t>[1] = "Hopper";</a:t>
            </a:r>
          </a:p>
          <a:p>
            <a:pPr marL="0" indent="0" algn="l">
              <a:buNone/>
            </a:pPr>
            <a:r>
              <a:rPr lang="en-US" sz="1400" i="1" dirty="0">
                <a:highlight>
                  <a:srgbClr val="000000"/>
                </a:highlight>
              </a:rPr>
              <a:t>        </a:t>
            </a:r>
            <a:r>
              <a:rPr lang="en-US" sz="1400" i="1" dirty="0" err="1">
                <a:highlight>
                  <a:srgbClr val="000000"/>
                </a:highlight>
              </a:rPr>
              <a:t>a.lastNames</a:t>
            </a:r>
            <a:r>
              <a:rPr lang="en-US" sz="1400" i="1" dirty="0">
                <a:highlight>
                  <a:srgbClr val="000000"/>
                </a:highlight>
              </a:rPr>
              <a:t>[2] = "</a:t>
            </a:r>
            <a:r>
              <a:rPr lang="en-US" sz="1400" i="1" dirty="0" err="1">
                <a:highlight>
                  <a:srgbClr val="000000"/>
                </a:highlight>
              </a:rPr>
              <a:t>Stroustrup</a:t>
            </a:r>
            <a:r>
              <a:rPr lang="en-US" sz="1400" i="1" dirty="0">
                <a:highlight>
                  <a:srgbClr val="000000"/>
                </a:highlight>
              </a:rPr>
              <a:t>";</a:t>
            </a:r>
          </a:p>
          <a:p>
            <a:pPr marL="0" indent="0" algn="l">
              <a:buNone/>
            </a:pPr>
            <a:r>
              <a:rPr lang="en-US" sz="1400" i="1" dirty="0">
                <a:highlight>
                  <a:srgbClr val="000000"/>
                </a:highlight>
              </a:rPr>
              <a:t>        </a:t>
            </a:r>
            <a:r>
              <a:rPr lang="en-US" sz="1400" i="1" dirty="0" err="1">
                <a:highlight>
                  <a:srgbClr val="000000"/>
                </a:highlight>
              </a:rPr>
              <a:t>a.lastNames</a:t>
            </a:r>
            <a:r>
              <a:rPr lang="en-US" sz="1400" i="1" dirty="0">
                <a:highlight>
                  <a:srgbClr val="000000"/>
                </a:highlight>
              </a:rPr>
              <a:t>[3] = "Gosling";</a:t>
            </a:r>
          </a:p>
          <a:p>
            <a:pPr marL="0" indent="0" algn="l">
              <a:buNone/>
            </a:pPr>
            <a:r>
              <a:rPr lang="en-US" sz="1400" i="1" dirty="0">
                <a:highlight>
                  <a:srgbClr val="000000"/>
                </a:highlight>
              </a:rPr>
              <a:t>        </a:t>
            </a:r>
            <a:r>
              <a:rPr lang="en-US" sz="1400" i="1" dirty="0" err="1">
                <a:highlight>
                  <a:srgbClr val="000000"/>
                </a:highlight>
              </a:rPr>
              <a:t>a.printNames</a:t>
            </a:r>
            <a:r>
              <a:rPr lang="en-US" sz="1400" i="1" dirty="0">
                <a:highlight>
                  <a:srgbClr val="000000"/>
                </a:highlight>
              </a:rPr>
              <a:t>();</a:t>
            </a:r>
          </a:p>
          <a:p>
            <a:pPr marL="0" indent="0" algn="l">
              <a:buNone/>
            </a:pPr>
            <a:r>
              <a:rPr lang="en-US" sz="1400" i="1" dirty="0">
                <a:highlight>
                  <a:srgbClr val="000000"/>
                </a:highlight>
              </a:rPr>
              <a:t>    }</a:t>
            </a:r>
          </a:p>
          <a:p>
            <a:pPr marL="0" indent="0" algn="l">
              <a:buNone/>
            </a:pPr>
            <a:r>
              <a:rPr lang="en-US" sz="1400" i="1" dirty="0">
                <a:highlight>
                  <a:srgbClr val="000000"/>
                </a:highlight>
              </a:rPr>
              <a:t>}</a:t>
            </a:r>
            <a:endParaRPr lang="en-US" sz="1800" i="1" dirty="0">
              <a:highlight>
                <a:srgbClr val="00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2933859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7CCC6-5E4D-D32E-F3A6-837B8B4E6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+ Do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0826B-6149-06B1-BE68-56B639FF1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Same as in C/C++ except must have </a:t>
            </a:r>
            <a:r>
              <a:rPr lang="en-US" dirty="0" err="1"/>
              <a:t>boolean</a:t>
            </a:r>
            <a:r>
              <a:rPr lang="en-US" dirty="0"/>
              <a:t> test. Can break out of loops with break; statement and skip a loop with the continue; statements.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EFB0FE-3DFA-BA1A-2A52-32E9E1574CFF}"/>
              </a:ext>
            </a:extLst>
          </p:cNvPr>
          <p:cNvSpPr txBox="1"/>
          <p:nvPr/>
        </p:nvSpPr>
        <p:spPr>
          <a:xfrm>
            <a:off x="990600" y="4114800"/>
            <a:ext cx="6858000" cy="830997"/>
          </a:xfrm>
          <a:prstGeom prst="rect">
            <a:avLst/>
          </a:prstGeom>
          <a:solidFill>
            <a:schemeClr val="accent4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i="1" dirty="0"/>
              <a:t>while (</a:t>
            </a:r>
            <a:r>
              <a:rPr lang="en-US" i="1" dirty="0" err="1"/>
              <a:t>boolean</a:t>
            </a:r>
            <a:r>
              <a:rPr lang="en-US" i="1" dirty="0"/>
              <a:t> test)</a:t>
            </a:r>
          </a:p>
          <a:p>
            <a:pPr algn="l"/>
            <a:r>
              <a:rPr lang="en-US" i="1" dirty="0"/>
              <a:t>{ statements... }</a:t>
            </a:r>
          </a:p>
        </p:txBody>
      </p:sp>
    </p:spTree>
    <p:extLst>
      <p:ext uri="{BB962C8B-B14F-4D97-AF65-F5344CB8AC3E}">
        <p14:creationId xmlns:p14="http://schemas.microsoft.com/office/powerpoint/2010/main" val="38121842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 anchorCtr="0"/>
          <a:lstStyle/>
          <a:p>
            <a:pPr eaLnBrk="1" hangingPunct="1">
              <a:defRPr/>
            </a:pPr>
            <a:r>
              <a:rPr lang="en-US" altLang="en-US"/>
              <a:t>Interface example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0"/>
            <a:ext cx="8636000" cy="44577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/>
              <a:t>interface Shape {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/>
              <a:t>	public float center();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/>
              <a:t>   public void rotate(float degrees);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/>
              <a:t>}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/>
              <a:t>interface Drawable {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/>
              <a:t>	public void setColor(Color c);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/>
              <a:t>   public void draw();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/>
              <a:t>}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/>
              <a:t>class Circle</a:t>
            </a:r>
            <a:r>
              <a:rPr lang="en-US" altLang="en-US" sz="2400">
                <a:solidFill>
                  <a:schemeClr val="folHlink"/>
                </a:solidFill>
              </a:rPr>
              <a:t> implements</a:t>
            </a:r>
            <a:r>
              <a:rPr lang="en-US" altLang="en-US" sz="2400"/>
              <a:t> Shape, Drawable {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/>
              <a:t>	// does not inherit any implementation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/>
              <a:t>   // but must define Shape, Drawable methods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/>
              <a:t>}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6365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/>
              <a:t>Interfaces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Flexibility</a:t>
            </a:r>
          </a:p>
          <a:p>
            <a:pPr lvl="1" eaLnBrk="1" hangingPunct="1">
              <a:defRPr/>
            </a:pPr>
            <a:r>
              <a:rPr lang="en-US" altLang="en-US"/>
              <a:t>Black box design….specify input/output but, not internals.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0"/>
            <a:ext cx="8051800" cy="685800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/>
              <a:t>Java Exceptions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06400" y="685800"/>
            <a:ext cx="89662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Similar basic functionality to C++ </a:t>
            </a:r>
          </a:p>
          <a:p>
            <a:pPr lvl="1" eaLnBrk="1" hangingPunct="1">
              <a:defRPr/>
            </a:pPr>
            <a:r>
              <a:rPr lang="en-US" altLang="en-US" sz="2400"/>
              <a:t>Constructs to </a:t>
            </a:r>
            <a:r>
              <a:rPr lang="en-US" altLang="en-US" sz="2400" i="1"/>
              <a:t>throw</a:t>
            </a:r>
            <a:r>
              <a:rPr lang="en-US" altLang="en-US" sz="2400"/>
              <a:t> and </a:t>
            </a:r>
            <a:r>
              <a:rPr lang="en-US" altLang="en-US" sz="2400" i="1"/>
              <a:t>catch</a:t>
            </a:r>
            <a:r>
              <a:rPr lang="en-US" altLang="en-US" sz="2400"/>
              <a:t> exceptions</a:t>
            </a:r>
          </a:p>
          <a:p>
            <a:pPr lvl="1" eaLnBrk="1" hangingPunct="1">
              <a:defRPr/>
            </a:pPr>
            <a:r>
              <a:rPr lang="en-US" altLang="en-US" sz="2400"/>
              <a:t>Dynamic scoping of handler</a:t>
            </a:r>
          </a:p>
          <a:p>
            <a:pPr eaLnBrk="1" hangingPunct="1">
              <a:defRPr/>
            </a:pPr>
            <a:r>
              <a:rPr lang="en-US" altLang="en-US"/>
              <a:t>Some differences</a:t>
            </a:r>
          </a:p>
          <a:p>
            <a:pPr lvl="1" eaLnBrk="1" hangingPunct="1">
              <a:defRPr/>
            </a:pPr>
            <a:r>
              <a:rPr lang="en-US" altLang="en-US" sz="2400"/>
              <a:t>An exception is an object from an exception class</a:t>
            </a:r>
          </a:p>
          <a:p>
            <a:pPr lvl="1" eaLnBrk="1" hangingPunct="1">
              <a:defRPr/>
            </a:pPr>
            <a:r>
              <a:rPr lang="en-US" altLang="en-US" sz="2400"/>
              <a:t>Subtyping between exception classes</a:t>
            </a:r>
          </a:p>
          <a:p>
            <a:pPr lvl="2" eaLnBrk="1" hangingPunct="1">
              <a:defRPr/>
            </a:pPr>
            <a:r>
              <a:rPr lang="en-US" altLang="en-US"/>
              <a:t>Use subtyping to match type of exception or pass it on … </a:t>
            </a:r>
          </a:p>
          <a:p>
            <a:pPr lvl="1" eaLnBrk="1" hangingPunct="1">
              <a:defRPr/>
            </a:pPr>
            <a:r>
              <a:rPr lang="en-US" altLang="en-US" sz="2400"/>
              <a:t>Type of method includes exceptions it can throw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39825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/>
              <a:t>Exception Classes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5715000"/>
            <a:ext cx="8178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/>
              <a:t>If a method may throw a checked exception, then this must be in the type of the method</a:t>
            </a:r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4114800" y="1825625"/>
            <a:ext cx="1984375" cy="612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400">
                <a:latin typeface="Tahoma" pitchFamily="34" charset="0"/>
              </a:rPr>
              <a:t>Throwable</a:t>
            </a:r>
          </a:p>
        </p:txBody>
      </p:sp>
      <p:sp>
        <p:nvSpPr>
          <p:cNvPr id="30725" name="Oval 5"/>
          <p:cNvSpPr>
            <a:spLocks noChangeArrowheads="1"/>
          </p:cNvSpPr>
          <p:nvPr/>
        </p:nvSpPr>
        <p:spPr bwMode="auto">
          <a:xfrm>
            <a:off x="2408238" y="2878138"/>
            <a:ext cx="1981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400">
                <a:latin typeface="Tahoma" pitchFamily="34" charset="0"/>
              </a:rPr>
              <a:t>Exception</a:t>
            </a:r>
          </a:p>
        </p:txBody>
      </p:sp>
      <p:sp>
        <p:nvSpPr>
          <p:cNvPr id="30726" name="Oval 6"/>
          <p:cNvSpPr>
            <a:spLocks noChangeArrowheads="1"/>
          </p:cNvSpPr>
          <p:nvPr/>
        </p:nvSpPr>
        <p:spPr bwMode="auto">
          <a:xfrm>
            <a:off x="4725988" y="2878138"/>
            <a:ext cx="22098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400">
                <a:latin typeface="Tahoma" pitchFamily="34" charset="0"/>
              </a:rPr>
              <a:t>Runtime</a:t>
            </a:r>
          </a:p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400">
                <a:latin typeface="Tahoma" pitchFamily="34" charset="0"/>
              </a:rPr>
              <a:t>Exception</a:t>
            </a:r>
          </a:p>
        </p:txBody>
      </p:sp>
      <p:sp>
        <p:nvSpPr>
          <p:cNvPr id="30727" name="Oval 7"/>
          <p:cNvSpPr>
            <a:spLocks noChangeArrowheads="1"/>
          </p:cNvSpPr>
          <p:nvPr/>
        </p:nvSpPr>
        <p:spPr bwMode="auto">
          <a:xfrm>
            <a:off x="7162800" y="2895600"/>
            <a:ext cx="19812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400">
                <a:latin typeface="Tahoma" pitchFamily="34" charset="0"/>
              </a:rPr>
              <a:t>Error</a:t>
            </a:r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 flipH="1">
            <a:off x="3733800" y="2420938"/>
            <a:ext cx="7620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5468938" y="2438400"/>
            <a:ext cx="3810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5468938" y="2438400"/>
            <a:ext cx="2074862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 flipH="1">
            <a:off x="3398838" y="3487738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AutoShape 12"/>
          <p:cNvSpPr>
            <a:spLocks noChangeArrowheads="1"/>
          </p:cNvSpPr>
          <p:nvPr/>
        </p:nvSpPr>
        <p:spPr bwMode="auto">
          <a:xfrm>
            <a:off x="1824038" y="3716338"/>
            <a:ext cx="3125787" cy="1447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400">
                <a:latin typeface="Tahoma" pitchFamily="34" charset="0"/>
              </a:rPr>
              <a:t>User-defined</a:t>
            </a:r>
          </a:p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400">
                <a:latin typeface="Tahoma" pitchFamily="34" charset="0"/>
              </a:rPr>
              <a:t>exception classes</a:t>
            </a:r>
          </a:p>
        </p:txBody>
      </p:sp>
      <p:sp>
        <p:nvSpPr>
          <p:cNvPr id="30733" name="AutoShape 13"/>
          <p:cNvSpPr>
            <a:spLocks/>
          </p:cNvSpPr>
          <p:nvPr/>
        </p:nvSpPr>
        <p:spPr bwMode="auto">
          <a:xfrm rot="5334481">
            <a:off x="6753225" y="1912938"/>
            <a:ext cx="457200" cy="4064000"/>
          </a:xfrm>
          <a:prstGeom prst="rightBrace">
            <a:avLst>
              <a:gd name="adj1" fmla="val 7407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endParaRPr lang="en-US" altLang="en-US" sz="2400">
              <a:latin typeface="Tahoma" pitchFamily="34" charset="0"/>
            </a:endParaRP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5468938" y="4471988"/>
            <a:ext cx="3167062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400">
                <a:latin typeface="Tahoma" pitchFamily="34" charset="0"/>
              </a:rPr>
              <a:t>Unchecked exceptions</a:t>
            </a:r>
          </a:p>
        </p:txBody>
      </p:sp>
      <p:sp>
        <p:nvSpPr>
          <p:cNvPr id="30735" name="AutoShape 15"/>
          <p:cNvSpPr>
            <a:spLocks/>
          </p:cNvSpPr>
          <p:nvPr/>
        </p:nvSpPr>
        <p:spPr bwMode="auto">
          <a:xfrm>
            <a:off x="1597025" y="2895600"/>
            <a:ext cx="227013" cy="2268538"/>
          </a:xfrm>
          <a:prstGeom prst="leftBrace">
            <a:avLst>
              <a:gd name="adj1" fmla="val 8327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endParaRPr lang="en-US" altLang="en-US" sz="2400">
              <a:latin typeface="Tahoma" pitchFamily="34" charset="0"/>
            </a:endParaRP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-11113" y="3649663"/>
            <a:ext cx="16081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400">
                <a:latin typeface="Tahoma" pitchFamily="34" charset="0"/>
              </a:rPr>
              <a:t>checked </a:t>
            </a:r>
          </a:p>
          <a:p>
            <a:pPr algn="ctr">
              <a:buClr>
                <a:schemeClr val="accent2"/>
              </a:buClr>
              <a:buSzTx/>
              <a:buFontTx/>
              <a:buNone/>
            </a:pPr>
            <a:r>
              <a:rPr lang="en-US" altLang="en-US" sz="2400">
                <a:latin typeface="Tahoma" pitchFamily="34" charset="0"/>
              </a:rPr>
              <a:t>exceptions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6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 anchorCtr="0"/>
          <a:lstStyle/>
          <a:p>
            <a:pPr eaLnBrk="1" hangingPunct="1">
              <a:defRPr/>
            </a:pPr>
            <a:r>
              <a:rPr lang="en-US" altLang="en-US"/>
              <a:t>Try/finally blocks</a:t>
            </a:r>
          </a:p>
        </p:txBody>
      </p:sp>
      <p:sp>
        <p:nvSpPr>
          <p:cNvPr id="37891" name="Rectangle 102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400"/>
              <a:t>Exceptions are caught in try blocks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400"/>
              <a:t>try {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400"/>
              <a:t>		statements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400"/>
              <a:t>}		catch (ex-type1 identifier1) {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400"/>
              <a:t>			statements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400"/>
              <a:t>} catch (ex-type2 identifier2) {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400"/>
              <a:t>			statements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400"/>
              <a:t>}	finally {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400"/>
              <a:t>			statements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400"/>
              <a:t>}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Keyword “this"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Object can use to refer to itself.</a:t>
            </a:r>
          </a:p>
          <a:p>
            <a:pPr eaLnBrk="1" hangingPunct="1">
              <a:defRPr/>
            </a:pPr>
            <a:r>
              <a:rPr lang="en-US" altLang="en-US"/>
              <a:t>Can use to refer to its variables…see example.</a:t>
            </a:r>
          </a:p>
          <a:p>
            <a:pPr eaLnBrk="1" hangingPunct="1">
              <a:defRPr/>
            </a:pPr>
            <a:endParaRPr lang="en-US" altLang="en-US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4191000" y="4044950"/>
            <a:ext cx="4953000" cy="3048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endParaRPr lang="en-US" altLang="en-US" sz="2400">
              <a:latin typeface="Tahoma" pitchFamily="34" charset="0"/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4489450" y="4422775"/>
            <a:ext cx="4197350" cy="229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tabLst>
                <a:tab pos="346075" algn="l"/>
              </a:tabLst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tabLst>
                <a:tab pos="346075" algn="l"/>
              </a:tabLs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class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Person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 {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600" b="1">
              <a:solidFill>
                <a:schemeClr val="bg2"/>
              </a:solidFill>
              <a:latin typeface="Courier New" pitchFamily="49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	int  age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	 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public void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setAge(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int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val) 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{</a:t>
            </a:r>
            <a:endParaRPr kumimoji="0" lang="en-US" altLang="en-US" sz="1600">
              <a:solidFill>
                <a:schemeClr val="bg2"/>
              </a:solidFill>
              <a:latin typeface="Courier New" pitchFamily="49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	 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   this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.age = val;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	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}</a:t>
            </a:r>
            <a:endParaRPr kumimoji="0" lang="en-US" altLang="en-US" sz="1600">
              <a:solidFill>
                <a:schemeClr val="bg2"/>
              </a:solidFill>
              <a:latin typeface="Courier New" pitchFamily="49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	. . 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6365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/>
              <a:t>Java System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/>
              <a:t>The Java programming language </a:t>
            </a:r>
          </a:p>
          <a:p>
            <a:pPr eaLnBrk="1" hangingPunct="1">
              <a:defRPr/>
            </a:pPr>
            <a:r>
              <a:rPr lang="en-US" altLang="en-US" sz="2800"/>
              <a:t>Compiler and run-time system</a:t>
            </a:r>
          </a:p>
          <a:p>
            <a:pPr lvl="1" eaLnBrk="1" hangingPunct="1">
              <a:defRPr/>
            </a:pPr>
            <a:r>
              <a:rPr lang="en-US" altLang="en-US" sz="2400"/>
              <a:t>Programmer compiles code</a:t>
            </a:r>
          </a:p>
          <a:p>
            <a:pPr lvl="1" eaLnBrk="1" hangingPunct="1">
              <a:defRPr/>
            </a:pPr>
            <a:r>
              <a:rPr lang="en-US" altLang="en-US" sz="2400"/>
              <a:t>Compiled code transmitted on network</a:t>
            </a:r>
          </a:p>
          <a:p>
            <a:pPr lvl="1" eaLnBrk="1" hangingPunct="1">
              <a:defRPr/>
            </a:pPr>
            <a:r>
              <a:rPr lang="en-US" altLang="en-US" sz="2400"/>
              <a:t>Receiver executes on interpreter (JVM)</a:t>
            </a:r>
          </a:p>
          <a:p>
            <a:pPr lvl="1" eaLnBrk="1" hangingPunct="1">
              <a:defRPr/>
            </a:pPr>
            <a:r>
              <a:rPr lang="en-US" altLang="en-US" sz="2400"/>
              <a:t>Safety checks made before/during execution</a:t>
            </a:r>
            <a:br>
              <a:rPr lang="en-US" altLang="en-US" sz="2400"/>
            </a:br>
            <a:endParaRPr lang="en-US" altLang="en-US" sz="2400"/>
          </a:p>
          <a:p>
            <a:pPr eaLnBrk="1" hangingPunct="1">
              <a:defRPr/>
            </a:pPr>
            <a:r>
              <a:rPr lang="en-US" altLang="en-US" sz="2800"/>
              <a:t>Library, including graphics, security, etc.</a:t>
            </a:r>
          </a:p>
          <a:p>
            <a:pPr lvl="1" eaLnBrk="1" hangingPunct="1">
              <a:defRPr/>
            </a:pPr>
            <a:r>
              <a:rPr lang="en-US" altLang="en-US" sz="2400"/>
              <a:t>Large library</a:t>
            </a:r>
            <a:r>
              <a:rPr lang="en-US" altLang="en-US"/>
              <a:t> </a:t>
            </a:r>
            <a:br>
              <a:rPr lang="en-US" altLang="en-US"/>
            </a:br>
            <a:endParaRPr lang="en-US" altLang="en-US"/>
          </a:p>
          <a:p>
            <a:pPr eaLnBrk="1" hangingPunct="1">
              <a:defRPr/>
            </a:pPr>
            <a:r>
              <a:rPr lang="en-US" altLang="en-US" sz="2800"/>
              <a:t>Interoperability</a:t>
            </a:r>
          </a:p>
          <a:p>
            <a:pPr lvl="1" eaLnBrk="1" hangingPunct="1">
              <a:defRPr/>
            </a:pPr>
            <a:r>
              <a:rPr lang="en-US" altLang="en-US" sz="2400"/>
              <a:t>Provision for “native” methods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Overloaded Methods</a:t>
            </a:r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96963"/>
            <a:ext cx="8229600" cy="150971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Methods can share the same name as long as</a:t>
            </a:r>
          </a:p>
          <a:p>
            <a:pPr lvl="1" eaLnBrk="1" hangingPunct="1">
              <a:defRPr/>
            </a:pPr>
            <a:r>
              <a:rPr lang="en-US" altLang="en-US"/>
              <a:t>different number of parameters (</a:t>
            </a:r>
            <a:r>
              <a:rPr lang="en-US" altLang="en-US">
                <a:solidFill>
                  <a:schemeClr val="folHlink"/>
                </a:solidFill>
              </a:rPr>
              <a:t>Rule 1)</a:t>
            </a:r>
            <a:r>
              <a:rPr lang="en-US" altLang="en-US"/>
              <a:t> </a:t>
            </a:r>
            <a:r>
              <a:rPr lang="en-US" altLang="en-US" b="1"/>
              <a:t>or</a:t>
            </a:r>
          </a:p>
          <a:p>
            <a:pPr lvl="1" eaLnBrk="1" hangingPunct="1">
              <a:defRPr/>
            </a:pPr>
            <a:r>
              <a:rPr lang="en-US" altLang="en-US"/>
              <a:t>their parameters are of different types when the number of parameters is the same (</a:t>
            </a:r>
            <a:r>
              <a:rPr lang="en-US" altLang="en-US">
                <a:solidFill>
                  <a:schemeClr val="folHlink"/>
                </a:solidFill>
              </a:rPr>
              <a:t>Rule 2</a:t>
            </a:r>
            <a:r>
              <a:rPr lang="en-US" altLang="en-US"/>
              <a:t>)</a:t>
            </a:r>
          </a:p>
          <a:p>
            <a:pPr lvl="1" eaLnBrk="1" hangingPunct="1"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457200" y="4419600"/>
            <a:ext cx="62484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endParaRPr lang="en-US" altLang="en-US" sz="2400">
              <a:latin typeface="Tahoma" pitchFamily="34" charset="0"/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838200" y="4600575"/>
            <a:ext cx="5318125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tabLst>
                <a:tab pos="346075" algn="l"/>
              </a:tabLst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tabLst>
                <a:tab pos="346075" algn="l"/>
              </a:tabLs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public void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myMethod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(int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x, 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int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y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) {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... 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public void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myMethod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(int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x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) {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... 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457200" y="5562600"/>
            <a:ext cx="62484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buClr>
                <a:schemeClr val="accent2"/>
              </a:buClr>
              <a:buSzTx/>
              <a:buFontTx/>
              <a:buNone/>
            </a:pPr>
            <a:endParaRPr lang="en-US" altLang="en-US" sz="2400">
              <a:latin typeface="Tahoma" pitchFamily="34" charset="0"/>
            </a:endParaRP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838200" y="5700713"/>
            <a:ext cx="4829175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tabLst>
                <a:tab pos="346075" algn="l"/>
              </a:tabLst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tabLst>
                <a:tab pos="346075" algn="l"/>
              </a:tabLst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346075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public void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myMethod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(double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x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) {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... 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public void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myMethod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(int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x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) { </a:t>
            </a:r>
            <a:r>
              <a:rPr kumimoji="0" lang="en-US" altLang="en-US" sz="1600">
                <a:solidFill>
                  <a:schemeClr val="bg2"/>
                </a:solidFill>
                <a:latin typeface="Courier New" pitchFamily="49" charset="0"/>
              </a:rPr>
              <a:t>... </a:t>
            </a:r>
            <a:r>
              <a:rPr kumimoji="0" lang="en-US" altLang="en-US" sz="1600" b="1">
                <a:solidFill>
                  <a:schemeClr val="bg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6858000" y="4784725"/>
            <a:ext cx="12144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800">
                <a:latin typeface="Arial" charset="0"/>
              </a:rPr>
              <a:t>Rule 1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6858000" y="5884863"/>
            <a:ext cx="12144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800">
                <a:latin typeface="Arial" charset="0"/>
              </a:rPr>
              <a:t>Rule 2</a:t>
            </a: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Simple Console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Lets create Hello World in Java</a:t>
            </a:r>
          </a:p>
          <a:p>
            <a:pPr eaLnBrk="1" hangingPunct="1">
              <a:defRPr/>
            </a:pPr>
            <a:r>
              <a:rPr lang="en-US" dirty="0"/>
              <a:t>Single class </a:t>
            </a:r>
          </a:p>
          <a:p>
            <a:pPr eaLnBrk="1" hangingPunct="1">
              <a:defRPr/>
            </a:pPr>
            <a:r>
              <a:rPr lang="en-US" dirty="0"/>
              <a:t>Contains VERY special method with signature:</a:t>
            </a: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rgbClr val="FFCC00"/>
                </a:solidFill>
              </a:rPr>
              <a:t>public static void main(String </a:t>
            </a:r>
            <a:r>
              <a:rPr lang="en-US" dirty="0" err="1">
                <a:solidFill>
                  <a:srgbClr val="FFCC00"/>
                </a:solidFill>
              </a:rPr>
              <a:t>args</a:t>
            </a:r>
            <a:r>
              <a:rPr lang="en-US" dirty="0">
                <a:solidFill>
                  <a:srgbClr val="FFCC00"/>
                </a:solidFill>
              </a:rPr>
              <a:t>) {</a:t>
            </a:r>
            <a:br>
              <a:rPr lang="en-US" dirty="0">
                <a:solidFill>
                  <a:srgbClr val="FFCC00"/>
                </a:solidFill>
              </a:rPr>
            </a:br>
            <a:r>
              <a:rPr lang="en-US" dirty="0">
                <a:solidFill>
                  <a:srgbClr val="FFCC00"/>
                </a:solidFill>
              </a:rPr>
              <a:t>        </a:t>
            </a:r>
            <a:r>
              <a:rPr lang="en-US" i="1" dirty="0">
                <a:solidFill>
                  <a:srgbClr val="FFCC00"/>
                </a:solidFill>
              </a:rPr>
              <a:t>//your code here</a:t>
            </a:r>
            <a:br>
              <a:rPr lang="en-US" dirty="0">
                <a:solidFill>
                  <a:srgbClr val="FFCC00"/>
                </a:solidFill>
              </a:rPr>
            </a:br>
            <a:br>
              <a:rPr lang="en-US" dirty="0">
                <a:solidFill>
                  <a:srgbClr val="FFCC00"/>
                </a:solidFill>
              </a:rPr>
            </a:br>
            <a:r>
              <a:rPr lang="en-US" dirty="0">
                <a:solidFill>
                  <a:srgbClr val="FFCC00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Simple Console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Here we see it </a:t>
            </a:r>
            <a:r>
              <a:rPr lang="en-US"/>
              <a:t>in the Eclipse IDE</a:t>
            </a:r>
            <a:endParaRPr lang="en-US" dirty="0"/>
          </a:p>
        </p:txBody>
      </p:sp>
      <p:pic>
        <p:nvPicPr>
          <p:cNvPr id="35844" name="Picture 2" descr="http://algebra.sci.csueastbay.edu/~grewe/CS3340/Mat/mainApplic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75" y="1212850"/>
            <a:ext cx="8188325" cy="614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127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dirty="0"/>
              <a:t>Java Release History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8548" y="914400"/>
            <a:ext cx="8178800" cy="487838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1600" dirty="0"/>
              <a:t>1995 (1.0) – First public release</a:t>
            </a:r>
          </a:p>
          <a:p>
            <a:pPr eaLnBrk="1" hangingPunct="1">
              <a:defRPr/>
            </a:pPr>
            <a:r>
              <a:rPr lang="en-US" altLang="en-US" sz="1600" dirty="0"/>
              <a:t>1997 (1.1) – Inner classes</a:t>
            </a:r>
          </a:p>
          <a:p>
            <a:pPr eaLnBrk="1" hangingPunct="1">
              <a:defRPr/>
            </a:pPr>
            <a:r>
              <a:rPr lang="en-US" altLang="en-US" sz="1600" dirty="0"/>
              <a:t>2001 (1.4) – Assertions</a:t>
            </a:r>
          </a:p>
          <a:p>
            <a:pPr lvl="1" eaLnBrk="1" hangingPunct="1">
              <a:defRPr/>
            </a:pPr>
            <a:r>
              <a:rPr lang="en-US" altLang="en-US" sz="1600" dirty="0"/>
              <a:t>Verify programmers understanding of code</a:t>
            </a:r>
          </a:p>
          <a:p>
            <a:pPr eaLnBrk="1" hangingPunct="1">
              <a:defRPr/>
            </a:pPr>
            <a:r>
              <a:rPr lang="en-US" altLang="en-US" sz="1600" dirty="0"/>
              <a:t>2004 (1.5) – Tiger</a:t>
            </a:r>
          </a:p>
          <a:p>
            <a:pPr lvl="1" eaLnBrk="1" hangingPunct="1">
              <a:defRPr/>
            </a:pPr>
            <a:r>
              <a:rPr lang="en-US" altLang="en-US" sz="1600" dirty="0"/>
              <a:t>Generics, foreach, Autoboxing/Unboxing,</a:t>
            </a:r>
          </a:p>
          <a:p>
            <a:pPr lvl="1" eaLnBrk="1" hangingPunct="1">
              <a:defRPr/>
            </a:pPr>
            <a:r>
              <a:rPr lang="en-US" altLang="en-US" sz="1600" dirty="0" err="1"/>
              <a:t>Typesafe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Enums</a:t>
            </a:r>
            <a:r>
              <a:rPr lang="en-US" altLang="en-US" sz="1600" dirty="0"/>
              <a:t>, </a:t>
            </a:r>
            <a:r>
              <a:rPr lang="en-US" altLang="en-US" sz="1600" dirty="0" err="1"/>
              <a:t>Varargs</a:t>
            </a:r>
            <a:r>
              <a:rPr lang="en-US" altLang="en-US" sz="1600" dirty="0"/>
              <a:t>, Static Import, </a:t>
            </a:r>
          </a:p>
          <a:p>
            <a:pPr lvl="1" eaLnBrk="1" hangingPunct="1">
              <a:defRPr/>
            </a:pPr>
            <a:r>
              <a:rPr lang="en-US" altLang="en-US" sz="1600" dirty="0"/>
              <a:t>Annotations, concurrency utility library</a:t>
            </a:r>
          </a:p>
          <a:p>
            <a:pPr eaLnBrk="1" hangingPunct="1">
              <a:defRPr/>
            </a:pPr>
            <a:r>
              <a:rPr lang="en-US" altLang="en-US" sz="1800" dirty="0"/>
              <a:t>2006 (1.6) – SE 6</a:t>
            </a:r>
          </a:p>
          <a:p>
            <a:pPr eaLnBrk="1" hangingPunct="1">
              <a:defRPr/>
            </a:pPr>
            <a:r>
              <a:rPr lang="en-US" altLang="en-US" sz="1800" dirty="0"/>
              <a:t>2007 – SE 7</a:t>
            </a:r>
          </a:p>
          <a:p>
            <a:pPr eaLnBrk="1" hangingPunct="1">
              <a:defRPr/>
            </a:pPr>
            <a:r>
              <a:rPr lang="en-US" altLang="en-US" sz="1800" dirty="0"/>
              <a:t>2014- SE8</a:t>
            </a:r>
          </a:p>
          <a:p>
            <a:pPr eaLnBrk="1" hangingPunct="1">
              <a:defRPr/>
            </a:pPr>
            <a:r>
              <a:rPr lang="en-US" altLang="en-US" sz="1800" dirty="0"/>
              <a:t>2017 – SE9</a:t>
            </a:r>
          </a:p>
          <a:p>
            <a:pPr eaLnBrk="1" hangingPunct="1">
              <a:defRPr/>
            </a:pPr>
            <a:r>
              <a:rPr lang="en-US" altLang="en-US" sz="1800" dirty="0"/>
              <a:t>2018- SE10,11</a:t>
            </a:r>
          </a:p>
          <a:p>
            <a:pPr eaLnBrk="1" hangingPunct="1">
              <a:defRPr/>
            </a:pPr>
            <a:r>
              <a:rPr lang="en-US" altLang="en-US" sz="1800" dirty="0"/>
              <a:t>2019 – SE12,13</a:t>
            </a:r>
          </a:p>
          <a:p>
            <a:pPr eaLnBrk="1" hangingPunct="1">
              <a:defRPr/>
            </a:pPr>
            <a:r>
              <a:rPr lang="en-US" altLang="en-US" sz="1800" dirty="0"/>
              <a:t>2020- SE14</a:t>
            </a:r>
          </a:p>
          <a:p>
            <a:pPr eaLnBrk="1" hangingPunct="1">
              <a:defRPr/>
            </a:pPr>
            <a:r>
              <a:rPr lang="en-US" altLang="en-US" sz="1800" dirty="0"/>
              <a:t>2020- SE15</a:t>
            </a:r>
          </a:p>
          <a:p>
            <a:pPr eaLnBrk="1" hangingPunct="1">
              <a:defRPr/>
            </a:pPr>
            <a:r>
              <a:rPr lang="en-US" altLang="en-US" sz="1800"/>
              <a:t>Work on </a:t>
            </a:r>
            <a:r>
              <a:rPr lang="en-US" altLang="en-US" sz="1800" dirty="0"/>
              <a:t>SE16</a:t>
            </a:r>
          </a:p>
          <a:p>
            <a:pPr eaLnBrk="1" hangingPunct="1">
              <a:defRPr/>
            </a:pPr>
            <a:r>
              <a:rPr lang="en-US" altLang="en-US" sz="1800" dirty="0"/>
              <a:t>Faster Release times</a:t>
            </a:r>
            <a:r>
              <a:rPr lang="en-US" altLang="en-US" sz="1800" dirty="0">
                <a:sym typeface="Wingdings" panose="05000000000000000000" pitchFamily="2" charset="2"/>
              </a:rPr>
              <a:t></a:t>
            </a:r>
            <a:endParaRPr lang="en-US" altLang="en-US" sz="1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2B027B-55DE-4092-BEA1-8F87D5997B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5074" y="3252384"/>
            <a:ext cx="5170378" cy="362368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762000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/>
              <a:t>Language Terminology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668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Class, object</a:t>
            </a:r>
          </a:p>
          <a:p>
            <a:pPr eaLnBrk="1" hangingPunct="1">
              <a:defRPr/>
            </a:pPr>
            <a:r>
              <a:rPr lang="en-US" altLang="en-US"/>
              <a:t>Field – data member </a:t>
            </a:r>
          </a:p>
          <a:p>
            <a:pPr eaLnBrk="1" hangingPunct="1">
              <a:defRPr/>
            </a:pPr>
            <a:r>
              <a:rPr lang="en-US" altLang="en-US"/>
              <a:t>Method - member function</a:t>
            </a:r>
          </a:p>
          <a:p>
            <a:pPr eaLnBrk="1" hangingPunct="1">
              <a:defRPr/>
            </a:pPr>
            <a:r>
              <a:rPr lang="en-US" altLang="en-US"/>
              <a:t>Static members - class fields and methods</a:t>
            </a:r>
          </a:p>
          <a:p>
            <a:pPr eaLnBrk="1" hangingPunct="1">
              <a:defRPr/>
            </a:pPr>
            <a:r>
              <a:rPr lang="en-US" altLang="en-US"/>
              <a:t>this - self</a:t>
            </a:r>
          </a:p>
          <a:p>
            <a:pPr eaLnBrk="1" hangingPunct="1">
              <a:defRPr/>
            </a:pPr>
            <a:r>
              <a:rPr lang="en-US" altLang="en-US"/>
              <a:t>Package - set of classes in shared namespace</a:t>
            </a:r>
          </a:p>
          <a:p>
            <a:pPr eaLnBrk="1" hangingPunct="1">
              <a:defRPr/>
            </a:pPr>
            <a:r>
              <a:rPr lang="en-US" altLang="en-US"/>
              <a:t>Native method - method written in another language, often C</a:t>
            </a:r>
          </a:p>
          <a:p>
            <a:pPr eaLnBrk="1" hangingPunct="1">
              <a:defRPr/>
            </a:pPr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560387"/>
          </a:xfrm>
        </p:spPr>
        <p:txBody>
          <a:bodyPr anchor="b" anchorCtr="0"/>
          <a:lstStyle/>
          <a:p>
            <a:pPr eaLnBrk="1" hangingPunct="1">
              <a:defRPr/>
            </a:pPr>
            <a:r>
              <a:rPr lang="en-US" altLang="en-US" sz="4000"/>
              <a:t>Java Classes and Objects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8382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Syntax similar to C++</a:t>
            </a:r>
          </a:p>
          <a:p>
            <a:pPr eaLnBrk="1" hangingPunct="1">
              <a:defRPr/>
            </a:pPr>
            <a:r>
              <a:rPr lang="en-US" altLang="en-US"/>
              <a:t>Object </a:t>
            </a:r>
          </a:p>
          <a:p>
            <a:pPr lvl="1" eaLnBrk="1" hangingPunct="1">
              <a:defRPr/>
            </a:pPr>
            <a:r>
              <a:rPr lang="en-US" altLang="en-US" sz="2400"/>
              <a:t>has fields and methods</a:t>
            </a:r>
          </a:p>
          <a:p>
            <a:pPr lvl="1" eaLnBrk="1" hangingPunct="1">
              <a:defRPr/>
            </a:pPr>
            <a:r>
              <a:rPr lang="en-US" altLang="en-US" sz="2400"/>
              <a:t>is allocated on heap, not run-time stack</a:t>
            </a:r>
          </a:p>
          <a:p>
            <a:pPr lvl="1" eaLnBrk="1" hangingPunct="1">
              <a:defRPr/>
            </a:pPr>
            <a:r>
              <a:rPr lang="en-US" altLang="en-US" sz="2400"/>
              <a:t>accessible through reference (only ptr assignment)</a:t>
            </a:r>
          </a:p>
          <a:p>
            <a:pPr lvl="1" eaLnBrk="1" hangingPunct="1">
              <a:defRPr/>
            </a:pPr>
            <a:r>
              <a:rPr lang="en-US" altLang="en-US" sz="2400"/>
              <a:t>garbage collected</a:t>
            </a:r>
            <a:br>
              <a:rPr lang="en-US" altLang="en-US" sz="2400"/>
            </a:br>
            <a:endParaRPr lang="en-US" altLang="en-US" sz="2400"/>
          </a:p>
          <a:p>
            <a:pPr eaLnBrk="1" hangingPunct="1">
              <a:defRPr/>
            </a:pPr>
            <a:r>
              <a:rPr lang="en-US" altLang="en-US"/>
              <a:t>Dynamic lookup</a:t>
            </a:r>
          </a:p>
          <a:p>
            <a:pPr lvl="1" eaLnBrk="1" hangingPunct="1">
              <a:defRPr/>
            </a:pPr>
            <a:r>
              <a:rPr lang="en-US" altLang="en-US" sz="2400"/>
              <a:t>Similar in behavior to other languages</a:t>
            </a:r>
          </a:p>
          <a:p>
            <a:pPr lvl="1" eaLnBrk="1" hangingPunct="1">
              <a:defRPr/>
            </a:pPr>
            <a:r>
              <a:rPr lang="en-US" altLang="en-US" sz="2400"/>
              <a:t>Static typing =&gt; more efficient than Smalltalk</a:t>
            </a:r>
          </a:p>
          <a:p>
            <a:pPr lvl="1" eaLnBrk="1" hangingPunct="1">
              <a:defRPr/>
            </a:pPr>
            <a:r>
              <a:rPr lang="en-US" altLang="en-US" sz="2400"/>
              <a:t>Dynamic linking, interfaces =&gt; slower than C++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Template for Class Definition</a:t>
            </a:r>
          </a:p>
        </p:txBody>
      </p:sp>
      <p:grpSp>
        <p:nvGrpSpPr>
          <p:cNvPr id="12291" name="Group 3"/>
          <p:cNvGrpSpPr>
            <a:grpSpLocks/>
          </p:cNvGrpSpPr>
          <p:nvPr/>
        </p:nvGrpSpPr>
        <p:grpSpPr bwMode="auto">
          <a:xfrm>
            <a:off x="1271588" y="1422400"/>
            <a:ext cx="6800850" cy="4292600"/>
            <a:chOff x="801" y="896"/>
            <a:chExt cx="4284" cy="2704"/>
          </a:xfrm>
        </p:grpSpPr>
        <p:sp>
          <p:nvSpPr>
            <p:cNvPr id="12292" name="Rectangle 4"/>
            <p:cNvSpPr>
              <a:spLocks noChangeArrowheads="1"/>
            </p:cNvSpPr>
            <p:nvPr/>
          </p:nvSpPr>
          <p:spPr bwMode="auto">
            <a:xfrm>
              <a:off x="801" y="896"/>
              <a:ext cx="2631" cy="270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45791" dir="2021404" algn="ctr" rotWithShape="0">
                <a:schemeClr val="bg2"/>
              </a:outerShdw>
            </a:effectLst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1021" y="1005"/>
              <a:ext cx="2067" cy="192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1033" y="1308"/>
              <a:ext cx="2066" cy="447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2295" name="Rectangle 7"/>
            <p:cNvSpPr>
              <a:spLocks noChangeArrowheads="1"/>
            </p:cNvSpPr>
            <p:nvPr/>
          </p:nvSpPr>
          <p:spPr bwMode="auto">
            <a:xfrm>
              <a:off x="1531" y="1923"/>
              <a:ext cx="1276" cy="192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1212" y="2871"/>
              <a:ext cx="1878" cy="489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929" y="1868"/>
              <a:ext cx="5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1800" b="1">
                  <a:solidFill>
                    <a:schemeClr val="accent2"/>
                  </a:solidFill>
                  <a:latin typeface="Courier New" pitchFamily="49" charset="0"/>
                  <a:ea typeface="ＭＳ Ｐゴシック" pitchFamily="34" charset="-128"/>
                </a:rPr>
                <a:t>class</a:t>
              </a:r>
            </a:p>
          </p:txBody>
        </p:sp>
        <p:sp>
          <p:nvSpPr>
            <p:cNvPr id="12298" name="Text Box 10"/>
            <p:cNvSpPr txBox="1">
              <a:spLocks noChangeArrowheads="1"/>
            </p:cNvSpPr>
            <p:nvPr/>
          </p:nvSpPr>
          <p:spPr bwMode="auto">
            <a:xfrm>
              <a:off x="2905" y="1884"/>
              <a:ext cx="2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1800" b="1">
                  <a:solidFill>
                    <a:srgbClr val="A50021"/>
                  </a:solidFill>
                  <a:latin typeface="Courier New" pitchFamily="49" charset="0"/>
                  <a:ea typeface="ＭＳ Ｐゴシック" pitchFamily="34" charset="-128"/>
                </a:rPr>
                <a:t>{</a:t>
              </a:r>
            </a:p>
          </p:txBody>
        </p:sp>
        <p:sp>
          <p:nvSpPr>
            <p:cNvPr id="12299" name="Text Box 11"/>
            <p:cNvSpPr txBox="1">
              <a:spLocks noChangeArrowheads="1"/>
            </p:cNvSpPr>
            <p:nvPr/>
          </p:nvSpPr>
          <p:spPr bwMode="auto">
            <a:xfrm>
              <a:off x="970" y="3312"/>
              <a:ext cx="20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1800" b="1">
                  <a:solidFill>
                    <a:srgbClr val="A50021"/>
                  </a:solidFill>
                  <a:latin typeface="Courier New" pitchFamily="49" charset="0"/>
                  <a:ea typeface="ＭＳ Ｐゴシック" pitchFamily="34" charset="-128"/>
                </a:rPr>
                <a:t>}</a:t>
              </a:r>
            </a:p>
          </p:txBody>
        </p:sp>
        <p:grpSp>
          <p:nvGrpSpPr>
            <p:cNvPr id="12300" name="Group 12"/>
            <p:cNvGrpSpPr>
              <a:grpSpLocks/>
            </p:cNvGrpSpPr>
            <p:nvPr/>
          </p:nvGrpSpPr>
          <p:grpSpPr bwMode="auto">
            <a:xfrm>
              <a:off x="3122" y="926"/>
              <a:ext cx="1947" cy="270"/>
              <a:chOff x="2675" y="952"/>
              <a:chExt cx="1861" cy="270"/>
            </a:xfrm>
          </p:grpSpPr>
          <p:sp>
            <p:nvSpPr>
              <p:cNvPr id="12313" name="AutoShape 13"/>
              <p:cNvSpPr>
                <a:spLocks noChangeArrowheads="1"/>
              </p:cNvSpPr>
              <p:nvPr/>
            </p:nvSpPr>
            <p:spPr bwMode="auto">
              <a:xfrm>
                <a:off x="3439" y="952"/>
                <a:ext cx="1097" cy="270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rgbClr val="CCECFF"/>
                </a:solidFill>
                <a:miter lim="800000"/>
                <a:headEnd/>
                <a:tailEnd/>
              </a:ln>
              <a:effectLst>
                <a:outerShdw dist="89803" dir="2700000" algn="ctr" rotWithShape="0">
                  <a:schemeClr val="tx1"/>
                </a:outerShdw>
              </a:effectLst>
            </p:spPr>
            <p:txBody>
              <a:bodyPr anchor="ctr"/>
              <a:lstStyle>
                <a:lvl1pPr algn="l">
                  <a:buClr>
                    <a:schemeClr val="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algn="l"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algn="l">
                  <a:buSzPct val="6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algn="l"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algn="l"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ja-JP" sz="140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rPr>
                  <a:t>Import Statements</a:t>
                </a:r>
              </a:p>
            </p:txBody>
          </p:sp>
          <p:cxnSp>
            <p:nvCxnSpPr>
              <p:cNvPr id="12314" name="AutoShape 14"/>
              <p:cNvCxnSpPr>
                <a:cxnSpLocks noChangeShapeType="1"/>
              </p:cNvCxnSpPr>
              <p:nvPr/>
            </p:nvCxnSpPr>
            <p:spPr bwMode="auto">
              <a:xfrm flipH="1" flipV="1">
                <a:off x="2675" y="1084"/>
                <a:ext cx="764" cy="3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301" name="Group 15"/>
            <p:cNvGrpSpPr>
              <a:grpSpLocks/>
            </p:cNvGrpSpPr>
            <p:nvPr/>
          </p:nvGrpSpPr>
          <p:grpSpPr bwMode="auto">
            <a:xfrm>
              <a:off x="3121" y="1319"/>
              <a:ext cx="1963" cy="420"/>
              <a:chOff x="2944" y="1104"/>
              <a:chExt cx="1963" cy="420"/>
            </a:xfrm>
          </p:grpSpPr>
          <p:sp>
            <p:nvSpPr>
              <p:cNvPr id="12311" name="AutoShape 16"/>
              <p:cNvSpPr>
                <a:spLocks noChangeArrowheads="1"/>
              </p:cNvSpPr>
              <p:nvPr/>
            </p:nvSpPr>
            <p:spPr bwMode="auto">
              <a:xfrm>
                <a:off x="3725" y="1104"/>
                <a:ext cx="1182" cy="420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rgbClr val="CCECFF"/>
                </a:solidFill>
                <a:miter lim="800000"/>
                <a:headEnd/>
                <a:tailEnd/>
              </a:ln>
              <a:effectLst>
                <a:outerShdw dist="89803" dir="2700000" algn="ctr" rotWithShape="0">
                  <a:schemeClr val="tx1"/>
                </a:outerShdw>
              </a:effectLst>
            </p:spPr>
            <p:txBody>
              <a:bodyPr anchor="ctr"/>
              <a:lstStyle>
                <a:lvl1pPr algn="l">
                  <a:buClr>
                    <a:schemeClr val="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algn="l"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algn="l">
                  <a:buSzPct val="6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algn="l"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algn="l"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ja-JP" sz="140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rPr>
                  <a:t>Class Comment</a:t>
                </a:r>
              </a:p>
            </p:txBody>
          </p:sp>
          <p:cxnSp>
            <p:nvCxnSpPr>
              <p:cNvPr id="12312" name="AutoShape 17"/>
              <p:cNvCxnSpPr>
                <a:cxnSpLocks noChangeShapeType="1"/>
                <a:stCxn id="12311" idx="1"/>
              </p:cNvCxnSpPr>
              <p:nvPr/>
            </p:nvCxnSpPr>
            <p:spPr bwMode="auto">
              <a:xfrm flipH="1" flipV="1">
                <a:off x="2944" y="1307"/>
                <a:ext cx="781" cy="7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302" name="Group 18"/>
            <p:cNvGrpSpPr>
              <a:grpSpLocks/>
            </p:cNvGrpSpPr>
            <p:nvPr/>
          </p:nvGrpSpPr>
          <p:grpSpPr bwMode="auto">
            <a:xfrm>
              <a:off x="3130" y="1875"/>
              <a:ext cx="1955" cy="270"/>
              <a:chOff x="2953" y="1660"/>
              <a:chExt cx="1955" cy="270"/>
            </a:xfrm>
          </p:grpSpPr>
          <p:sp>
            <p:nvSpPr>
              <p:cNvPr id="12309" name="AutoShape 19"/>
              <p:cNvSpPr>
                <a:spLocks noChangeArrowheads="1"/>
              </p:cNvSpPr>
              <p:nvPr/>
            </p:nvSpPr>
            <p:spPr bwMode="auto">
              <a:xfrm>
                <a:off x="3730" y="1660"/>
                <a:ext cx="1178" cy="270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rgbClr val="CCECFF"/>
                </a:solidFill>
                <a:miter lim="800000"/>
                <a:headEnd/>
                <a:tailEnd/>
              </a:ln>
              <a:effectLst>
                <a:outerShdw dist="89803" dir="2700000" algn="ctr" rotWithShape="0">
                  <a:schemeClr val="tx1"/>
                </a:outerShdw>
              </a:effectLst>
            </p:spPr>
            <p:txBody>
              <a:bodyPr anchor="ctr"/>
              <a:lstStyle>
                <a:lvl1pPr algn="l">
                  <a:buClr>
                    <a:schemeClr val="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algn="l"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algn="l">
                  <a:buSzPct val="6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algn="l"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algn="l"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ja-JP" sz="140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rPr>
                  <a:t>Class Name</a:t>
                </a:r>
              </a:p>
            </p:txBody>
          </p:sp>
          <p:cxnSp>
            <p:nvCxnSpPr>
              <p:cNvPr id="12310" name="AutoShape 20"/>
              <p:cNvCxnSpPr>
                <a:cxnSpLocks noChangeShapeType="1"/>
                <a:stCxn id="12309" idx="1"/>
              </p:cNvCxnSpPr>
              <p:nvPr/>
            </p:nvCxnSpPr>
            <p:spPr bwMode="auto">
              <a:xfrm flipH="1">
                <a:off x="2953" y="1795"/>
                <a:ext cx="777" cy="6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2303" name="AutoShape 21"/>
            <p:cNvSpPr>
              <a:spLocks noChangeArrowheads="1"/>
            </p:cNvSpPr>
            <p:nvPr/>
          </p:nvSpPr>
          <p:spPr bwMode="auto">
            <a:xfrm>
              <a:off x="3940" y="2346"/>
              <a:ext cx="1135" cy="34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ja-JP" sz="140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rPr>
                <a:t>Fields/Variables</a:t>
              </a:r>
              <a:endParaRPr kumimoji="0" lang="en-US" altLang="ja-JP"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cxnSp>
          <p:nvCxnSpPr>
            <p:cNvPr id="12304" name="AutoShape 22"/>
            <p:cNvCxnSpPr>
              <a:cxnSpLocks noChangeShapeType="1"/>
            </p:cNvCxnSpPr>
            <p:nvPr/>
          </p:nvCxnSpPr>
          <p:spPr bwMode="auto">
            <a:xfrm flipH="1" flipV="1">
              <a:off x="3174" y="2504"/>
              <a:ext cx="764" cy="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2305" name="Group 23"/>
            <p:cNvGrpSpPr>
              <a:grpSpLocks/>
            </p:cNvGrpSpPr>
            <p:nvPr/>
          </p:nvGrpSpPr>
          <p:grpSpPr bwMode="auto">
            <a:xfrm>
              <a:off x="3216" y="2976"/>
              <a:ext cx="1833" cy="270"/>
              <a:chOff x="3216" y="3116"/>
              <a:chExt cx="1833" cy="270"/>
            </a:xfrm>
          </p:grpSpPr>
          <p:sp>
            <p:nvSpPr>
              <p:cNvPr id="12307" name="AutoShape 24"/>
              <p:cNvSpPr>
                <a:spLocks noChangeArrowheads="1"/>
              </p:cNvSpPr>
              <p:nvPr/>
            </p:nvSpPr>
            <p:spPr bwMode="auto">
              <a:xfrm>
                <a:off x="3952" y="3116"/>
                <a:ext cx="1097" cy="270"/>
              </a:xfrm>
              <a:prstGeom prst="roundRect">
                <a:avLst>
                  <a:gd name="adj" fmla="val 16667"/>
                </a:avLst>
              </a:prstGeom>
              <a:solidFill>
                <a:srgbClr val="CCECFF"/>
              </a:solidFill>
              <a:ln w="9525">
                <a:solidFill>
                  <a:srgbClr val="CCECFF"/>
                </a:solidFill>
                <a:miter lim="800000"/>
                <a:headEnd/>
                <a:tailEnd/>
              </a:ln>
              <a:effectLst>
                <a:outerShdw dist="89803" dir="2700000" algn="ctr" rotWithShape="0">
                  <a:schemeClr val="tx1"/>
                </a:outerShdw>
              </a:effectLst>
            </p:spPr>
            <p:txBody>
              <a:bodyPr anchor="ctr"/>
              <a:lstStyle>
                <a:lvl1pPr algn="l">
                  <a:buClr>
                    <a:schemeClr val="hlink"/>
                  </a:buClr>
                  <a:buSzPct val="60000"/>
                  <a:buFont typeface="Wingdings" pitchFamily="2" charset="2"/>
                  <a:buChar char="n"/>
                  <a:defRPr sz="3200"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algn="l"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algn="l">
                  <a:buSzPct val="60000"/>
                  <a:buFont typeface="Wingdings" pitchFamily="2" charset="2"/>
                  <a:buChar char="n"/>
                  <a:defRPr sz="2400"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algn="l">
                  <a:buClr>
                    <a:schemeClr val="tx2"/>
                  </a:buClr>
                  <a:buChar char="•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algn="l"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sz="2000"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ja-JP" sz="140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rPr>
                  <a:t>Methods</a:t>
                </a:r>
              </a:p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en-US" altLang="ja-JP" sz="120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rPr>
                  <a:t>(incl. Constructor)</a:t>
                </a:r>
              </a:p>
            </p:txBody>
          </p:sp>
          <p:cxnSp>
            <p:nvCxnSpPr>
              <p:cNvPr id="12308" name="AutoShape 25"/>
              <p:cNvCxnSpPr>
                <a:cxnSpLocks noChangeShapeType="1"/>
              </p:cNvCxnSpPr>
              <p:nvPr/>
            </p:nvCxnSpPr>
            <p:spPr bwMode="auto">
              <a:xfrm flipH="1" flipV="1">
                <a:off x="3216" y="3264"/>
                <a:ext cx="764" cy="3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2306" name="Rectangle 26"/>
            <p:cNvSpPr>
              <a:spLocks noChangeArrowheads="1"/>
            </p:cNvSpPr>
            <p:nvPr/>
          </p:nvSpPr>
          <p:spPr bwMode="auto">
            <a:xfrm>
              <a:off x="1200" y="2256"/>
              <a:ext cx="1878" cy="489"/>
            </a:xfrm>
            <a:prstGeom prst="rect">
              <a:avLst/>
            </a:prstGeom>
            <a:noFill/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>
                <a:buClr>
                  <a:schemeClr val="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algn="l"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algn="l"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algn="l"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algn="l"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>
                <a:buClr>
                  <a:schemeClr val="accent2"/>
                </a:buClr>
                <a:buSzTx/>
                <a:buFontTx/>
                <a:buNone/>
              </a:pPr>
              <a:endParaRPr lang="en-US" altLang="en-US" sz="2400">
                <a:latin typeface="Tahoma" pitchFamily="34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31.76"/>
  <p:tag name="TIMELINE" val="5.4/9.9/15.9/20.9/25.9"/>
</p:tagLst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None/>
          <a:tabLst/>
          <a:defRPr kumimoji="1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None/>
          <a:tabLst/>
          <a:defRPr kumimoji="1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17117</TotalTime>
  <Words>3878</Words>
  <Application>Microsoft Office PowerPoint</Application>
  <PresentationFormat>On-screen Show (4:3)</PresentationFormat>
  <Paragraphs>606</Paragraphs>
  <Slides>52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0" baseType="lpstr">
      <vt:lpstr>Arial</vt:lpstr>
      <vt:lpstr>Arial Unicode MS</vt:lpstr>
      <vt:lpstr>Courier New</vt:lpstr>
      <vt:lpstr>Tahoma</vt:lpstr>
      <vt:lpstr>Times New Roman</vt:lpstr>
      <vt:lpstr>Verdana</vt:lpstr>
      <vt:lpstr>Wingdings</vt:lpstr>
      <vt:lpstr>Globe</vt:lpstr>
      <vt:lpstr>Intro to Java</vt:lpstr>
      <vt:lpstr>Java history</vt:lpstr>
      <vt:lpstr>Some Goals</vt:lpstr>
      <vt:lpstr>Characteristics</vt:lpstr>
      <vt:lpstr>Java System</vt:lpstr>
      <vt:lpstr>Java Release History</vt:lpstr>
      <vt:lpstr>Language Terminology</vt:lpstr>
      <vt:lpstr>Java Classes and Objects</vt:lpstr>
      <vt:lpstr>Template for Class Definition</vt:lpstr>
      <vt:lpstr>Point Class</vt:lpstr>
      <vt:lpstr>Object initialization</vt:lpstr>
      <vt:lpstr>Garbage Collection and Finalize</vt:lpstr>
      <vt:lpstr>Encapsulation and packages</vt:lpstr>
      <vt:lpstr>Access</vt:lpstr>
      <vt:lpstr>Inheritance</vt:lpstr>
      <vt:lpstr>Example subclass</vt:lpstr>
      <vt:lpstr>Class Object</vt:lpstr>
      <vt:lpstr>Constructors and Super</vt:lpstr>
      <vt:lpstr>Final classes and methods</vt:lpstr>
      <vt:lpstr>Call-by-Value Parameter Passing</vt:lpstr>
      <vt:lpstr>Java Types</vt:lpstr>
      <vt:lpstr>Classification of Java types</vt:lpstr>
      <vt:lpstr>Primitive Data Types</vt:lpstr>
      <vt:lpstr>Class “data” types</vt:lpstr>
      <vt:lpstr>Static Variables</vt:lpstr>
      <vt:lpstr>Final keyword</vt:lpstr>
      <vt:lpstr>Arrays</vt:lpstr>
      <vt:lpstr>Arrays - initializing</vt:lpstr>
      <vt:lpstr>Methods</vt:lpstr>
      <vt:lpstr>Methods Example</vt:lpstr>
      <vt:lpstr>Constructor (the creation method)</vt:lpstr>
      <vt:lpstr>Constructor Example</vt:lpstr>
      <vt:lpstr>finalizer Method</vt:lpstr>
      <vt:lpstr>Overloading Methods</vt:lpstr>
      <vt:lpstr>Overloading example</vt:lpstr>
      <vt:lpstr>Overriding Methods</vt:lpstr>
      <vt:lpstr>Overriding example</vt:lpstr>
      <vt:lpstr>static methods</vt:lpstr>
      <vt:lpstr>final methods</vt:lpstr>
      <vt:lpstr>Conditionals - if</vt:lpstr>
      <vt:lpstr>Switch statement</vt:lpstr>
      <vt:lpstr>for loop</vt:lpstr>
      <vt:lpstr>While + Do loops</vt:lpstr>
      <vt:lpstr>Interface example</vt:lpstr>
      <vt:lpstr>Interfaces</vt:lpstr>
      <vt:lpstr>Java Exceptions</vt:lpstr>
      <vt:lpstr>Exception Classes</vt:lpstr>
      <vt:lpstr>Try/finally blocks</vt:lpstr>
      <vt:lpstr>Keyword “this"</vt:lpstr>
      <vt:lpstr>Overloaded Methods</vt:lpstr>
      <vt:lpstr>Simple Console Application</vt:lpstr>
      <vt:lpstr>Simple Console Application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 Consistency in Information Exchange</dc:title>
  <dc:creator>John C Mitchell</dc:creator>
  <cp:lastModifiedBy>Lynne G</cp:lastModifiedBy>
  <cp:revision>5473</cp:revision>
  <cp:lastPrinted>1998-11-23T04:26:52Z</cp:lastPrinted>
  <dcterms:created xsi:type="dcterms:W3CDTF">1997-09-07T20:51:32Z</dcterms:created>
  <dcterms:modified xsi:type="dcterms:W3CDTF">2024-01-12T05:14:33Z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D:\Documents\stanford\cs242\slides</vt:lpwstr>
  </property>
</Properties>
</file>