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sldIdLst>
    <p:sldId id="256" r:id="rId2"/>
    <p:sldId id="257" r:id="rId3"/>
    <p:sldId id="293" r:id="rId4"/>
    <p:sldId id="258" r:id="rId5"/>
    <p:sldId id="259" r:id="rId6"/>
    <p:sldId id="260" r:id="rId7"/>
    <p:sldId id="261" r:id="rId8"/>
    <p:sldId id="262" r:id="rId9"/>
    <p:sldId id="263" r:id="rId10"/>
    <p:sldId id="264" r:id="rId11"/>
    <p:sldId id="265" r:id="rId12"/>
    <p:sldId id="298" r:id="rId13"/>
    <p:sldId id="266" r:id="rId14"/>
    <p:sldId id="268" r:id="rId15"/>
    <p:sldId id="269" r:id="rId16"/>
    <p:sldId id="270" r:id="rId17"/>
    <p:sldId id="325" r:id="rId18"/>
    <p:sldId id="271" r:id="rId19"/>
    <p:sldId id="287" r:id="rId20"/>
    <p:sldId id="273" r:id="rId21"/>
    <p:sldId id="274" r:id="rId22"/>
    <p:sldId id="275" r:id="rId23"/>
    <p:sldId id="276" r:id="rId24"/>
    <p:sldId id="321" r:id="rId25"/>
    <p:sldId id="320" r:id="rId26"/>
    <p:sldId id="277" r:id="rId27"/>
    <p:sldId id="278" r:id="rId28"/>
    <p:sldId id="279" r:id="rId29"/>
    <p:sldId id="326" r:id="rId30"/>
    <p:sldId id="288" r:id="rId31"/>
    <p:sldId id="280" r:id="rId32"/>
    <p:sldId id="281" r:id="rId33"/>
    <p:sldId id="282" r:id="rId34"/>
    <p:sldId id="283" r:id="rId35"/>
    <p:sldId id="291" r:id="rId36"/>
    <p:sldId id="290" r:id="rId37"/>
    <p:sldId id="292" r:id="rId38"/>
    <p:sldId id="312" r:id="rId39"/>
    <p:sldId id="315" r:id="rId40"/>
    <p:sldId id="307" r:id="rId41"/>
    <p:sldId id="316" r:id="rId42"/>
    <p:sldId id="317" r:id="rId43"/>
    <p:sldId id="318" r:id="rId44"/>
    <p:sldId id="303" r:id="rId45"/>
    <p:sldId id="314" r:id="rId46"/>
    <p:sldId id="313" r:id="rId47"/>
    <p:sldId id="308" r:id="rId48"/>
    <p:sldId id="319" r:id="rId49"/>
    <p:sldId id="311" r:id="rId50"/>
    <p:sldId id="322" r:id="rId51"/>
    <p:sldId id="323" r:id="rId52"/>
    <p:sldId id="324" r:id="rId53"/>
    <p:sldId id="272" r:id="rId54"/>
    <p:sldId id="305" r:id="rId55"/>
    <p:sldId id="306" r:id="rId56"/>
    <p:sldId id="304" r:id="rId57"/>
    <p:sldId id="267" r:id="rId58"/>
    <p:sldId id="299" r:id="rId59"/>
    <p:sldId id="300" r:id="rId60"/>
    <p:sldId id="301" r:id="rId61"/>
    <p:sldId id="302" r:id="rId62"/>
    <p:sldId id="297" r:id="rId63"/>
    <p:sldId id="309" r:id="rId64"/>
    <p:sldId id="310" r:id="rId65"/>
    <p:sldId id="294" r:id="rId66"/>
    <p:sldId id="295" r:id="rId67"/>
    <p:sldId id="29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57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ACCEC-74A1-4045-9437-211A9E7B68C8}"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07FD8-C0F6-4EE2-A79A-E96C22D4B9A3}" type="slidenum">
              <a:rPr lang="en-US" smtClean="0"/>
              <a:t>‹#›</a:t>
            </a:fld>
            <a:endParaRPr lang="en-US"/>
          </a:p>
        </p:txBody>
      </p:sp>
    </p:spTree>
    <p:extLst>
      <p:ext uri="{BB962C8B-B14F-4D97-AF65-F5344CB8AC3E}">
        <p14:creationId xmlns:p14="http://schemas.microsoft.com/office/powerpoint/2010/main" val="352085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07FD8-C0F6-4EE2-A79A-E96C22D4B9A3}" type="slidenum">
              <a:rPr lang="en-US" smtClean="0"/>
              <a:t>2</a:t>
            </a:fld>
            <a:endParaRPr lang="en-US"/>
          </a:p>
        </p:txBody>
      </p:sp>
    </p:spTree>
    <p:extLst>
      <p:ext uri="{BB962C8B-B14F-4D97-AF65-F5344CB8AC3E}">
        <p14:creationId xmlns:p14="http://schemas.microsoft.com/office/powerpoint/2010/main" val="396509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Again, to merge, we checkout back</a:t>
            </a:r>
            <a:r>
              <a:rPr lang="en-US" baseline="0" dirty="0"/>
              <a:t> to master which moves our (*) pointer.</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32</a:t>
            </a:fld>
            <a:endParaRPr lang="en-US" dirty="0"/>
          </a:p>
        </p:txBody>
      </p:sp>
    </p:spTree>
    <p:extLst>
      <p:ext uri="{BB962C8B-B14F-4D97-AF65-F5344CB8AC3E}">
        <p14:creationId xmlns:p14="http://schemas.microsoft.com/office/powerpoint/2010/main" val="13962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And now we merge,</a:t>
            </a:r>
            <a:r>
              <a:rPr lang="en-US" baseline="0" dirty="0"/>
              <a:t> connecting the new (H) to both (E) and (G). Note that this merge, especially if there are conflicts, can be unpleasant to perform.</a:t>
            </a:r>
            <a:endParaRPr lang="en-US" dirty="0"/>
          </a:p>
          <a:p>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33</a:t>
            </a:fld>
            <a:endParaRPr lang="en-US" dirty="0"/>
          </a:p>
        </p:txBody>
      </p:sp>
    </p:spTree>
    <p:extLst>
      <p:ext uri="{BB962C8B-B14F-4D97-AF65-F5344CB8AC3E}">
        <p14:creationId xmlns:p14="http://schemas.microsoft.com/office/powerpoint/2010/main" val="222578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we delete the branch pointer.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a:t>
            </a:r>
            <a:r>
              <a:rPr lang="en-US" baseline="0" dirty="0"/>
              <a:t> notice the structure we have now. This is very non-linear. That will make it challenging to see the changes independently. And it can get very messy over time.</a:t>
            </a:r>
            <a:endParaRPr lang="en-US" dirty="0"/>
          </a:p>
          <a:p>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34</a:t>
            </a:fld>
            <a:endParaRPr lang="en-US" dirty="0"/>
          </a:p>
        </p:txBody>
      </p:sp>
    </p:spTree>
    <p:extLst>
      <p:ext uri="{BB962C8B-B14F-4D97-AF65-F5344CB8AC3E}">
        <p14:creationId xmlns:p14="http://schemas.microsoft.com/office/powerpoint/2010/main" val="329671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Since</a:t>
            </a:r>
            <a:r>
              <a:rPr lang="en-US" baseline="0" dirty="0"/>
              <a:t> everyone on the team has a complete copy of the repository you can do things like this. </a:t>
            </a:r>
          </a:p>
          <a:p>
            <a:endParaRPr lang="en-US" baseline="0" dirty="0"/>
          </a:p>
          <a:p>
            <a:r>
              <a:rPr lang="en-US" baseline="0" dirty="0"/>
              <a:t>But no one wants to keep track of changes this way. </a:t>
            </a:r>
            <a:endParaRPr lang="en-US" dirty="0"/>
          </a:p>
        </p:txBody>
      </p:sp>
      <p:sp>
        <p:nvSpPr>
          <p:cNvPr id="4" name="Header Placeholder 3"/>
          <p:cNvSpPr>
            <a:spLocks noGrp="1"/>
          </p:cNvSpPr>
          <p:nvPr>
            <p:ph type="hdr" sz="quarter" idx="10"/>
          </p:nvPr>
        </p:nvSpPr>
        <p:spPr/>
        <p:txBody>
          <a:bodyPr/>
          <a:lstStyle/>
          <a:p>
            <a:r>
              <a:rPr lang="en-US" dirty="0"/>
              <a:t>Visual Studio Live! Las Vegas 2011MGB 2003</a:t>
            </a:r>
          </a:p>
        </p:txBody>
      </p:sp>
      <p:sp>
        <p:nvSpPr>
          <p:cNvPr id="5" name="Footer Placeholder 4"/>
          <p:cNvSpPr>
            <a:spLocks noGrp="1"/>
          </p:cNvSpPr>
          <p:nvPr>
            <p:ph type="ftr" sz="quarter" idx="11"/>
          </p:nvPr>
        </p:nvSpPr>
        <p:spPr/>
        <p:txBody>
          <a:bodyPr/>
          <a:lstStyle/>
          <a:p>
            <a:r>
              <a:rPr lang="en-US" dirty="0">
                <a:cs typeface="+mn-cs"/>
              </a:rPr>
              <a:t>© 2003 Microsoft Corporation. All rights reserved.</a:t>
            </a:r>
          </a:p>
          <a:p>
            <a:pPr eaLnBrk="0" hangingPunct="0"/>
            <a:r>
              <a:rPr lang="en-US" dirty="0"/>
              <a:t>This presentation is for informational purposes only. Microsoft makes no warranties, express or implied, in this summary.</a:t>
            </a:r>
            <a:endParaRPr lang="en-US" sz="1200" dirty="0">
              <a:cs typeface="+mn-cs"/>
            </a:endParaRPr>
          </a:p>
        </p:txBody>
      </p:sp>
      <p:sp>
        <p:nvSpPr>
          <p:cNvPr id="6" name="Slide Number Placeholder 5"/>
          <p:cNvSpPr>
            <a:spLocks noGrp="1"/>
          </p:cNvSpPr>
          <p:nvPr>
            <p:ph type="sldNum" sz="quarter" idx="12"/>
          </p:nvPr>
        </p:nvSpPr>
        <p:spPr/>
        <p:txBody>
          <a:bodyPr/>
          <a:lstStyle/>
          <a:p>
            <a:fld id="{2EBBA783-26AD-4B42-9137-B69FDD389735}" type="slidenum">
              <a:rPr lang="en-US" smtClean="0"/>
              <a:pPr/>
              <a:t>36</a:t>
            </a:fld>
            <a:endParaRPr lang="en-US" dirty="0"/>
          </a:p>
        </p:txBody>
      </p:sp>
    </p:spTree>
    <p:extLst>
      <p:ext uri="{BB962C8B-B14F-4D97-AF65-F5344CB8AC3E}">
        <p14:creationId xmlns:p14="http://schemas.microsoft.com/office/powerpoint/2010/main" val="373494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a:t>
            </a:r>
            <a:r>
              <a:rPr lang="en-US" baseline="0" dirty="0"/>
              <a:t> really is nothing special about the remote server. You can have more than one. But it enables a nice integration location, just like you are used to in the centralized version control </a:t>
            </a:r>
            <a:endParaRPr lang="en-US" dirty="0"/>
          </a:p>
        </p:txBody>
      </p:sp>
      <p:sp>
        <p:nvSpPr>
          <p:cNvPr id="4" name="Header Placeholder 3"/>
          <p:cNvSpPr>
            <a:spLocks noGrp="1"/>
          </p:cNvSpPr>
          <p:nvPr>
            <p:ph type="hdr" sz="quarter" idx="10"/>
          </p:nvPr>
        </p:nvSpPr>
        <p:spPr/>
        <p:txBody>
          <a:bodyPr/>
          <a:lstStyle/>
          <a:p>
            <a:r>
              <a:rPr lang="en-US" dirty="0"/>
              <a:t>Visual Studio Live! Las Vegas 2011MGB 2003</a:t>
            </a:r>
          </a:p>
        </p:txBody>
      </p:sp>
      <p:sp>
        <p:nvSpPr>
          <p:cNvPr id="5" name="Footer Placeholder 4"/>
          <p:cNvSpPr>
            <a:spLocks noGrp="1"/>
          </p:cNvSpPr>
          <p:nvPr>
            <p:ph type="ftr" sz="quarter" idx="11"/>
          </p:nvPr>
        </p:nvSpPr>
        <p:spPr/>
        <p:txBody>
          <a:bodyPr/>
          <a:lstStyle/>
          <a:p>
            <a:r>
              <a:rPr lang="en-US" dirty="0">
                <a:cs typeface="+mn-cs"/>
              </a:rPr>
              <a:t>© 2003 Microsoft Corporation. All rights reserved.</a:t>
            </a:r>
          </a:p>
          <a:p>
            <a:pPr eaLnBrk="0" hangingPunct="0"/>
            <a:r>
              <a:rPr lang="en-US" dirty="0"/>
              <a:t>This presentation is for informational purposes only. Microsoft makes no warranties, express or implied, in this summary.</a:t>
            </a:r>
            <a:endParaRPr lang="en-US" sz="1200" dirty="0">
              <a:cs typeface="+mn-cs"/>
            </a:endParaRPr>
          </a:p>
        </p:txBody>
      </p:sp>
      <p:sp>
        <p:nvSpPr>
          <p:cNvPr id="6" name="Slide Number Placeholder 5"/>
          <p:cNvSpPr>
            <a:spLocks noGrp="1"/>
          </p:cNvSpPr>
          <p:nvPr>
            <p:ph type="sldNum" sz="quarter" idx="12"/>
          </p:nvPr>
        </p:nvSpPr>
        <p:spPr/>
        <p:txBody>
          <a:bodyPr/>
          <a:lstStyle/>
          <a:p>
            <a:fld id="{2EBBA783-26AD-4B42-9137-B69FDD389735}" type="slidenum">
              <a:rPr lang="en-US" smtClean="0"/>
              <a:pPr/>
              <a:t>37</a:t>
            </a:fld>
            <a:endParaRPr lang="en-US" dirty="0"/>
          </a:p>
        </p:txBody>
      </p:sp>
    </p:spTree>
    <p:extLst>
      <p:ext uri="{BB962C8B-B14F-4D97-AF65-F5344CB8AC3E}">
        <p14:creationId xmlns:p14="http://schemas.microsoft.com/office/powerpoint/2010/main" val="33302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Arial" charset="0"/>
                <a:ea typeface="ＭＳ Ｐゴシック" pitchFamily="34" charset="-128"/>
              </a:defRPr>
            </a:lvl1pPr>
            <a:lvl2pPr marL="685817" indent="-263776" defTabSz="914423" eaLnBrk="0" hangingPunct="0">
              <a:defRPr>
                <a:solidFill>
                  <a:schemeClr val="tx1"/>
                </a:solidFill>
                <a:latin typeface="Arial" charset="0"/>
                <a:ea typeface="ＭＳ Ｐゴシック" pitchFamily="34" charset="-128"/>
              </a:defRPr>
            </a:lvl2pPr>
            <a:lvl3pPr marL="1055103" indent="-211021" defTabSz="914423" eaLnBrk="0" hangingPunct="0">
              <a:defRPr>
                <a:solidFill>
                  <a:schemeClr val="tx1"/>
                </a:solidFill>
                <a:latin typeface="Arial" charset="0"/>
                <a:ea typeface="ＭＳ Ｐゴシック" pitchFamily="34" charset="-128"/>
              </a:defRPr>
            </a:lvl3pPr>
            <a:lvl4pPr marL="1477145" indent="-211021" defTabSz="914423" eaLnBrk="0" hangingPunct="0">
              <a:defRPr>
                <a:solidFill>
                  <a:schemeClr val="tx1"/>
                </a:solidFill>
                <a:latin typeface="Arial" charset="0"/>
                <a:ea typeface="ＭＳ Ｐゴシック" pitchFamily="34" charset="-128"/>
              </a:defRPr>
            </a:lvl4pPr>
            <a:lvl5pPr marL="1899186" indent="-211021" defTabSz="914423" eaLnBrk="0" hangingPunct="0">
              <a:defRPr>
                <a:solidFill>
                  <a:schemeClr val="tx1"/>
                </a:solidFill>
                <a:latin typeface="Arial" charset="0"/>
                <a:ea typeface="ＭＳ Ｐゴシック" pitchFamily="34" charset="-128"/>
              </a:defRPr>
            </a:lvl5pPr>
            <a:lvl6pPr marL="2321227" indent="-211021" defTabSz="914423" eaLnBrk="0" fontAlgn="base" hangingPunct="0">
              <a:spcBef>
                <a:spcPct val="0"/>
              </a:spcBef>
              <a:spcAft>
                <a:spcPct val="0"/>
              </a:spcAft>
              <a:defRPr>
                <a:solidFill>
                  <a:schemeClr val="tx1"/>
                </a:solidFill>
                <a:latin typeface="Arial" charset="0"/>
                <a:ea typeface="ＭＳ Ｐゴシック" pitchFamily="34" charset="-128"/>
              </a:defRPr>
            </a:lvl6pPr>
            <a:lvl7pPr marL="2743269" indent="-211021" defTabSz="914423" eaLnBrk="0" fontAlgn="base" hangingPunct="0">
              <a:spcBef>
                <a:spcPct val="0"/>
              </a:spcBef>
              <a:spcAft>
                <a:spcPct val="0"/>
              </a:spcAft>
              <a:defRPr>
                <a:solidFill>
                  <a:schemeClr val="tx1"/>
                </a:solidFill>
                <a:latin typeface="Arial" charset="0"/>
                <a:ea typeface="ＭＳ Ｐゴシック" pitchFamily="34" charset="-128"/>
              </a:defRPr>
            </a:lvl7pPr>
            <a:lvl8pPr marL="3165310" indent="-211021" defTabSz="914423" eaLnBrk="0" fontAlgn="base" hangingPunct="0">
              <a:spcBef>
                <a:spcPct val="0"/>
              </a:spcBef>
              <a:spcAft>
                <a:spcPct val="0"/>
              </a:spcAft>
              <a:defRPr>
                <a:solidFill>
                  <a:schemeClr val="tx1"/>
                </a:solidFill>
                <a:latin typeface="Arial" charset="0"/>
                <a:ea typeface="ＭＳ Ｐゴシック" pitchFamily="34" charset="-128"/>
              </a:defRPr>
            </a:lvl8pPr>
            <a:lvl9pPr marL="3587351" indent="-211021" defTabSz="91442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CB039C9-EDEB-4C23-86E4-582066A1969A}" type="slidenum">
              <a:rPr lang="en-US" altLang="en-US" smtClean="0"/>
              <a:pPr eaLnBrk="1" hangingPunct="1"/>
              <a:t>66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lets see what this visually looks</a:t>
            </a:r>
            <a:r>
              <a:rPr lang="en-US" baseline="0" dirty="0"/>
              <a:t> like. </a:t>
            </a:r>
          </a:p>
          <a:p>
            <a:endParaRPr lang="en-US" baseline="0" dirty="0"/>
          </a:p>
          <a:p>
            <a:r>
              <a:rPr lang="en-US" baseline="0" dirty="0"/>
              <a:t>On my first commit I have A.  </a:t>
            </a:r>
          </a:p>
          <a:p>
            <a:endParaRPr lang="en-US" baseline="0" dirty="0"/>
          </a:p>
          <a:p>
            <a:r>
              <a:rPr lang="en-US" baseline="0" dirty="0"/>
              <a:t>The default branch that gets created with git is a branch names Master. </a:t>
            </a:r>
          </a:p>
          <a:p>
            <a:endParaRPr lang="en-US" baseline="0" dirty="0"/>
          </a:p>
          <a:p>
            <a:r>
              <a:rPr lang="en-US" baseline="0" dirty="0"/>
              <a:t>This is just a default name. As I mentioned before, most everything in git is done by convention. Master does not mean anything special to git.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FC9CDE3-DFEB-4EE7-A970-0153FC206FB6}" type="slidenum">
              <a:rPr lang="en-US" smtClean="0"/>
              <a:t>20</a:t>
            </a:fld>
            <a:endParaRPr lang="en-US" dirty="0"/>
          </a:p>
        </p:txBody>
      </p:sp>
    </p:spTree>
    <p:extLst>
      <p:ext uri="{BB962C8B-B14F-4D97-AF65-F5344CB8AC3E}">
        <p14:creationId xmlns:p14="http://schemas.microsoft.com/office/powerpoint/2010/main" val="114882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make a set of commits, moving master and our current pointer (*) along</a:t>
            </a:r>
          </a:p>
        </p:txBody>
      </p:sp>
      <p:sp>
        <p:nvSpPr>
          <p:cNvPr id="4" name="Slide Number Placeholder 3"/>
          <p:cNvSpPr>
            <a:spLocks noGrp="1"/>
          </p:cNvSpPr>
          <p:nvPr>
            <p:ph type="sldNum" sz="quarter" idx="10"/>
          </p:nvPr>
        </p:nvSpPr>
        <p:spPr/>
        <p:txBody>
          <a:bodyPr/>
          <a:lstStyle/>
          <a:p>
            <a:fld id="{CFC9CDE3-DFEB-4EE7-A970-0153FC206FB6}" type="slidenum">
              <a:rPr lang="en-US" smtClean="0"/>
              <a:t>21</a:t>
            </a:fld>
            <a:endParaRPr lang="en-US" dirty="0"/>
          </a:p>
        </p:txBody>
      </p:sp>
    </p:spTree>
    <p:extLst>
      <p:ext uri="{BB962C8B-B14F-4D97-AF65-F5344CB8AC3E}">
        <p14:creationId xmlns:p14="http://schemas.microsoft.com/office/powerpoint/2010/main" val="165317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Suppose we want to work on a bug.</a:t>
            </a:r>
            <a:r>
              <a:rPr lang="en-US" baseline="0" dirty="0"/>
              <a:t> We start by creating a local “story branch” for this work.</a:t>
            </a:r>
          </a:p>
          <a:p>
            <a:endParaRPr lang="en-US" baseline="0" dirty="0"/>
          </a:p>
          <a:p>
            <a:r>
              <a:rPr lang="en-US" baseline="0" dirty="0"/>
              <a:t>Notice that the new branch is really just a pointer to the same commit (C) but our current pointer (*) is moved.</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22</a:t>
            </a:fld>
            <a:endParaRPr lang="en-US" dirty="0"/>
          </a:p>
        </p:txBody>
      </p:sp>
    </p:spTree>
    <p:extLst>
      <p:ext uri="{BB962C8B-B14F-4D97-AF65-F5344CB8AC3E}">
        <p14:creationId xmlns:p14="http://schemas.microsoft.com/office/powerpoint/2010/main" val="405910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we make commits and they move along, with the branch and current pointer following along.</a:t>
            </a:r>
          </a:p>
        </p:txBody>
      </p:sp>
      <p:sp>
        <p:nvSpPr>
          <p:cNvPr id="4" name="Slide Number Placeholder 3"/>
          <p:cNvSpPr>
            <a:spLocks noGrp="1"/>
          </p:cNvSpPr>
          <p:nvPr>
            <p:ph type="sldNum" sz="quarter" idx="10"/>
          </p:nvPr>
        </p:nvSpPr>
        <p:spPr/>
        <p:txBody>
          <a:bodyPr/>
          <a:lstStyle/>
          <a:p>
            <a:fld id="{CFC9CDE3-DFEB-4EE7-A970-0153FC206FB6}" type="slidenum">
              <a:rPr lang="en-US" smtClean="0"/>
              <a:t>23</a:t>
            </a:fld>
            <a:endParaRPr lang="en-US" dirty="0"/>
          </a:p>
        </p:txBody>
      </p:sp>
    </p:spTree>
    <p:extLst>
      <p:ext uri="{BB962C8B-B14F-4D97-AF65-F5344CB8AC3E}">
        <p14:creationId xmlns:p14="http://schemas.microsoft.com/office/powerpoint/2010/main" val="92651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can “checkout” to go back to the master branch.</a:t>
            </a:r>
          </a:p>
          <a:p>
            <a:endParaRPr lang="en-US" dirty="0"/>
          </a:p>
          <a:p>
            <a:r>
              <a:rPr lang="en-US" dirty="0"/>
              <a:t>This is where I was</a:t>
            </a:r>
            <a:r>
              <a:rPr lang="en-US" baseline="0" dirty="0"/>
              <a:t> freaked out the first time I did this. My IDE removed the changes I just made. It can be pretty startling, but don’t worry you didn’t lose anything. </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26</a:t>
            </a:fld>
            <a:endParaRPr lang="en-US" dirty="0"/>
          </a:p>
        </p:txBody>
      </p:sp>
    </p:spTree>
    <p:extLst>
      <p:ext uri="{BB962C8B-B14F-4D97-AF65-F5344CB8AC3E}">
        <p14:creationId xmlns:p14="http://schemas.microsoft.com/office/powerpoint/2010/main" val="322696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And then merge</a:t>
            </a:r>
            <a:r>
              <a:rPr lang="en-US" baseline="0" dirty="0"/>
              <a:t> from the story branch, bringing those change histories together.</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27</a:t>
            </a:fld>
            <a:endParaRPr lang="en-US" dirty="0"/>
          </a:p>
        </p:txBody>
      </p:sp>
    </p:spTree>
    <p:extLst>
      <p:ext uri="{BB962C8B-B14F-4D97-AF65-F5344CB8AC3E}">
        <p14:creationId xmlns:p14="http://schemas.microsoft.com/office/powerpoint/2010/main" val="352685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And since we’re done with the</a:t>
            </a:r>
            <a:r>
              <a:rPr lang="en-US" baseline="0" dirty="0"/>
              <a:t> story branch, we can delete it. This all happened locally, without affecting anyone upstream.</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28</a:t>
            </a:fld>
            <a:endParaRPr lang="en-US" dirty="0"/>
          </a:p>
        </p:txBody>
      </p:sp>
    </p:spTree>
    <p:extLst>
      <p:ext uri="{BB962C8B-B14F-4D97-AF65-F5344CB8AC3E}">
        <p14:creationId xmlns:p14="http://schemas.microsoft.com/office/powerpoint/2010/main" val="112624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consider another scenario.</a:t>
            </a:r>
            <a:r>
              <a:rPr lang="en-US" baseline="0" dirty="0"/>
              <a:t> Here we created our bug story branch back off of (C). But some changes have happened in master (bug 123 which we just merged) since then.</a:t>
            </a:r>
          </a:p>
          <a:p>
            <a:endParaRPr lang="en-US" baseline="0" dirty="0"/>
          </a:p>
          <a:p>
            <a:r>
              <a:rPr lang="en-US" baseline="0" dirty="0"/>
              <a:t>And we made a couple of commits in bug 456.</a:t>
            </a:r>
            <a:endParaRPr lang="en-US" dirty="0"/>
          </a:p>
        </p:txBody>
      </p:sp>
      <p:sp>
        <p:nvSpPr>
          <p:cNvPr id="4" name="Slide Number Placeholder 3"/>
          <p:cNvSpPr>
            <a:spLocks noGrp="1"/>
          </p:cNvSpPr>
          <p:nvPr>
            <p:ph type="sldNum" sz="quarter" idx="10"/>
          </p:nvPr>
        </p:nvSpPr>
        <p:spPr/>
        <p:txBody>
          <a:bodyPr/>
          <a:lstStyle/>
          <a:p>
            <a:fld id="{CFC9CDE3-DFEB-4EE7-A970-0153FC206FB6}" type="slidenum">
              <a:rPr lang="en-US" smtClean="0"/>
              <a:t>31</a:t>
            </a:fld>
            <a:endParaRPr lang="en-US" dirty="0"/>
          </a:p>
        </p:txBody>
      </p:sp>
    </p:spTree>
    <p:extLst>
      <p:ext uri="{BB962C8B-B14F-4D97-AF65-F5344CB8AC3E}">
        <p14:creationId xmlns:p14="http://schemas.microsoft.com/office/powerpoint/2010/main" val="312051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906E2C1-61AD-443A-BF6C-588294ECD9B5}" type="datetimeFigureOut">
              <a:rPr lang="en-US" smtClean="0"/>
              <a:t>2/12/2024</a:t>
            </a:fld>
            <a:endParaRPr lang="en-US"/>
          </a:p>
        </p:txBody>
      </p:sp>
      <p:sp>
        <p:nvSpPr>
          <p:cNvPr id="8" name="Slide Number Placeholder 7"/>
          <p:cNvSpPr>
            <a:spLocks noGrp="1"/>
          </p:cNvSpPr>
          <p:nvPr>
            <p:ph type="sldNum" sz="quarter" idx="11"/>
          </p:nvPr>
        </p:nvSpPr>
        <p:spPr/>
        <p:txBody>
          <a:bodyPr/>
          <a:lstStyle/>
          <a:p>
            <a:fld id="{66E3E659-E10D-4FD3-A693-F339A93B0F3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6E2C1-61AD-443A-BF6C-588294ECD9B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6E2C1-61AD-443A-BF6C-588294ECD9B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6E2C1-61AD-443A-BF6C-588294ECD9B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6E2C1-61AD-443A-BF6C-588294ECD9B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3E659-E10D-4FD3-A693-F339A93B0F3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06E2C1-61AD-443A-BF6C-588294ECD9B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3E659-E10D-4FD3-A693-F339A93B0F3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906E2C1-61AD-443A-BF6C-588294ECD9B5}"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3E659-E10D-4FD3-A693-F339A93B0F3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6E2C1-61AD-443A-BF6C-588294ECD9B5}"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6E2C1-61AD-443A-BF6C-588294ECD9B5}"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6E2C1-61AD-443A-BF6C-588294ECD9B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6E2C1-61AD-443A-BF6C-588294ECD9B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3E659-E10D-4FD3-A693-F339A93B0F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906E2C1-61AD-443A-BF6C-588294ECD9B5}" type="datetimeFigureOut">
              <a:rPr lang="en-US" smtClean="0"/>
              <a:t>2/12/2024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6E3E659-E10D-4FD3-A693-F339A93B0F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hyperlink" Target="https://www.jetbrains.com/help/idea/manage-branches.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jetbrains.com/help/idea/manage-branche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jetbrains.com/help/idea/manage-projects-hosted-on-github.html#clone-from-GitHub" TargetMode="External"/><Relationship Id="rId2" Type="http://schemas.openxmlformats.org/officeDocument/2006/relationships/hyperlink" Target="https://github.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pensource.guide/" TargetMode="External"/><Relationship Id="rId2" Type="http://schemas.openxmlformats.org/officeDocument/2006/relationships/hyperlink" Target="http://choosealicense.com/" TargetMode="External"/><Relationship Id="rId1" Type="http://schemas.openxmlformats.org/officeDocument/2006/relationships/slideLayout" Target="../slideLayouts/slideLayout2.xml"/><Relationship Id="rId4" Type="http://schemas.openxmlformats.org/officeDocument/2006/relationships/hyperlink" Target="https://lab.github.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help.github.com/en/github/collaborating-with-issues-and-pull-requests/about-pull-request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zenhub.com/blog/github-issue-pull-request-linking/" TargetMode="External"/><Relationship Id="rId2" Type="http://schemas.openxmlformats.org/officeDocument/2006/relationships/hyperlink" Target="https://help.github.com/en/articles/closing-issues-using-keyword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jetbrains.com/help/idea/contribute-to-projec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ourcetreeapp.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elp.github.com/en/github/administering-a-repository"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5.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geekherocomic.com/2009/01/26/who-needs-g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Git</a:t>
            </a:r>
            <a:r>
              <a:rPr lang="en-US" dirty="0"/>
              <a:t> – versioning and managing your software</a:t>
            </a:r>
          </a:p>
        </p:txBody>
      </p:sp>
      <p:sp>
        <p:nvSpPr>
          <p:cNvPr id="3" name="Subtitle 2"/>
          <p:cNvSpPr>
            <a:spLocks noGrp="1"/>
          </p:cNvSpPr>
          <p:nvPr>
            <p:ph type="subTitle" idx="1"/>
          </p:nvPr>
        </p:nvSpPr>
        <p:spPr/>
        <p:txBody>
          <a:bodyPr/>
          <a:lstStyle/>
          <a:p>
            <a:r>
              <a:rPr lang="en-US" dirty="0"/>
              <a:t>L. </a:t>
            </a:r>
            <a:r>
              <a:rPr lang="en-US" dirty="0" err="1"/>
              <a:t>Grewe</a:t>
            </a:r>
            <a:endParaRPr lang="en-US" dirty="0"/>
          </a:p>
        </p:txBody>
      </p:sp>
    </p:spTree>
    <p:extLst>
      <p:ext uri="{BB962C8B-B14F-4D97-AF65-F5344CB8AC3E}">
        <p14:creationId xmlns:p14="http://schemas.microsoft.com/office/powerpoint/2010/main" val="54134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066800"/>
          </a:xfrm>
        </p:spPr>
        <p:txBody>
          <a:bodyPr/>
          <a:lstStyle/>
          <a:p>
            <a:r>
              <a:rPr lang="en-US" sz="4400" dirty="0"/>
              <a:t>Operations to submit/get code</a:t>
            </a:r>
          </a:p>
        </p:txBody>
      </p:sp>
      <p:sp>
        <p:nvSpPr>
          <p:cNvPr id="3" name="Content Placeholder 2"/>
          <p:cNvSpPr>
            <a:spLocks noGrp="1"/>
          </p:cNvSpPr>
          <p:nvPr>
            <p:ph idx="1"/>
          </p:nvPr>
        </p:nvSpPr>
        <p:spPr>
          <a:xfrm>
            <a:off x="0" y="1600200"/>
            <a:ext cx="8229600" cy="4525963"/>
          </a:xfrm>
        </p:spPr>
        <p:txBody>
          <a:bodyPr>
            <a:normAutofit fontScale="85000" lnSpcReduction="20000"/>
          </a:bodyPr>
          <a:lstStyle/>
          <a:p>
            <a:r>
              <a:rPr lang="en-US" b="1" dirty="0"/>
              <a:t>commit </a:t>
            </a:r>
            <a:r>
              <a:rPr lang="en-US" dirty="0"/>
              <a:t>= the code is read to submit to repository</a:t>
            </a:r>
          </a:p>
          <a:p>
            <a:endParaRPr lang="en-US" dirty="0"/>
          </a:p>
          <a:p>
            <a:r>
              <a:rPr lang="en-US" b="1" dirty="0"/>
              <a:t>push</a:t>
            </a:r>
            <a:r>
              <a:rPr lang="en-US" dirty="0"/>
              <a:t> = pushes it to remote repository</a:t>
            </a:r>
          </a:p>
          <a:p>
            <a:endParaRPr lang="en-US" dirty="0"/>
          </a:p>
          <a:p>
            <a:r>
              <a:rPr lang="en-US" b="1" dirty="0"/>
              <a:t>pull </a:t>
            </a:r>
            <a:r>
              <a:rPr lang="en-US" dirty="0"/>
              <a:t>= gets current code from remote repository</a:t>
            </a:r>
          </a:p>
          <a:p>
            <a:endParaRPr lang="en-US" dirty="0"/>
          </a:p>
          <a:p>
            <a:r>
              <a:rPr lang="en-US" b="1" dirty="0"/>
              <a:t>merge</a:t>
            </a:r>
            <a:r>
              <a:rPr lang="en-US" dirty="0"/>
              <a:t> = if you are trying to push code that has been pushed more recently than you pulled it by another person -- the </a:t>
            </a:r>
            <a:r>
              <a:rPr lang="en-US" dirty="0" err="1"/>
              <a:t>Git</a:t>
            </a:r>
            <a:r>
              <a:rPr lang="en-US" dirty="0"/>
              <a:t> system will ask you to merge the files and clean up any </a:t>
            </a:r>
            <a:r>
              <a:rPr lang="en-US" dirty="0" err="1"/>
              <a:t>descrepencies</a:t>
            </a:r>
            <a:r>
              <a:rPr lang="en-US" dirty="0"/>
              <a:t>.</a:t>
            </a:r>
          </a:p>
          <a:p>
            <a:endParaRPr lang="en-US" dirty="0"/>
          </a:p>
          <a:p>
            <a:pPr lvl="1"/>
            <a:r>
              <a:rPr lang="en-US" dirty="0"/>
              <a:t>scenario - you and Jill pull down the current code and you are both working on a file called doit.java. Jill pushes her changed code first. Then you try to push your code??? you could have changed the code in the same place --what is the system to do. You need to go through the process of merging the code and figuring out what conflicts might exist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186543"/>
            <a:ext cx="2696807" cy="2207124"/>
          </a:xfrm>
          <a:prstGeom prst="rect">
            <a:avLst/>
          </a:prstGeom>
        </p:spPr>
      </p:pic>
    </p:spTree>
    <p:extLst>
      <p:ext uri="{BB962C8B-B14F-4D97-AF65-F5344CB8AC3E}">
        <p14:creationId xmlns:p14="http://schemas.microsoft.com/office/powerpoint/2010/main" val="97961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550" y="5181600"/>
            <a:ext cx="5205649" cy="1493795"/>
          </a:xfrm>
          <a:prstGeom prst="rect">
            <a:avLst/>
          </a:prstGeom>
        </p:spPr>
      </p:pic>
      <p:sp>
        <p:nvSpPr>
          <p:cNvPr id="2" name="Title 1"/>
          <p:cNvSpPr>
            <a:spLocks noGrp="1"/>
          </p:cNvSpPr>
          <p:nvPr>
            <p:ph type="title"/>
          </p:nvPr>
        </p:nvSpPr>
        <p:spPr>
          <a:xfrm>
            <a:off x="76200" y="0"/>
            <a:ext cx="9067800" cy="1066800"/>
          </a:xfrm>
        </p:spPr>
        <p:txBody>
          <a:bodyPr/>
          <a:lstStyle/>
          <a:p>
            <a:r>
              <a:rPr lang="en-US" sz="3600" dirty="0"/>
              <a:t>Operations to revert/undo to previous</a:t>
            </a:r>
          </a:p>
        </p:txBody>
      </p:sp>
      <p:sp>
        <p:nvSpPr>
          <p:cNvPr id="3" name="Content Placeholder 2"/>
          <p:cNvSpPr>
            <a:spLocks noGrp="1"/>
          </p:cNvSpPr>
          <p:nvPr>
            <p:ph idx="1"/>
          </p:nvPr>
        </p:nvSpPr>
        <p:spPr>
          <a:xfrm>
            <a:off x="0" y="1447801"/>
            <a:ext cx="8229600" cy="4191000"/>
          </a:xfrm>
        </p:spPr>
        <p:txBody>
          <a:bodyPr>
            <a:normAutofit fontScale="85000" lnSpcReduction="20000"/>
          </a:bodyPr>
          <a:lstStyle/>
          <a:p>
            <a:r>
              <a:rPr lang="en-US" b="1" dirty="0"/>
              <a:t>checkout </a:t>
            </a:r>
            <a:r>
              <a:rPr lang="en-US" dirty="0"/>
              <a:t>= if you want to revert to a </a:t>
            </a:r>
            <a:br>
              <a:rPr lang="en-US" dirty="0"/>
            </a:br>
            <a:r>
              <a:rPr lang="en-US" dirty="0"/>
              <a:t>previous version BEFORE you have </a:t>
            </a:r>
            <a:br>
              <a:rPr lang="en-US" dirty="0"/>
            </a:br>
            <a:r>
              <a:rPr lang="en-US" dirty="0"/>
              <a:t>committed any changes </a:t>
            </a:r>
          </a:p>
          <a:p>
            <a:pPr marL="0" indent="0">
              <a:buNone/>
            </a:pPr>
            <a:br>
              <a:rPr lang="en-US" dirty="0"/>
            </a:br>
            <a:br>
              <a:rPr lang="en-US" dirty="0"/>
            </a:br>
            <a:endParaRPr lang="en-US" dirty="0"/>
          </a:p>
          <a:p>
            <a:r>
              <a:rPr lang="en-US" b="1" dirty="0"/>
              <a:t>revert = </a:t>
            </a:r>
            <a:r>
              <a:rPr lang="en-US" dirty="0"/>
              <a:t>if you want to undo a certain commit</a:t>
            </a:r>
          </a:p>
          <a:p>
            <a:pPr marL="0" indent="0">
              <a:buNone/>
            </a:pPr>
            <a:endParaRPr lang="en-US" dirty="0"/>
          </a:p>
          <a:p>
            <a:pPr lvl="1"/>
            <a:r>
              <a:rPr lang="en-US" dirty="0"/>
              <a:t>Sometimes you'll want to undo a certain commit. E.g. when you notice that your changes were wrong, when you introduced a bug, or simply when the customer has decided he doesn't want this anymore</a:t>
            </a:r>
          </a:p>
          <a:p>
            <a:pPr marL="0" indent="0">
              <a:buNone/>
            </a:pPr>
            <a:endParaRPr lang="en-US" b="1" dirty="0"/>
          </a:p>
          <a:p>
            <a:r>
              <a:rPr lang="en-US" b="1" dirty="0"/>
              <a:t>reset = </a:t>
            </a:r>
            <a:r>
              <a:rPr lang="en-US" dirty="0"/>
              <a:t>if you want to go to a previous version but, not remove the commits ---basically it resets the HEAD(master) to an older branch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96" y="1143000"/>
            <a:ext cx="2696807" cy="2207124"/>
          </a:xfrm>
          <a:prstGeom prst="rect">
            <a:avLst/>
          </a:prstGeom>
        </p:spPr>
      </p:pic>
    </p:spTree>
    <p:extLst>
      <p:ext uri="{BB962C8B-B14F-4D97-AF65-F5344CB8AC3E}">
        <p14:creationId xmlns:p14="http://schemas.microsoft.com/office/powerpoint/2010/main" val="409913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Groups </a:t>
            </a:r>
            <a:r>
              <a:rPr lang="en-US" dirty="0"/>
              <a:t>of </a:t>
            </a:r>
            <a:r>
              <a:rPr lang="en-US" dirty="0" err="1">
                <a:solidFill>
                  <a:srgbClr val="3366FF"/>
                </a:solidFill>
              </a:rPr>
              <a:t>Git</a:t>
            </a:r>
            <a:r>
              <a:rPr lang="en-US" dirty="0"/>
              <a:t> commands</a:t>
            </a:r>
          </a:p>
        </p:txBody>
      </p:sp>
      <p:sp>
        <p:nvSpPr>
          <p:cNvPr id="3" name="Content Placeholder 2"/>
          <p:cNvSpPr>
            <a:spLocks noGrp="1"/>
          </p:cNvSpPr>
          <p:nvPr>
            <p:ph idx="1"/>
          </p:nvPr>
        </p:nvSpPr>
        <p:spPr/>
        <p:txBody>
          <a:bodyPr/>
          <a:lstStyle/>
          <a:p>
            <a:r>
              <a:rPr lang="en-US" dirty="0"/>
              <a:t>Setup and branch management</a:t>
            </a:r>
          </a:p>
          <a:p>
            <a:pPr lvl="1"/>
            <a:r>
              <a:rPr lang="en-US" dirty="0">
                <a:solidFill>
                  <a:srgbClr val="3366FF"/>
                </a:solidFill>
              </a:rPr>
              <a:t>init, checkout, branch</a:t>
            </a:r>
          </a:p>
          <a:p>
            <a:r>
              <a:rPr lang="en-US" dirty="0"/>
              <a:t>Modify</a:t>
            </a:r>
          </a:p>
          <a:p>
            <a:pPr lvl="1"/>
            <a:r>
              <a:rPr lang="en-US" dirty="0">
                <a:solidFill>
                  <a:srgbClr val="3366FF"/>
                </a:solidFill>
              </a:rPr>
              <a:t>add, delete, rename, commit</a:t>
            </a:r>
          </a:p>
          <a:p>
            <a:r>
              <a:rPr lang="en-US" dirty="0"/>
              <a:t>Get information</a:t>
            </a:r>
          </a:p>
          <a:p>
            <a:pPr lvl="1"/>
            <a:r>
              <a:rPr lang="en-US" dirty="0">
                <a:solidFill>
                  <a:srgbClr val="3366FF"/>
                </a:solidFill>
              </a:rPr>
              <a:t>status, diff, log</a:t>
            </a:r>
          </a:p>
          <a:p>
            <a:r>
              <a:rPr lang="en-US" dirty="0"/>
              <a:t>Create reference points</a:t>
            </a:r>
          </a:p>
          <a:p>
            <a:pPr lvl="1"/>
            <a:r>
              <a:rPr lang="en-US" dirty="0">
                <a:solidFill>
                  <a:srgbClr val="3366FF"/>
                </a:solidFill>
              </a:rPr>
              <a:t>tag, branch</a:t>
            </a:r>
          </a:p>
        </p:txBody>
      </p:sp>
    </p:spTree>
    <p:extLst>
      <p:ext uri="{BB962C8B-B14F-4D97-AF65-F5344CB8AC3E}">
        <p14:creationId xmlns:p14="http://schemas.microsoft.com/office/powerpoint/2010/main" val="207917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operations</a:t>
            </a:r>
          </a:p>
        </p:txBody>
      </p:sp>
      <p:pic>
        <p:nvPicPr>
          <p:cNvPr id="4" name="table"/>
          <p:cNvPicPr>
            <a:picLocks noChangeAspect="1"/>
          </p:cNvPicPr>
          <p:nvPr/>
        </p:nvPicPr>
        <p:blipFill>
          <a:blip r:embed="rId2"/>
          <a:stretch>
            <a:fillRect/>
          </a:stretch>
        </p:blipFill>
        <p:spPr>
          <a:xfrm>
            <a:off x="152400" y="1798637"/>
            <a:ext cx="8534400" cy="5059363"/>
          </a:xfrm>
          <a:prstGeom prst="rect">
            <a:avLst/>
          </a:prstGeom>
        </p:spPr>
      </p:pic>
    </p:spTree>
    <p:extLst>
      <p:ext uri="{BB962C8B-B14F-4D97-AF65-F5344CB8AC3E}">
        <p14:creationId xmlns:p14="http://schemas.microsoft.com/office/powerpoint/2010/main" val="96219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a:t>
            </a:r>
          </a:p>
        </p:txBody>
      </p:sp>
      <p:sp>
        <p:nvSpPr>
          <p:cNvPr id="3" name="Text Placeholder 2"/>
          <p:cNvSpPr>
            <a:spLocks noGrp="1"/>
          </p:cNvSpPr>
          <p:nvPr>
            <p:ph type="body" idx="1"/>
          </p:nvPr>
        </p:nvSpPr>
        <p:spPr/>
        <p:txBody>
          <a:bodyPr/>
          <a:lstStyle/>
          <a:p>
            <a:r>
              <a:rPr lang="en-US" dirty="0"/>
              <a:t>The next step</a:t>
            </a:r>
          </a:p>
        </p:txBody>
      </p:sp>
    </p:spTree>
    <p:extLst>
      <p:ext uri="{BB962C8B-B14F-4D97-AF65-F5344CB8AC3E}">
        <p14:creationId xmlns:p14="http://schemas.microsoft.com/office/powerpoint/2010/main" val="21333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the concept</a:t>
            </a:r>
          </a:p>
        </p:txBody>
      </p:sp>
      <p:sp>
        <p:nvSpPr>
          <p:cNvPr id="3" name="Content Placeholder 2"/>
          <p:cNvSpPr>
            <a:spLocks noGrp="1"/>
          </p:cNvSpPr>
          <p:nvPr>
            <p:ph idx="1"/>
          </p:nvPr>
        </p:nvSpPr>
        <p:spPr/>
        <p:txBody>
          <a:bodyPr/>
          <a:lstStyle/>
          <a:p>
            <a:r>
              <a:rPr lang="en-US" dirty="0"/>
              <a:t>Sometimes you want to have two different paths the development of your software can go.  </a:t>
            </a:r>
          </a:p>
          <a:p>
            <a:r>
              <a:rPr lang="en-US" dirty="0"/>
              <a:t>Example: maybe you want to have a version for your corporate customers and a different version for your military customers</a:t>
            </a:r>
          </a:p>
          <a:p>
            <a:r>
              <a:rPr lang="en-US" b="1" dirty="0">
                <a:solidFill>
                  <a:srgbClr val="FF0000"/>
                </a:solidFill>
              </a:rPr>
              <a:t>It lets you create isolated development environments within a single repository.</a:t>
            </a:r>
          </a:p>
        </p:txBody>
      </p:sp>
      <p:pic>
        <p:nvPicPr>
          <p:cNvPr id="1026" name="Picture 2" descr="https://www.atlassian.com/wac/landing/git/tutorial/git-branches/pageSections/0/contentColumnTwo/0/imageBinary/git-tutorial_branching-merg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648200"/>
            <a:ext cx="43434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1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use of branches</a:t>
            </a:r>
          </a:p>
        </p:txBody>
      </p:sp>
      <p:sp>
        <p:nvSpPr>
          <p:cNvPr id="3" name="Content Placeholder 2"/>
          <p:cNvSpPr>
            <a:spLocks noGrp="1"/>
          </p:cNvSpPr>
          <p:nvPr>
            <p:ph idx="1"/>
          </p:nvPr>
        </p:nvSpPr>
        <p:spPr/>
        <p:txBody>
          <a:bodyPr/>
          <a:lstStyle/>
          <a:p>
            <a:r>
              <a:rPr lang="en-US" dirty="0"/>
              <a:t>Want  to add a new feature or fix a </a:t>
            </a:r>
          </a:p>
          <a:p>
            <a:r>
              <a:rPr lang="en-US" dirty="0"/>
              <a:t>you can spawn a new branch to encapsulate your changes. </a:t>
            </a:r>
          </a:p>
          <a:p>
            <a:pPr lvl="1"/>
            <a:r>
              <a:rPr lang="en-US" b="1" dirty="0">
                <a:solidFill>
                  <a:srgbClr val="FF0000"/>
                </a:solidFill>
              </a:rPr>
              <a:t>makes sure unstable code is never committed to the main code base, and it gives you the chance to clean up your feature’s history before merging it into the main branch.</a:t>
            </a:r>
          </a:p>
        </p:txBody>
      </p:sp>
      <p:pic>
        <p:nvPicPr>
          <p:cNvPr id="2050" name="Picture 2" descr="Git Tutorial: git 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3086100" cy="268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8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09D2-C849-B605-1BED-7D60EB0DCB53}"/>
              </a:ext>
            </a:extLst>
          </p:cNvPr>
          <p:cNvSpPr>
            <a:spLocks noGrp="1"/>
          </p:cNvSpPr>
          <p:nvPr>
            <p:ph type="title"/>
          </p:nvPr>
        </p:nvSpPr>
        <p:spPr>
          <a:xfrm>
            <a:off x="457200" y="0"/>
            <a:ext cx="8229600" cy="1066800"/>
          </a:xfrm>
        </p:spPr>
        <p:txBody>
          <a:bodyPr/>
          <a:lstStyle/>
          <a:p>
            <a:r>
              <a:rPr lang="en-US" dirty="0"/>
              <a:t>“Developer” Branches</a:t>
            </a:r>
          </a:p>
        </p:txBody>
      </p:sp>
      <p:sp>
        <p:nvSpPr>
          <p:cNvPr id="3" name="Content Placeholder 2">
            <a:extLst>
              <a:ext uri="{FF2B5EF4-FFF2-40B4-BE49-F238E27FC236}">
                <a16:creationId xmlns:a16="http://schemas.microsoft.com/office/drawing/2014/main" id="{C90DBB49-F544-7575-224D-5E0D7B54DD91}"/>
              </a:ext>
            </a:extLst>
          </p:cNvPr>
          <p:cNvSpPr>
            <a:spLocks noGrp="1"/>
          </p:cNvSpPr>
          <p:nvPr>
            <p:ph idx="1"/>
          </p:nvPr>
        </p:nvSpPr>
        <p:spPr>
          <a:xfrm>
            <a:off x="152400" y="1013618"/>
            <a:ext cx="8915400" cy="4830763"/>
          </a:xfrm>
        </p:spPr>
        <p:txBody>
          <a:bodyPr/>
          <a:lstStyle/>
          <a:p>
            <a:r>
              <a:rPr lang="en-US" dirty="0"/>
              <a:t>Developer wants to add some new code, consider adding a branch for themselves to represent new code they are creating</a:t>
            </a:r>
          </a:p>
          <a:p>
            <a:r>
              <a:rPr lang="en-US" dirty="0"/>
              <a:t>Isolates the new code from the master branch</a:t>
            </a:r>
          </a:p>
          <a:p>
            <a:r>
              <a:rPr lang="en-US" dirty="0"/>
              <a:t>Tell other developers when done with this code in your branch via a pull request (we will show later)</a:t>
            </a:r>
          </a:p>
        </p:txBody>
      </p:sp>
      <p:sp>
        <p:nvSpPr>
          <p:cNvPr id="4" name="TextBox 3">
            <a:extLst>
              <a:ext uri="{FF2B5EF4-FFF2-40B4-BE49-F238E27FC236}">
                <a16:creationId xmlns:a16="http://schemas.microsoft.com/office/drawing/2014/main" id="{F2D7C0DB-9F7F-B676-2071-4B16AB4D8C69}"/>
              </a:ext>
            </a:extLst>
          </p:cNvPr>
          <p:cNvSpPr txBox="1"/>
          <p:nvPr/>
        </p:nvSpPr>
        <p:spPr>
          <a:xfrm>
            <a:off x="152400" y="3494038"/>
            <a:ext cx="8991600" cy="3416320"/>
          </a:xfrm>
          <a:prstGeom prst="rect">
            <a:avLst/>
          </a:prstGeom>
          <a:solidFill>
            <a:srgbClr val="FFC000"/>
          </a:solidFill>
          <a:ln>
            <a:solidFill>
              <a:srgbClr val="FFC000"/>
            </a:solidFill>
          </a:ln>
        </p:spPr>
        <p:txBody>
          <a:bodyPr wrap="square" rtlCol="0">
            <a:spAutoFit/>
          </a:bodyPr>
          <a:lstStyle/>
          <a:p>
            <a:pPr marL="342900" indent="-342900">
              <a:buAutoNum type="arabicParenR"/>
            </a:pPr>
            <a:r>
              <a:rPr lang="en-US" dirty="0"/>
              <a:t>You create your branch (name it meaningfully)</a:t>
            </a:r>
          </a:p>
          <a:p>
            <a:pPr marL="342900" indent="-342900">
              <a:buAutoNum type="arabicParenR"/>
            </a:pPr>
            <a:r>
              <a:rPr lang="en-US" dirty="0"/>
              <a:t>Create some code and corresponding unit test code – submitting to your branch as you code</a:t>
            </a:r>
            <a:br>
              <a:rPr lang="en-US" dirty="0"/>
            </a:br>
            <a:br>
              <a:rPr lang="en-US" dirty="0"/>
            </a:br>
            <a:br>
              <a:rPr lang="en-US" dirty="0"/>
            </a:br>
            <a:br>
              <a:rPr lang="en-US" dirty="0"/>
            </a:br>
            <a:endParaRPr lang="en-US" dirty="0"/>
          </a:p>
          <a:p>
            <a:pPr marL="342900" indent="-342900">
              <a:buAutoNum type="arabicParenR"/>
            </a:pPr>
            <a:r>
              <a:rPr lang="en-US" dirty="0"/>
              <a:t>Run your tests, try your code</a:t>
            </a:r>
          </a:p>
          <a:p>
            <a:pPr marL="342900" indent="-342900">
              <a:buAutoNum type="arabicParenR"/>
            </a:pPr>
            <a:r>
              <a:rPr lang="en-US" dirty="0"/>
              <a:t> Now you want say others to review so you can</a:t>
            </a:r>
          </a:p>
          <a:p>
            <a:r>
              <a:rPr lang="en-US" dirty="0"/>
              <a:t>Merge with the master branch SO ASK FOR CODE REVIEW by Creating a </a:t>
            </a:r>
            <a:r>
              <a:rPr lang="en-US" b="0" i="0" dirty="0">
                <a:solidFill>
                  <a:srgbClr val="202124"/>
                </a:solidFill>
                <a:effectLst/>
                <a:latin typeface="Google Sans"/>
              </a:rPr>
              <a:t>pull requests ---this serves as a</a:t>
            </a:r>
            <a:r>
              <a:rPr lang="en-US" b="0" i="0" dirty="0">
                <a:solidFill>
                  <a:srgbClr val="040C28"/>
                </a:solidFill>
                <a:effectLst/>
                <a:latin typeface="Google Sans"/>
              </a:rPr>
              <a:t> mechanism for a developer to  notify team members that they have completed a feature</a:t>
            </a:r>
            <a:r>
              <a:rPr lang="en-US" b="0" i="0" dirty="0">
                <a:solidFill>
                  <a:srgbClr val="202124"/>
                </a:solidFill>
                <a:effectLst/>
                <a:latin typeface="Google Sans"/>
              </a:rPr>
              <a:t>.</a:t>
            </a:r>
            <a:endParaRPr lang="en-US" dirty="0"/>
          </a:p>
        </p:txBody>
      </p:sp>
      <p:pic>
        <p:nvPicPr>
          <p:cNvPr id="5" name="Picture 4">
            <a:extLst>
              <a:ext uri="{FF2B5EF4-FFF2-40B4-BE49-F238E27FC236}">
                <a16:creationId xmlns:a16="http://schemas.microsoft.com/office/drawing/2014/main" id="{52AAD0A6-28AC-F6B0-27F7-09279C80D158}"/>
              </a:ext>
            </a:extLst>
          </p:cNvPr>
          <p:cNvPicPr>
            <a:picLocks noChangeAspect="1"/>
          </p:cNvPicPr>
          <p:nvPr/>
        </p:nvPicPr>
        <p:blipFill rotWithShape="1">
          <a:blip r:embed="rId2"/>
          <a:srcRect b="46864"/>
          <a:stretch/>
        </p:blipFill>
        <p:spPr>
          <a:xfrm>
            <a:off x="5122014" y="4114800"/>
            <a:ext cx="3945786" cy="1560435"/>
          </a:xfrm>
          <a:prstGeom prst="rect">
            <a:avLst/>
          </a:prstGeom>
        </p:spPr>
      </p:pic>
    </p:spTree>
    <p:extLst>
      <p:ext uri="{BB962C8B-B14F-4D97-AF65-F5344CB8AC3E}">
        <p14:creationId xmlns:p14="http://schemas.microsoft.com/office/powerpoint/2010/main" val="406613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merge a branch into the master</a:t>
            </a:r>
          </a:p>
        </p:txBody>
      </p:sp>
      <p:sp>
        <p:nvSpPr>
          <p:cNvPr id="3" name="Content Placeholder 2"/>
          <p:cNvSpPr>
            <a:spLocks noGrp="1"/>
          </p:cNvSpPr>
          <p:nvPr>
            <p:ph idx="1"/>
          </p:nvPr>
        </p:nvSpPr>
        <p:spPr>
          <a:xfrm>
            <a:off x="533400" y="2133600"/>
            <a:ext cx="8229600" cy="4525963"/>
          </a:xfrm>
        </p:spPr>
        <p:txBody>
          <a:bodyPr/>
          <a:lstStyle/>
          <a:p>
            <a:r>
              <a:rPr lang="en-US" dirty="0"/>
              <a:t>Using the merge command you can merge a </a:t>
            </a:r>
            <a:r>
              <a:rPr lang="en-US" sz="3200" b="1" dirty="0">
                <a:solidFill>
                  <a:srgbClr val="7030A0"/>
                </a:solidFill>
              </a:rPr>
              <a:t>branch</a:t>
            </a:r>
            <a:r>
              <a:rPr lang="en-US" dirty="0"/>
              <a:t> back into the </a:t>
            </a:r>
            <a:r>
              <a:rPr lang="en-US" sz="3600" b="1" dirty="0">
                <a:solidFill>
                  <a:srgbClr val="92D050"/>
                </a:solidFill>
              </a:rPr>
              <a:t>master</a:t>
            </a:r>
          </a:p>
        </p:txBody>
      </p:sp>
      <p:pic>
        <p:nvPicPr>
          <p:cNvPr id="3074" name="Picture 2" descr="Git Tutorial: git me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352800"/>
            <a:ext cx="22479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t Tutorial: Three way m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1790700" cy="3035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t Tutorial: Fast-forward me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9000"/>
            <a:ext cx="1856755" cy="2769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464085"/>
            <a:ext cx="2916183" cy="369332"/>
          </a:xfrm>
          <a:prstGeom prst="rect">
            <a:avLst/>
          </a:prstGeom>
          <a:solidFill>
            <a:srgbClr val="FFFF00"/>
          </a:solidFill>
        </p:spPr>
        <p:txBody>
          <a:bodyPr wrap="none" rtlCol="0">
            <a:spAutoFit/>
          </a:bodyPr>
          <a:lstStyle/>
          <a:p>
            <a:r>
              <a:rPr lang="en-US" dirty="0"/>
              <a:t>Different kinds of merging</a:t>
            </a:r>
          </a:p>
        </p:txBody>
      </p:sp>
    </p:spTree>
    <p:extLst>
      <p:ext uri="{BB962C8B-B14F-4D97-AF65-F5344CB8AC3E}">
        <p14:creationId xmlns:p14="http://schemas.microsoft.com/office/powerpoint/2010/main" val="135315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some operations</a:t>
            </a:r>
          </a:p>
        </p:txBody>
      </p:sp>
      <p:sp>
        <p:nvSpPr>
          <p:cNvPr id="3" name="TextBox 2">
            <a:extLst>
              <a:ext uri="{FF2B5EF4-FFF2-40B4-BE49-F238E27FC236}">
                <a16:creationId xmlns:a16="http://schemas.microsoft.com/office/drawing/2014/main" id="{2D2342AC-65E9-7BA7-5604-67767C6D875B}"/>
              </a:ext>
            </a:extLst>
          </p:cNvPr>
          <p:cNvSpPr txBox="1"/>
          <p:nvPr/>
        </p:nvSpPr>
        <p:spPr>
          <a:xfrm>
            <a:off x="1600200" y="5638800"/>
            <a:ext cx="6338466" cy="646331"/>
          </a:xfrm>
          <a:prstGeom prst="rect">
            <a:avLst/>
          </a:prstGeom>
          <a:solidFill>
            <a:srgbClr val="FFFF00"/>
          </a:solidFill>
        </p:spPr>
        <p:txBody>
          <a:bodyPr wrap="none" rtlCol="0">
            <a:spAutoFit/>
          </a:bodyPr>
          <a:lstStyle/>
          <a:p>
            <a:r>
              <a:rPr lang="en-US" dirty="0">
                <a:hlinkClick r:id="rId2"/>
              </a:rPr>
              <a:t>IntelliJ Managing Branches in the IDE</a:t>
            </a:r>
          </a:p>
          <a:p>
            <a:r>
              <a:rPr lang="en-US" dirty="0">
                <a:hlinkClick r:id="rId2"/>
              </a:rPr>
              <a:t>https://www.jetbrains.com/help/idea/manage-branches.html</a:t>
            </a:r>
            <a:endParaRPr lang="en-US" dirty="0"/>
          </a:p>
        </p:txBody>
      </p:sp>
    </p:spTree>
    <p:extLst>
      <p:ext uri="{BB962C8B-B14F-4D97-AF65-F5344CB8AC3E}">
        <p14:creationId xmlns:p14="http://schemas.microsoft.com/office/powerpoint/2010/main" val="281832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Git</a:t>
            </a:r>
            <a:r>
              <a:rPr lang="en-US" dirty="0"/>
              <a:t>?</a:t>
            </a:r>
          </a:p>
        </p:txBody>
      </p:sp>
      <p:sp>
        <p:nvSpPr>
          <p:cNvPr id="3" name="Content Placeholder 2"/>
          <p:cNvSpPr>
            <a:spLocks noGrp="1"/>
          </p:cNvSpPr>
          <p:nvPr>
            <p:ph idx="1"/>
          </p:nvPr>
        </p:nvSpPr>
        <p:spPr>
          <a:xfrm>
            <a:off x="228600" y="1600200"/>
            <a:ext cx="5715000" cy="4800600"/>
          </a:xfrm>
        </p:spPr>
        <p:txBody>
          <a:bodyPr>
            <a:normAutofit fontScale="92500" lnSpcReduction="10000"/>
          </a:bodyPr>
          <a:lstStyle/>
          <a:p>
            <a:r>
              <a:rPr lang="en-US" dirty="0"/>
              <a:t>GIT = is a distributed revision control system for software.</a:t>
            </a:r>
          </a:p>
          <a:p>
            <a:endParaRPr lang="en-US" dirty="0"/>
          </a:p>
          <a:p>
            <a:endParaRPr lang="en-US" dirty="0"/>
          </a:p>
          <a:p>
            <a:endParaRPr lang="en-US" dirty="0"/>
          </a:p>
          <a:p>
            <a:r>
              <a:rPr lang="en-US" dirty="0"/>
              <a:t>there are a number of free resources to use GIT and host remotely your code - GitHub and </a:t>
            </a:r>
            <a:r>
              <a:rPr lang="en-US" dirty="0" err="1"/>
              <a:t>Bitbucket</a:t>
            </a:r>
            <a:r>
              <a:rPr lang="en-US" dirty="0"/>
              <a:t> are popular</a:t>
            </a:r>
          </a:p>
          <a:p>
            <a:endParaRPr lang="en-US" dirty="0"/>
          </a:p>
          <a:p>
            <a:r>
              <a:rPr lang="en-US" dirty="0"/>
              <a:t>you can also buy commercial versions</a:t>
            </a:r>
            <a:br>
              <a:rPr lang="en-US" dirty="0"/>
            </a:br>
            <a:endParaRPr lang="en-US" dirty="0"/>
          </a:p>
          <a:p>
            <a:r>
              <a:rPr lang="en-US" dirty="0">
                <a:solidFill>
                  <a:srgbClr val="4D4D4D"/>
                </a:solidFill>
              </a:rPr>
              <a:t>Created by Linus Torvalds for work on the Linux kernel  ~2005</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3048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24600" y="5657671"/>
            <a:ext cx="2514600" cy="1200329"/>
          </a:xfrm>
          <a:prstGeom prst="rect">
            <a:avLst/>
          </a:prstGeom>
          <a:solidFill>
            <a:srgbClr val="FFC000"/>
          </a:solidFill>
        </p:spPr>
        <p:txBody>
          <a:bodyPr wrap="square" rtlCol="0">
            <a:spAutoFit/>
          </a:bodyPr>
          <a:lstStyle/>
          <a:p>
            <a:r>
              <a:rPr lang="en-US" dirty="0"/>
              <a:t>Actually implements a replicated </a:t>
            </a:r>
            <a:r>
              <a:rPr lang="en-US" dirty="0">
                <a:solidFill>
                  <a:srgbClr val="E46C0A"/>
                </a:solidFill>
              </a:rPr>
              <a:t>versioned</a:t>
            </a:r>
            <a:r>
              <a:rPr lang="en-US" dirty="0"/>
              <a:t> </a:t>
            </a:r>
            <a:r>
              <a:rPr lang="en-US" dirty="0">
                <a:solidFill>
                  <a:schemeClr val="accent6">
                    <a:lumMod val="75000"/>
                  </a:schemeClr>
                </a:solidFill>
              </a:rPr>
              <a:t>file system</a:t>
            </a:r>
          </a:p>
          <a:p>
            <a:endParaRPr lang="en-US" dirty="0"/>
          </a:p>
        </p:txBody>
      </p:sp>
    </p:spTree>
    <p:extLst>
      <p:ext uri="{BB962C8B-B14F-4D97-AF65-F5344CB8AC3E}">
        <p14:creationId xmlns:p14="http://schemas.microsoft.com/office/powerpoint/2010/main" val="348746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143000"/>
          </a:xfrm>
        </p:spPr>
        <p:txBody>
          <a:bodyPr/>
          <a:lstStyle/>
          <a:p>
            <a:r>
              <a:rPr lang="en-US" dirty="0"/>
              <a:t>Branches – the master is your first branch</a:t>
            </a:r>
          </a:p>
        </p:txBody>
      </p:sp>
      <p:sp>
        <p:nvSpPr>
          <p:cNvPr id="15" name="Line Callout 1 14"/>
          <p:cNvSpPr/>
          <p:nvPr/>
        </p:nvSpPr>
        <p:spPr>
          <a:xfrm>
            <a:off x="1447801" y="2836335"/>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6" name="Rectangle 15"/>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1" name="TextBox 20"/>
          <p:cNvSpPr txBox="1"/>
          <p:nvPr/>
        </p:nvSpPr>
        <p:spPr>
          <a:xfrm>
            <a:off x="457200" y="6068184"/>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commit –m ‘my first commit’</a:t>
            </a:r>
          </a:p>
        </p:txBody>
      </p:sp>
      <p:sp>
        <p:nvSpPr>
          <p:cNvPr id="22" name="5-Point Star 21"/>
          <p:cNvSpPr/>
          <p:nvPr/>
        </p:nvSpPr>
        <p:spPr>
          <a:xfrm>
            <a:off x="2552044" y="2603940"/>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4" name="TextBox 3"/>
          <p:cNvSpPr txBox="1"/>
          <p:nvPr/>
        </p:nvSpPr>
        <p:spPr>
          <a:xfrm>
            <a:off x="4572000" y="2514600"/>
            <a:ext cx="4480778" cy="1200329"/>
          </a:xfrm>
          <a:prstGeom prst="rect">
            <a:avLst/>
          </a:prstGeom>
          <a:solidFill>
            <a:srgbClr val="FFC000"/>
          </a:solidFill>
        </p:spPr>
        <p:txBody>
          <a:bodyPr wrap="none" rtlCol="0">
            <a:spAutoFit/>
          </a:bodyPr>
          <a:lstStyle/>
          <a:p>
            <a:r>
              <a:rPr lang="en-US" dirty="0"/>
              <a:t>NOTE: we are showing you the command</a:t>
            </a:r>
            <a:br>
              <a:rPr lang="en-US" dirty="0"/>
            </a:br>
            <a:r>
              <a:rPr lang="en-US" dirty="0"/>
              <a:t>line interface for </a:t>
            </a:r>
            <a:r>
              <a:rPr lang="en-US" dirty="0" err="1"/>
              <a:t>git</a:t>
            </a:r>
            <a:r>
              <a:rPr lang="en-US" dirty="0"/>
              <a:t>..  Note you can use</a:t>
            </a:r>
            <a:br>
              <a:rPr lang="en-US" dirty="0"/>
            </a:br>
            <a:r>
              <a:rPr lang="en-US" dirty="0"/>
              <a:t>GUI GIT tools for local repositories like</a:t>
            </a:r>
            <a:br>
              <a:rPr lang="en-US" dirty="0"/>
            </a:br>
            <a:r>
              <a:rPr lang="en-US" dirty="0" err="1"/>
              <a:t>SourceTree</a:t>
            </a:r>
            <a:r>
              <a:rPr lang="en-US" dirty="0"/>
              <a:t> or others.</a:t>
            </a:r>
          </a:p>
        </p:txBody>
      </p:sp>
    </p:spTree>
    <p:extLst>
      <p:ext uri="{BB962C8B-B14F-4D97-AF65-F5344CB8AC3E}">
        <p14:creationId xmlns:p14="http://schemas.microsoft.com/office/powerpoint/2010/main" val="369113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686800" cy="1143000"/>
          </a:xfrm>
        </p:spPr>
        <p:txBody>
          <a:bodyPr/>
          <a:lstStyle/>
          <a:p>
            <a:r>
              <a:rPr lang="en-US" dirty="0"/>
              <a:t>Adding commits to master</a:t>
            </a:r>
          </a:p>
        </p:txBody>
      </p:sp>
      <p:sp>
        <p:nvSpPr>
          <p:cNvPr id="11" name="Line Callout 1 10"/>
          <p:cNvSpPr/>
          <p:nvPr/>
        </p:nvSpPr>
        <p:spPr>
          <a:xfrm>
            <a:off x="3124201" y="2836335"/>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7" name="TextBox 16"/>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commit *****</a:t>
            </a:r>
          </a:p>
        </p:txBody>
      </p:sp>
      <p:sp>
        <p:nvSpPr>
          <p:cNvPr id="19" name="Rectangle 18"/>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0" name="Straight Arrow Connector 19"/>
          <p:cNvCxnSpPr>
            <a:stCxn id="21" idx="1"/>
            <a:endCxn id="19"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2" name="Straight Arrow Connector 21"/>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12" name="5-Point Star 11"/>
          <p:cNvSpPr/>
          <p:nvPr/>
        </p:nvSpPr>
        <p:spPr>
          <a:xfrm>
            <a:off x="4228444" y="2603940"/>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13" name="TextBox 12"/>
          <p:cNvSpPr txBox="1"/>
          <p:nvPr/>
        </p:nvSpPr>
        <p:spPr>
          <a:xfrm>
            <a:off x="5904193" y="3738639"/>
            <a:ext cx="3261578" cy="954107"/>
          </a:xfrm>
          <a:prstGeom prst="rect">
            <a:avLst/>
          </a:prstGeom>
          <a:solidFill>
            <a:srgbClr val="FFC000"/>
          </a:solidFill>
        </p:spPr>
        <p:txBody>
          <a:bodyPr wrap="square" rtlCol="0">
            <a:spAutoFit/>
          </a:bodyPr>
          <a:lstStyle/>
          <a:p>
            <a:r>
              <a:rPr lang="en-US" sz="1400" dirty="0"/>
              <a:t>NOTE: we are showing you the command line interface for </a:t>
            </a:r>
            <a:r>
              <a:rPr lang="en-US" sz="1400" dirty="0" err="1"/>
              <a:t>git</a:t>
            </a:r>
            <a:r>
              <a:rPr lang="en-US" sz="1400" dirty="0"/>
              <a:t>..  Note you can use GUI GIT tools for local repositories like </a:t>
            </a:r>
            <a:r>
              <a:rPr lang="en-US" sz="1400" dirty="0" err="1"/>
              <a:t>SourceTree</a:t>
            </a:r>
            <a:r>
              <a:rPr lang="en-US" sz="1400" dirty="0"/>
              <a:t> or others.</a:t>
            </a:r>
          </a:p>
        </p:txBody>
      </p:sp>
    </p:spTree>
    <p:extLst>
      <p:ext uri="{BB962C8B-B14F-4D97-AF65-F5344CB8AC3E}">
        <p14:creationId xmlns:p14="http://schemas.microsoft.com/office/powerpoint/2010/main" val="29895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5167"/>
            <a:ext cx="8686800" cy="1143000"/>
          </a:xfrm>
        </p:spPr>
        <p:txBody>
          <a:bodyPr/>
          <a:lstStyle/>
          <a:p>
            <a:r>
              <a:rPr lang="en-US" sz="3600" dirty="0"/>
              <a:t>Creating a New Branch and having master point to it</a:t>
            </a:r>
          </a:p>
        </p:txBody>
      </p:sp>
      <p:sp>
        <p:nvSpPr>
          <p:cNvPr id="12" name="Line Callout 1 11"/>
          <p:cNvSpPr/>
          <p:nvPr/>
        </p:nvSpPr>
        <p:spPr>
          <a:xfrm>
            <a:off x="3137095" y="4191000"/>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bug123</a:t>
            </a:r>
          </a:p>
        </p:txBody>
      </p:sp>
      <p:sp>
        <p:nvSpPr>
          <p:cNvPr id="13" name="Line Callout 1 12"/>
          <p:cNvSpPr/>
          <p:nvPr/>
        </p:nvSpPr>
        <p:spPr>
          <a:xfrm>
            <a:off x="3124201" y="2836335"/>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9" name="TextBox 18"/>
          <p:cNvSpPr txBox="1"/>
          <p:nvPr/>
        </p:nvSpPr>
        <p:spPr>
          <a:xfrm>
            <a:off x="304801" y="5181600"/>
            <a:ext cx="8229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a:t>
            </a:r>
            <a:r>
              <a:rPr lang="en-US" sz="2400" dirty="0" err="1">
                <a:latin typeface="Consolas" pitchFamily="49" charset="0"/>
                <a:cs typeface="Consolas" pitchFamily="49" charset="0"/>
              </a:rPr>
              <a:t>git</a:t>
            </a:r>
            <a:r>
              <a:rPr lang="en-US" sz="2400" dirty="0">
                <a:latin typeface="Consolas" pitchFamily="49" charset="0"/>
                <a:cs typeface="Consolas" pitchFamily="49" charset="0"/>
              </a:rPr>
              <a:t> branch bug123</a:t>
            </a:r>
            <a:br>
              <a:rPr lang="en-US" sz="2400" dirty="0">
                <a:latin typeface="Consolas" pitchFamily="49" charset="0"/>
                <a:cs typeface="Consolas" pitchFamily="49" charset="0"/>
              </a:rPr>
            </a:br>
            <a:r>
              <a:rPr lang="en-US" sz="2400" dirty="0">
                <a:latin typeface="Consolas" pitchFamily="49" charset="0"/>
                <a:cs typeface="Consolas" pitchFamily="49" charset="0"/>
              </a:rPr>
              <a:t>&gt; </a:t>
            </a:r>
            <a:r>
              <a:rPr lang="en-US" sz="2400" dirty="0" err="1">
                <a:latin typeface="Consolas" pitchFamily="49" charset="0"/>
                <a:cs typeface="Consolas" pitchFamily="49" charset="0"/>
              </a:rPr>
              <a:t>git</a:t>
            </a:r>
            <a:r>
              <a:rPr lang="en-US" sz="2400" dirty="0">
                <a:latin typeface="Consolas" pitchFamily="49" charset="0"/>
                <a:cs typeface="Consolas" pitchFamily="49" charset="0"/>
              </a:rPr>
              <a:t> checkout bug123</a:t>
            </a:r>
          </a:p>
          <a:p>
            <a:r>
              <a:rPr lang="en-US" sz="2400" dirty="0">
                <a:latin typeface="Consolas" pitchFamily="49" charset="0"/>
                <a:cs typeface="Consolas" pitchFamily="49" charset="0"/>
              </a:rPr>
              <a:t>OR short cut</a:t>
            </a:r>
          </a:p>
          <a:p>
            <a:r>
              <a:rPr lang="en-US" sz="2400" dirty="0">
                <a:latin typeface="Consolas" pitchFamily="49" charset="0"/>
                <a:cs typeface="Consolas" pitchFamily="49" charset="0"/>
              </a:rPr>
              <a:t>&gt; git checkout –b bug123</a:t>
            </a:r>
          </a:p>
        </p:txBody>
      </p:sp>
      <p:sp>
        <p:nvSpPr>
          <p:cNvPr id="21" name="Rectangle 20"/>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2" name="Straight Arrow Connector 21"/>
          <p:cNvCxnSpPr>
            <a:stCxn id="23" idx="1"/>
            <a:endCxn id="21"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4" name="Straight Arrow Connector 23"/>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14" name="5-Point Star 13"/>
          <p:cNvSpPr/>
          <p:nvPr/>
        </p:nvSpPr>
        <p:spPr>
          <a:xfrm>
            <a:off x="4241338" y="3959484"/>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15" name="TextBox 14"/>
          <p:cNvSpPr txBox="1"/>
          <p:nvPr/>
        </p:nvSpPr>
        <p:spPr>
          <a:xfrm>
            <a:off x="5947736" y="794657"/>
            <a:ext cx="3261578" cy="954107"/>
          </a:xfrm>
          <a:prstGeom prst="rect">
            <a:avLst/>
          </a:prstGeom>
          <a:solidFill>
            <a:srgbClr val="FFC000"/>
          </a:solidFill>
        </p:spPr>
        <p:txBody>
          <a:bodyPr wrap="square" rtlCol="0">
            <a:spAutoFit/>
          </a:bodyPr>
          <a:lstStyle/>
          <a:p>
            <a:r>
              <a:rPr lang="en-US" sz="1400" dirty="0"/>
              <a:t>NOTE: we are showing you the command line interface for </a:t>
            </a:r>
            <a:r>
              <a:rPr lang="en-US" sz="1400" dirty="0" err="1"/>
              <a:t>git</a:t>
            </a:r>
            <a:r>
              <a:rPr lang="en-US" sz="1400" dirty="0"/>
              <a:t>..  Note you can use GUI GIT tools for local repositories like </a:t>
            </a:r>
            <a:r>
              <a:rPr lang="en-US" sz="1400" dirty="0" err="1"/>
              <a:t>SourceTree</a:t>
            </a:r>
            <a:r>
              <a:rPr lang="en-US" sz="1400" dirty="0"/>
              <a:t> or others.</a:t>
            </a:r>
          </a:p>
        </p:txBody>
      </p:sp>
      <p:sp>
        <p:nvSpPr>
          <p:cNvPr id="16" name="TextBox 15"/>
          <p:cNvSpPr txBox="1"/>
          <p:nvPr/>
        </p:nvSpPr>
        <p:spPr>
          <a:xfrm>
            <a:off x="5486400" y="3325039"/>
            <a:ext cx="3261578" cy="523220"/>
          </a:xfrm>
          <a:prstGeom prst="rect">
            <a:avLst/>
          </a:prstGeom>
          <a:solidFill>
            <a:srgbClr val="FF0000"/>
          </a:solidFill>
        </p:spPr>
        <p:txBody>
          <a:bodyPr wrap="square" rtlCol="0">
            <a:spAutoFit/>
          </a:bodyPr>
          <a:lstStyle/>
          <a:p>
            <a:r>
              <a:rPr lang="en-US" sz="1400" dirty="0"/>
              <a:t>At end of checkout master (start) points to bug123 branch</a:t>
            </a:r>
          </a:p>
        </p:txBody>
      </p:sp>
      <p:sp>
        <p:nvSpPr>
          <p:cNvPr id="3" name="TextBox 2">
            <a:extLst>
              <a:ext uri="{FF2B5EF4-FFF2-40B4-BE49-F238E27FC236}">
                <a16:creationId xmlns:a16="http://schemas.microsoft.com/office/drawing/2014/main" id="{3D4A7D58-86B4-1B0D-1776-2238A0C8396A}"/>
              </a:ext>
            </a:extLst>
          </p:cNvPr>
          <p:cNvSpPr txBox="1"/>
          <p:nvPr/>
        </p:nvSpPr>
        <p:spPr>
          <a:xfrm>
            <a:off x="5257801" y="4410655"/>
            <a:ext cx="3886200" cy="2308324"/>
          </a:xfrm>
          <a:prstGeom prst="rect">
            <a:avLst/>
          </a:prstGeom>
          <a:solidFill>
            <a:srgbClr val="FFFF00"/>
          </a:solidFill>
        </p:spPr>
        <p:txBody>
          <a:bodyPr wrap="square" rtlCol="0">
            <a:spAutoFit/>
          </a:bodyPr>
          <a:lstStyle/>
          <a:p>
            <a:r>
              <a:rPr lang="en-US" dirty="0">
                <a:hlinkClick r:id="rId3"/>
              </a:rPr>
              <a:t>IntelliJ </a:t>
            </a:r>
            <a:r>
              <a:rPr lang="en-US" dirty="0"/>
              <a:t>Git-&gt;New Branch</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7E534E2F-C805-1518-9BEB-A96C123DE025}"/>
              </a:ext>
            </a:extLst>
          </p:cNvPr>
          <p:cNvPicPr>
            <a:picLocks noChangeAspect="1"/>
          </p:cNvPicPr>
          <p:nvPr/>
        </p:nvPicPr>
        <p:blipFill>
          <a:blip r:embed="rId4"/>
          <a:stretch>
            <a:fillRect/>
          </a:stretch>
        </p:blipFill>
        <p:spPr>
          <a:xfrm>
            <a:off x="5467350" y="4788534"/>
            <a:ext cx="3676650" cy="1971675"/>
          </a:xfrm>
          <a:prstGeom prst="rect">
            <a:avLst/>
          </a:prstGeom>
        </p:spPr>
      </p:pic>
    </p:spTree>
    <p:extLst>
      <p:ext uri="{BB962C8B-B14F-4D97-AF65-F5344CB8AC3E}">
        <p14:creationId xmlns:p14="http://schemas.microsoft.com/office/powerpoint/2010/main" val="19545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47800"/>
            <a:ext cx="8229600" cy="1143000"/>
          </a:xfrm>
        </p:spPr>
        <p:txBody>
          <a:bodyPr/>
          <a:lstStyle/>
          <a:p>
            <a:r>
              <a:rPr lang="en-US" sz="4800" dirty="0"/>
              <a:t>Continuing commits –will be where the head is pointing to –which is our bug123 branch</a:t>
            </a:r>
          </a:p>
        </p:txBody>
      </p:sp>
      <p:sp>
        <p:nvSpPr>
          <p:cNvPr id="16" name="Line Callout 1 15"/>
          <p:cNvSpPr/>
          <p:nvPr/>
        </p:nvSpPr>
        <p:spPr>
          <a:xfrm>
            <a:off x="3124201" y="2836335"/>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commit ******</a:t>
            </a:r>
          </a:p>
        </p:txBody>
      </p:sp>
      <p:sp>
        <p:nvSpPr>
          <p:cNvPr id="27" name="Rectangle 26"/>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8" name="Straight Arrow Connector 27"/>
          <p:cNvCxnSpPr>
            <a:stCxn id="29" idx="1"/>
            <a:endCxn id="27"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30" name="Straight Arrow Connector 29"/>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36" name="Straight Arrow Connector 35"/>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38" name="Straight Arrow Connector 37"/>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40" name="Line Callout 1 39"/>
          <p:cNvSpPr/>
          <p:nvPr/>
        </p:nvSpPr>
        <p:spPr>
          <a:xfrm>
            <a:off x="4811152" y="5048252"/>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bug123</a:t>
            </a:r>
          </a:p>
        </p:txBody>
      </p:sp>
      <p:sp>
        <p:nvSpPr>
          <p:cNvPr id="17" name="5-Point Star 16"/>
          <p:cNvSpPr/>
          <p:nvPr/>
        </p:nvSpPr>
        <p:spPr>
          <a:xfrm>
            <a:off x="5915395" y="4805275"/>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18" name="TextBox 17"/>
          <p:cNvSpPr txBox="1"/>
          <p:nvPr/>
        </p:nvSpPr>
        <p:spPr>
          <a:xfrm>
            <a:off x="5486400" y="3200400"/>
            <a:ext cx="3261578" cy="307777"/>
          </a:xfrm>
          <a:prstGeom prst="rect">
            <a:avLst/>
          </a:prstGeom>
          <a:solidFill>
            <a:srgbClr val="FF0000"/>
          </a:solidFill>
        </p:spPr>
        <p:txBody>
          <a:bodyPr wrap="square" rtlCol="0">
            <a:spAutoFit/>
          </a:bodyPr>
          <a:lstStyle/>
          <a:p>
            <a:r>
              <a:rPr lang="en-US" sz="1400" dirty="0"/>
              <a:t>The commits are going to bug123</a:t>
            </a:r>
          </a:p>
        </p:txBody>
      </p:sp>
    </p:spTree>
    <p:extLst>
      <p:ext uri="{BB962C8B-B14F-4D97-AF65-F5344CB8AC3E}">
        <p14:creationId xmlns:p14="http://schemas.microsoft.com/office/powerpoint/2010/main" val="388126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0277-A105-1A1F-05D7-5C3C05939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97C41-343F-60E6-398A-925EB681BF37}"/>
              </a:ext>
            </a:extLst>
          </p:cNvPr>
          <p:cNvSpPr>
            <a:spLocks noGrp="1"/>
          </p:cNvSpPr>
          <p:nvPr>
            <p:ph type="title"/>
          </p:nvPr>
        </p:nvSpPr>
        <p:spPr/>
        <p:txBody>
          <a:bodyPr/>
          <a:lstStyle/>
          <a:p>
            <a:r>
              <a:rPr lang="en-US" dirty="0"/>
              <a:t>IntelliJ –view branches</a:t>
            </a:r>
          </a:p>
        </p:txBody>
      </p:sp>
      <p:sp>
        <p:nvSpPr>
          <p:cNvPr id="3" name="Content Placeholder 2">
            <a:extLst>
              <a:ext uri="{FF2B5EF4-FFF2-40B4-BE49-F238E27FC236}">
                <a16:creationId xmlns:a16="http://schemas.microsoft.com/office/drawing/2014/main" id="{820977E0-0A1F-D83D-36F5-9D9471A605D7}"/>
              </a:ext>
            </a:extLst>
          </p:cNvPr>
          <p:cNvSpPr>
            <a:spLocks noGrp="1"/>
          </p:cNvSpPr>
          <p:nvPr>
            <p:ph idx="1"/>
          </p:nvPr>
        </p:nvSpPr>
        <p:spPr/>
        <p:txBody>
          <a:bodyPr/>
          <a:lstStyle/>
          <a:p>
            <a:r>
              <a:rPr lang="en-US" dirty="0"/>
              <a:t>Viewing branches Git-&gt; Branches</a:t>
            </a:r>
          </a:p>
        </p:txBody>
      </p:sp>
      <p:pic>
        <p:nvPicPr>
          <p:cNvPr id="7" name="Picture 6">
            <a:extLst>
              <a:ext uri="{FF2B5EF4-FFF2-40B4-BE49-F238E27FC236}">
                <a16:creationId xmlns:a16="http://schemas.microsoft.com/office/drawing/2014/main" id="{2C4B8F8C-EC3C-08FC-575B-191C76351E87}"/>
              </a:ext>
            </a:extLst>
          </p:cNvPr>
          <p:cNvPicPr>
            <a:picLocks noChangeAspect="1"/>
          </p:cNvPicPr>
          <p:nvPr/>
        </p:nvPicPr>
        <p:blipFill>
          <a:blip r:embed="rId2"/>
          <a:stretch>
            <a:fillRect/>
          </a:stretch>
        </p:blipFill>
        <p:spPr>
          <a:xfrm>
            <a:off x="1524000" y="2286000"/>
            <a:ext cx="3629025" cy="2752725"/>
          </a:xfrm>
          <a:prstGeom prst="rect">
            <a:avLst/>
          </a:prstGeom>
        </p:spPr>
      </p:pic>
    </p:spTree>
    <p:extLst>
      <p:ext uri="{BB962C8B-B14F-4D97-AF65-F5344CB8AC3E}">
        <p14:creationId xmlns:p14="http://schemas.microsoft.com/office/powerpoint/2010/main" val="158892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F75F-7AEB-E5D0-038F-5D2BD5464F80}"/>
              </a:ext>
            </a:extLst>
          </p:cNvPr>
          <p:cNvSpPr>
            <a:spLocks noGrp="1"/>
          </p:cNvSpPr>
          <p:nvPr>
            <p:ph type="title"/>
          </p:nvPr>
        </p:nvSpPr>
        <p:spPr/>
        <p:txBody>
          <a:bodyPr/>
          <a:lstStyle/>
          <a:p>
            <a:r>
              <a:rPr lang="en-US" dirty="0"/>
              <a:t>IntelliJ –commit to a branch</a:t>
            </a:r>
          </a:p>
        </p:txBody>
      </p:sp>
      <p:sp>
        <p:nvSpPr>
          <p:cNvPr id="3" name="Content Placeholder 2">
            <a:extLst>
              <a:ext uri="{FF2B5EF4-FFF2-40B4-BE49-F238E27FC236}">
                <a16:creationId xmlns:a16="http://schemas.microsoft.com/office/drawing/2014/main" id="{90284B72-22E7-34DF-B9F7-85F959F8A105}"/>
              </a:ext>
            </a:extLst>
          </p:cNvPr>
          <p:cNvSpPr>
            <a:spLocks noGrp="1"/>
          </p:cNvSpPr>
          <p:nvPr>
            <p:ph idx="1"/>
          </p:nvPr>
        </p:nvSpPr>
        <p:spPr/>
        <p:txBody>
          <a:bodyPr/>
          <a:lstStyle/>
          <a:p>
            <a:r>
              <a:rPr lang="en-US" dirty="0"/>
              <a:t>Git-&gt; </a:t>
            </a:r>
            <a:r>
              <a:rPr lang="en-US" dirty="0" err="1"/>
              <a:t>Commit&amp;Push</a:t>
            </a:r>
            <a:endParaRPr lang="en-US" dirty="0"/>
          </a:p>
          <a:p>
            <a:r>
              <a:rPr lang="en-US" dirty="0"/>
              <a:t>Will show the current files to commit in the current selected branch</a:t>
            </a:r>
          </a:p>
        </p:txBody>
      </p:sp>
      <p:pic>
        <p:nvPicPr>
          <p:cNvPr id="9" name="Picture 8">
            <a:extLst>
              <a:ext uri="{FF2B5EF4-FFF2-40B4-BE49-F238E27FC236}">
                <a16:creationId xmlns:a16="http://schemas.microsoft.com/office/drawing/2014/main" id="{DDE8B6CC-63B9-BD48-6B02-9232D5CD52DE}"/>
              </a:ext>
            </a:extLst>
          </p:cNvPr>
          <p:cNvPicPr>
            <a:picLocks noChangeAspect="1"/>
          </p:cNvPicPr>
          <p:nvPr/>
        </p:nvPicPr>
        <p:blipFill>
          <a:blip r:embed="rId2"/>
          <a:stretch>
            <a:fillRect/>
          </a:stretch>
        </p:blipFill>
        <p:spPr>
          <a:xfrm>
            <a:off x="228600" y="2971800"/>
            <a:ext cx="4543425" cy="4018306"/>
          </a:xfrm>
          <a:prstGeom prst="rect">
            <a:avLst/>
          </a:prstGeom>
        </p:spPr>
      </p:pic>
      <p:pic>
        <p:nvPicPr>
          <p:cNvPr id="11" name="Picture 10">
            <a:extLst>
              <a:ext uri="{FF2B5EF4-FFF2-40B4-BE49-F238E27FC236}">
                <a16:creationId xmlns:a16="http://schemas.microsoft.com/office/drawing/2014/main" id="{46AF771D-A6FB-7D20-4995-F8B6D845386E}"/>
              </a:ext>
            </a:extLst>
          </p:cNvPr>
          <p:cNvPicPr>
            <a:picLocks noChangeAspect="1"/>
          </p:cNvPicPr>
          <p:nvPr/>
        </p:nvPicPr>
        <p:blipFill>
          <a:blip r:embed="rId3"/>
          <a:stretch>
            <a:fillRect/>
          </a:stretch>
        </p:blipFill>
        <p:spPr>
          <a:xfrm>
            <a:off x="4630981" y="2485277"/>
            <a:ext cx="4953000" cy="2432356"/>
          </a:xfrm>
          <a:prstGeom prst="rect">
            <a:avLst/>
          </a:prstGeom>
        </p:spPr>
      </p:pic>
      <p:sp>
        <p:nvSpPr>
          <p:cNvPr id="12" name="Arrow: Right 11">
            <a:extLst>
              <a:ext uri="{FF2B5EF4-FFF2-40B4-BE49-F238E27FC236}">
                <a16:creationId xmlns:a16="http://schemas.microsoft.com/office/drawing/2014/main" id="{58136CFE-633F-0BE7-A1DC-584443F6E851}"/>
              </a:ext>
            </a:extLst>
          </p:cNvPr>
          <p:cNvSpPr/>
          <p:nvPr/>
        </p:nvSpPr>
        <p:spPr>
          <a:xfrm>
            <a:off x="3171825" y="2853322"/>
            <a:ext cx="1828800" cy="990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5C57E9-7B2E-BD48-34A0-B011241C305D}"/>
              </a:ext>
            </a:extLst>
          </p:cNvPr>
          <p:cNvPicPr>
            <a:picLocks noChangeAspect="1"/>
          </p:cNvPicPr>
          <p:nvPr/>
        </p:nvPicPr>
        <p:blipFill>
          <a:blip r:embed="rId4"/>
          <a:stretch>
            <a:fillRect/>
          </a:stretch>
        </p:blipFill>
        <p:spPr>
          <a:xfrm>
            <a:off x="2543175" y="4835350"/>
            <a:ext cx="4457700" cy="3317715"/>
          </a:xfrm>
          <a:prstGeom prst="rect">
            <a:avLst/>
          </a:prstGeom>
        </p:spPr>
      </p:pic>
      <p:sp>
        <p:nvSpPr>
          <p:cNvPr id="15" name="Arrow: Down 14">
            <a:extLst>
              <a:ext uri="{FF2B5EF4-FFF2-40B4-BE49-F238E27FC236}">
                <a16:creationId xmlns:a16="http://schemas.microsoft.com/office/drawing/2014/main" id="{DBBFF4D9-2BCD-3ECE-49E2-613DD71EE6BD}"/>
              </a:ext>
            </a:extLst>
          </p:cNvPr>
          <p:cNvSpPr/>
          <p:nvPr/>
        </p:nvSpPr>
        <p:spPr>
          <a:xfrm>
            <a:off x="4876800" y="4267200"/>
            <a:ext cx="1066800" cy="11769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35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229600" cy="1143000"/>
          </a:xfrm>
        </p:spPr>
        <p:txBody>
          <a:bodyPr/>
          <a:lstStyle/>
          <a:p>
            <a:r>
              <a:rPr lang="en-US" dirty="0"/>
              <a:t>Lets point back to master</a:t>
            </a:r>
          </a:p>
        </p:txBody>
      </p:sp>
      <p:sp>
        <p:nvSpPr>
          <p:cNvPr id="16" name="Line Callout 1 15"/>
          <p:cNvSpPr/>
          <p:nvPr/>
        </p:nvSpPr>
        <p:spPr>
          <a:xfrm>
            <a:off x="3124201" y="2836335"/>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checkout master</a:t>
            </a:r>
          </a:p>
        </p:txBody>
      </p:sp>
      <p:sp>
        <p:nvSpPr>
          <p:cNvPr id="35" name="Rectangle 34"/>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36" name="Straight Arrow Connector 35"/>
          <p:cNvCxnSpPr>
            <a:stCxn id="37" idx="1"/>
            <a:endCxn id="35"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38" name="Straight Arrow Connector 37"/>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40" name="Straight Arrow Connector 39"/>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42" name="Straight Arrow Connector 41"/>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tangle 42"/>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44" name="Line Callout 1 43"/>
          <p:cNvSpPr/>
          <p:nvPr/>
        </p:nvSpPr>
        <p:spPr>
          <a:xfrm>
            <a:off x="4811152" y="5048252"/>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bug123</a:t>
            </a:r>
          </a:p>
        </p:txBody>
      </p:sp>
      <p:sp>
        <p:nvSpPr>
          <p:cNvPr id="17" name="5-Point Star 16"/>
          <p:cNvSpPr/>
          <p:nvPr/>
        </p:nvSpPr>
        <p:spPr>
          <a:xfrm>
            <a:off x="4228444" y="2583212"/>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70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229600" cy="1143000"/>
          </a:xfrm>
        </p:spPr>
        <p:txBody>
          <a:bodyPr/>
          <a:lstStyle/>
          <a:p>
            <a:r>
              <a:rPr lang="en-US" sz="3200" dirty="0"/>
              <a:t>Now we want to merge bug123 into our head (current pointing to master)</a:t>
            </a:r>
          </a:p>
        </p:txBody>
      </p:sp>
      <p:sp>
        <p:nvSpPr>
          <p:cNvPr id="15" name="Line Callout 1 14"/>
          <p:cNvSpPr/>
          <p:nvPr/>
        </p:nvSpPr>
        <p:spPr>
          <a:xfrm>
            <a:off x="4724401" y="4191000"/>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bug123</a:t>
            </a:r>
          </a:p>
        </p:txBody>
      </p:sp>
      <p:sp>
        <p:nvSpPr>
          <p:cNvPr id="16" name="Line Callout 1 15"/>
          <p:cNvSpPr/>
          <p:nvPr/>
        </p:nvSpPr>
        <p:spPr>
          <a:xfrm>
            <a:off x="4724401" y="2844800"/>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merge bug123</a:t>
            </a:r>
          </a:p>
        </p:txBody>
      </p:sp>
      <p:sp>
        <p:nvSpPr>
          <p:cNvPr id="24" name="Rectangle 23"/>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7" name="Straight Arrow Connector 26"/>
          <p:cNvCxnSpPr>
            <a:stCxn id="28" idx="1"/>
            <a:endCxn id="24"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9" name="Straight Arrow Connector 28"/>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31" name="Straight Arrow Connector 30"/>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33" name="Straight Arrow Connector 32"/>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17" name="5-Point Star 16"/>
          <p:cNvSpPr/>
          <p:nvPr/>
        </p:nvSpPr>
        <p:spPr>
          <a:xfrm>
            <a:off x="5828644" y="2591679"/>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084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229600" cy="1143000"/>
          </a:xfrm>
        </p:spPr>
        <p:txBody>
          <a:bodyPr/>
          <a:lstStyle/>
          <a:p>
            <a:r>
              <a:rPr lang="en-US" dirty="0"/>
              <a:t>The results of merging</a:t>
            </a:r>
          </a:p>
        </p:txBody>
      </p:sp>
      <p:sp>
        <p:nvSpPr>
          <p:cNvPr id="16" name="Line Callout 1 15"/>
          <p:cNvSpPr/>
          <p:nvPr/>
        </p:nvSpPr>
        <p:spPr>
          <a:xfrm>
            <a:off x="4724401" y="2844800"/>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branch -d bug123</a:t>
            </a:r>
          </a:p>
        </p:txBody>
      </p:sp>
      <p:sp>
        <p:nvSpPr>
          <p:cNvPr id="24" name="Rectangle 23"/>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7" name="Straight Arrow Connector 26"/>
          <p:cNvCxnSpPr>
            <a:stCxn id="28" idx="1"/>
            <a:endCxn id="24"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9" name="Straight Arrow Connector 28"/>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31" name="Straight Arrow Connector 30"/>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33" name="Straight Arrow Connector 32"/>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15" name="5-Point Star 14"/>
          <p:cNvSpPr/>
          <p:nvPr/>
        </p:nvSpPr>
        <p:spPr>
          <a:xfrm>
            <a:off x="5828644" y="2591679"/>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17" name="Title 1"/>
          <p:cNvSpPr txBox="1">
            <a:spLocks/>
          </p:cNvSpPr>
          <p:nvPr/>
        </p:nvSpPr>
        <p:spPr>
          <a:xfrm>
            <a:off x="206326" y="4838700"/>
            <a:ext cx="82296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a:t>Now lets delete our branch bug123</a:t>
            </a:r>
          </a:p>
        </p:txBody>
      </p:sp>
    </p:spTree>
    <p:extLst>
      <p:ext uri="{BB962C8B-B14F-4D97-AF65-F5344CB8AC3E}">
        <p14:creationId xmlns:p14="http://schemas.microsoft.com/office/powerpoint/2010/main" val="198897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8AB4-399E-2F7C-C4AE-3EFC0793DC48}"/>
              </a:ext>
            </a:extLst>
          </p:cNvPr>
          <p:cNvSpPr>
            <a:spLocks noGrp="1"/>
          </p:cNvSpPr>
          <p:nvPr>
            <p:ph type="title"/>
          </p:nvPr>
        </p:nvSpPr>
        <p:spPr/>
        <p:txBody>
          <a:bodyPr/>
          <a:lstStyle/>
          <a:p>
            <a:r>
              <a:rPr lang="en-US" dirty="0"/>
              <a:t>IntelliJ merging</a:t>
            </a:r>
          </a:p>
        </p:txBody>
      </p:sp>
      <p:sp>
        <p:nvSpPr>
          <p:cNvPr id="3" name="Content Placeholder 2">
            <a:extLst>
              <a:ext uri="{FF2B5EF4-FFF2-40B4-BE49-F238E27FC236}">
                <a16:creationId xmlns:a16="http://schemas.microsoft.com/office/drawing/2014/main" id="{9FA0149A-092A-6BB3-163E-86F0C95F6AF7}"/>
              </a:ext>
            </a:extLst>
          </p:cNvPr>
          <p:cNvSpPr>
            <a:spLocks noGrp="1"/>
          </p:cNvSpPr>
          <p:nvPr>
            <p:ph idx="1"/>
          </p:nvPr>
        </p:nvSpPr>
        <p:spPr/>
        <p:txBody>
          <a:bodyPr/>
          <a:lstStyle/>
          <a:p>
            <a:pPr marL="457200" indent="-457200">
              <a:buFont typeface="+mj-lt"/>
              <a:buAutoNum type="arabicPeriod"/>
            </a:pPr>
            <a:r>
              <a:rPr lang="en-US" dirty="0"/>
              <a:t>Commit your changes to the desired branch, </a:t>
            </a:r>
          </a:p>
          <a:p>
            <a:pPr marL="457200" indent="-457200">
              <a:buFont typeface="+mj-lt"/>
              <a:buAutoNum type="arabicPeriod"/>
            </a:pPr>
            <a:r>
              <a:rPr lang="en-US" dirty="0"/>
              <a:t>switch to master, </a:t>
            </a:r>
          </a:p>
          <a:p>
            <a:pPr marL="457200" indent="-457200">
              <a:buFont typeface="+mj-lt"/>
              <a:buAutoNum type="arabicPeriod"/>
            </a:pPr>
            <a:r>
              <a:rPr lang="en-US" dirty="0"/>
              <a:t>Then Git-&gt;Merge to merge changes from desired branch into master</a:t>
            </a:r>
          </a:p>
        </p:txBody>
      </p:sp>
    </p:spTree>
    <p:extLst>
      <p:ext uri="{BB962C8B-B14F-4D97-AF65-F5344CB8AC3E}">
        <p14:creationId xmlns:p14="http://schemas.microsoft.com/office/powerpoint/2010/main" val="154039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a:t>
            </a:r>
          </a:p>
        </p:txBody>
      </p:sp>
      <p:sp>
        <p:nvSpPr>
          <p:cNvPr id="3" name="Content Placeholder 2"/>
          <p:cNvSpPr>
            <a:spLocks noGrp="1"/>
          </p:cNvSpPr>
          <p:nvPr>
            <p:ph idx="1"/>
          </p:nvPr>
        </p:nvSpPr>
        <p:spPr/>
        <p:txBody>
          <a:bodyPr/>
          <a:lstStyle/>
          <a:p>
            <a:r>
              <a:rPr lang="en-US" dirty="0" err="1"/>
              <a:t>Git</a:t>
            </a:r>
            <a:r>
              <a:rPr lang="en-US" dirty="0"/>
              <a:t> maintains versions of software over time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600769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607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2505075"/>
          </a:xfrm>
        </p:spPr>
        <p:txBody>
          <a:bodyPr/>
          <a:lstStyle/>
          <a:p>
            <a:r>
              <a:rPr lang="en-US" dirty="0"/>
              <a:t>Another use scenario</a:t>
            </a:r>
          </a:p>
        </p:txBody>
      </p:sp>
      <p:sp>
        <p:nvSpPr>
          <p:cNvPr id="3" name="Text Placeholder 2"/>
          <p:cNvSpPr>
            <a:spLocks noGrp="1"/>
          </p:cNvSpPr>
          <p:nvPr>
            <p:ph type="body" idx="1"/>
          </p:nvPr>
        </p:nvSpPr>
        <p:spPr/>
        <p:txBody>
          <a:bodyPr>
            <a:normAutofit fontScale="25000" lnSpcReduction="20000"/>
          </a:bodyPr>
          <a:lstStyle/>
          <a:p>
            <a:r>
              <a:rPr lang="en-US" sz="9600" dirty="0"/>
              <a:t>Let’s consider another scenario. Here we created our bug story branch back off of (C). But some changes have happened in master (bug 123 which we just merged) since then.</a:t>
            </a:r>
          </a:p>
          <a:p>
            <a:endParaRPr lang="en-US" sz="9600" dirty="0"/>
          </a:p>
          <a:p>
            <a:r>
              <a:rPr lang="en-US" sz="9600" dirty="0"/>
              <a:t>And we made a couple of commits in bug 456.</a:t>
            </a:r>
          </a:p>
          <a:p>
            <a:endParaRPr lang="en-US" dirty="0"/>
          </a:p>
        </p:txBody>
      </p:sp>
    </p:spTree>
    <p:extLst>
      <p:ext uri="{BB962C8B-B14F-4D97-AF65-F5344CB8AC3E}">
        <p14:creationId xmlns:p14="http://schemas.microsoft.com/office/powerpoint/2010/main" val="223467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229600" cy="1143000"/>
          </a:xfrm>
        </p:spPr>
        <p:txBody>
          <a:bodyPr/>
          <a:lstStyle/>
          <a:p>
            <a:r>
              <a:rPr lang="en-US" dirty="0"/>
              <a:t>Our starting place</a:t>
            </a:r>
          </a:p>
        </p:txBody>
      </p:sp>
      <p:sp>
        <p:nvSpPr>
          <p:cNvPr id="16" name="Line Callout 1 15"/>
          <p:cNvSpPr/>
          <p:nvPr/>
        </p:nvSpPr>
        <p:spPr>
          <a:xfrm>
            <a:off x="4724401" y="2844800"/>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7" name="Rectangle 16"/>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18" name="Straight Arrow Connector 17"/>
          <p:cNvCxnSpPr>
            <a:stCxn id="19" idx="1"/>
            <a:endCxn id="17"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0" name="Straight Arrow Connector 19"/>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22" name="Straight Arrow Connector 21"/>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12" name="Straight Arrow Connector 11"/>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15" name="Straight Arrow Connector 14"/>
          <p:cNvCxnSpPr>
            <a:endCxn id="21" idx="2"/>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a:t>
            </a:r>
          </a:p>
        </p:txBody>
      </p:sp>
      <p:cxnSp>
        <p:nvCxnSpPr>
          <p:cNvPr id="27" name="Straight Arrow Connector 26"/>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t>
            </a:r>
          </a:p>
        </p:txBody>
      </p:sp>
      <p:sp>
        <p:nvSpPr>
          <p:cNvPr id="29" name="Line Callout 1 28"/>
          <p:cNvSpPr/>
          <p:nvPr/>
        </p:nvSpPr>
        <p:spPr>
          <a:xfrm>
            <a:off x="4811152" y="5048252"/>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bug456</a:t>
            </a:r>
          </a:p>
        </p:txBody>
      </p:sp>
      <p:sp>
        <p:nvSpPr>
          <p:cNvPr id="26" name="5-Point Star 25"/>
          <p:cNvSpPr/>
          <p:nvPr/>
        </p:nvSpPr>
        <p:spPr>
          <a:xfrm>
            <a:off x="5915395" y="4815856"/>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502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0"/>
            <a:ext cx="8229600" cy="1143000"/>
          </a:xfrm>
        </p:spPr>
        <p:txBody>
          <a:bodyPr/>
          <a:lstStyle/>
          <a:p>
            <a:r>
              <a:rPr lang="en-US" dirty="0"/>
              <a:t>Check out master so we can merge next</a:t>
            </a:r>
          </a:p>
        </p:txBody>
      </p:sp>
      <p:sp>
        <p:nvSpPr>
          <p:cNvPr id="16" name="Line Callout 1 15"/>
          <p:cNvSpPr/>
          <p:nvPr/>
        </p:nvSpPr>
        <p:spPr>
          <a:xfrm>
            <a:off x="4724401" y="2844800"/>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7" name="Rectangle 16"/>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18" name="Straight Arrow Connector 17"/>
          <p:cNvCxnSpPr>
            <a:stCxn id="19" idx="1"/>
            <a:endCxn id="17"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0" name="Straight Arrow Connector 19"/>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22" name="Straight Arrow Connector 21"/>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12" name="Straight Arrow Connector 11"/>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15" name="Straight Arrow Connector 14"/>
          <p:cNvCxnSpPr>
            <a:endCxn id="21" idx="2"/>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a:t>
            </a:r>
          </a:p>
        </p:txBody>
      </p:sp>
      <p:cxnSp>
        <p:nvCxnSpPr>
          <p:cNvPr id="27" name="Straight Arrow Connector 26"/>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t>
            </a:r>
          </a:p>
        </p:txBody>
      </p:sp>
      <p:sp>
        <p:nvSpPr>
          <p:cNvPr id="29" name="Line Callout 1 28"/>
          <p:cNvSpPr/>
          <p:nvPr/>
        </p:nvSpPr>
        <p:spPr>
          <a:xfrm>
            <a:off x="4811152" y="5048252"/>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bug456</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checkout master</a:t>
            </a:r>
          </a:p>
        </p:txBody>
      </p:sp>
      <p:sp>
        <p:nvSpPr>
          <p:cNvPr id="30" name="5-Point Star 29"/>
          <p:cNvSpPr/>
          <p:nvPr/>
        </p:nvSpPr>
        <p:spPr>
          <a:xfrm>
            <a:off x="5828644" y="2598684"/>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7308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0348" y="762000"/>
            <a:ext cx="8229600" cy="1143000"/>
          </a:xfrm>
        </p:spPr>
        <p:txBody>
          <a:bodyPr/>
          <a:lstStyle/>
          <a:p>
            <a:r>
              <a:rPr lang="en-US" dirty="0"/>
              <a:t>Merge bug456 branch into head (master) </a:t>
            </a:r>
          </a:p>
        </p:txBody>
      </p:sp>
      <p:sp>
        <p:nvSpPr>
          <p:cNvPr id="16" name="Line Callout 1 15"/>
          <p:cNvSpPr/>
          <p:nvPr/>
        </p:nvSpPr>
        <p:spPr>
          <a:xfrm>
            <a:off x="5562601" y="2846036"/>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7" name="Rectangle 16"/>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18" name="Straight Arrow Connector 17"/>
          <p:cNvCxnSpPr>
            <a:stCxn id="19" idx="1"/>
            <a:endCxn id="17"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0" name="Straight Arrow Connector 19"/>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22" name="Straight Arrow Connector 21"/>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12" name="Straight Arrow Connector 11"/>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15" name="Straight Arrow Connector 14"/>
          <p:cNvCxnSpPr>
            <a:endCxn id="21" idx="2"/>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a:t>
            </a:r>
          </a:p>
        </p:txBody>
      </p:sp>
      <p:cxnSp>
        <p:nvCxnSpPr>
          <p:cNvPr id="27" name="Straight Arrow Connector 26"/>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merge bug456</a:t>
            </a:r>
          </a:p>
        </p:txBody>
      </p:sp>
      <p:cxnSp>
        <p:nvCxnSpPr>
          <p:cNvPr id="30" name="Straight Arrow Connector 29"/>
          <p:cNvCxnSpPr/>
          <p:nvPr/>
        </p:nvCxnSpPr>
        <p:spPr>
          <a:xfrm flipH="1">
            <a:off x="4572000" y="3734451"/>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4908452" y="3438120"/>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a:t>
            </a:r>
          </a:p>
        </p:txBody>
      </p:sp>
      <p:cxnSp>
        <p:nvCxnSpPr>
          <p:cNvPr id="32" name="Straight Arrow Connector 31"/>
          <p:cNvCxnSpPr>
            <a:stCxn id="31" idx="1"/>
          </p:cNvCxnSpPr>
          <p:nvPr/>
        </p:nvCxnSpPr>
        <p:spPr>
          <a:xfrm flipH="1">
            <a:off x="4564382" y="3734452"/>
            <a:ext cx="344070" cy="8487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Line Callout 1 32"/>
          <p:cNvSpPr/>
          <p:nvPr/>
        </p:nvSpPr>
        <p:spPr>
          <a:xfrm>
            <a:off x="4811152" y="5048252"/>
            <a:ext cx="1295400" cy="423333"/>
          </a:xfrm>
          <a:prstGeom prst="borderCallout1">
            <a:avLst>
              <a:gd name="adj1" fmla="val 44596"/>
              <a:gd name="adj2" fmla="val 355"/>
              <a:gd name="adj3" fmla="val -38885"/>
              <a:gd name="adj4" fmla="val -339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bug456</a:t>
            </a:r>
          </a:p>
        </p:txBody>
      </p:sp>
      <p:sp>
        <p:nvSpPr>
          <p:cNvPr id="29" name="5-Point Star 28"/>
          <p:cNvSpPr/>
          <p:nvPr/>
        </p:nvSpPr>
        <p:spPr>
          <a:xfrm>
            <a:off x="6666844" y="2592912"/>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3" name="TextBox 2"/>
          <p:cNvSpPr txBox="1"/>
          <p:nvPr/>
        </p:nvSpPr>
        <p:spPr>
          <a:xfrm>
            <a:off x="6677730" y="3481650"/>
            <a:ext cx="2285999" cy="2585323"/>
          </a:xfrm>
          <a:prstGeom prst="rect">
            <a:avLst/>
          </a:prstGeom>
          <a:solidFill>
            <a:srgbClr val="FFC000"/>
          </a:solidFill>
        </p:spPr>
        <p:txBody>
          <a:bodyPr wrap="square" rtlCol="0">
            <a:spAutoFit/>
          </a:bodyPr>
          <a:lstStyle/>
          <a:p>
            <a:r>
              <a:rPr lang="en-US" dirty="0"/>
              <a:t>And now we merge,</a:t>
            </a:r>
            <a:r>
              <a:rPr lang="en-US" baseline="0" dirty="0"/>
              <a:t> connecting the new (H) to both (E) and (G). Note that this merge, especially if there are conflicts, can be unpleasant to perform.</a:t>
            </a:r>
            <a:endParaRPr lang="en-US" dirty="0"/>
          </a:p>
          <a:p>
            <a:endParaRPr lang="en-US" dirty="0"/>
          </a:p>
        </p:txBody>
      </p:sp>
    </p:spTree>
    <p:extLst>
      <p:ext uri="{BB962C8B-B14F-4D97-AF65-F5344CB8AC3E}">
        <p14:creationId xmlns:p14="http://schemas.microsoft.com/office/powerpoint/2010/main" val="427505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167"/>
            <a:ext cx="8229600" cy="1143000"/>
          </a:xfrm>
        </p:spPr>
        <p:txBody>
          <a:bodyPr/>
          <a:lstStyle/>
          <a:p>
            <a:r>
              <a:rPr lang="en-US" dirty="0"/>
              <a:t>The results</a:t>
            </a:r>
          </a:p>
        </p:txBody>
      </p:sp>
      <p:sp>
        <p:nvSpPr>
          <p:cNvPr id="16" name="Line Callout 1 15"/>
          <p:cNvSpPr/>
          <p:nvPr/>
        </p:nvSpPr>
        <p:spPr>
          <a:xfrm>
            <a:off x="5562601" y="2846036"/>
            <a:ext cx="1295400" cy="423333"/>
          </a:xfrm>
          <a:prstGeom prst="borderCallout1">
            <a:avLst>
              <a:gd name="adj1" fmla="val 44596"/>
              <a:gd name="adj2" fmla="val 355"/>
              <a:gd name="adj3" fmla="val 138346"/>
              <a:gd name="adj4" fmla="val -329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master</a:t>
            </a:r>
          </a:p>
        </p:txBody>
      </p:sp>
      <p:sp>
        <p:nvSpPr>
          <p:cNvPr id="17" name="Rectangle 16"/>
          <p:cNvSpPr/>
          <p:nvPr/>
        </p:nvSpPr>
        <p:spPr>
          <a:xfrm>
            <a:off x="7303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18" name="Straight Arrow Connector 17"/>
          <p:cNvCxnSpPr>
            <a:stCxn id="19" idx="1"/>
            <a:endCxn id="17" idx="3"/>
          </p:cNvCxnSpPr>
          <p:nvPr/>
        </p:nvCxnSpPr>
        <p:spPr>
          <a:xfrm flipH="1">
            <a:off x="12320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15685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0" name="Straight Arrow Connector 19"/>
          <p:cNvCxnSpPr/>
          <p:nvPr/>
        </p:nvCxnSpPr>
        <p:spPr>
          <a:xfrm flipH="1">
            <a:off x="2070296"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406748"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22" name="Straight Arrow Connector 21"/>
          <p:cNvCxnSpPr/>
          <p:nvPr/>
        </p:nvCxnSpPr>
        <p:spPr>
          <a:xfrm flipH="1">
            <a:off x="2876844"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3213296"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12" name="Straight Arrow Connector 11"/>
          <p:cNvCxnSpPr/>
          <p:nvPr/>
        </p:nvCxnSpPr>
        <p:spPr>
          <a:xfrm flipH="1">
            <a:off x="3733800" y="3725333"/>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4070252" y="3429001"/>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15" name="Straight Arrow Connector 14"/>
          <p:cNvCxnSpPr>
            <a:endCxn id="21" idx="2"/>
          </p:cNvCxnSpPr>
          <p:nvPr/>
        </p:nvCxnSpPr>
        <p:spPr>
          <a:xfrm flipH="1" flipV="1">
            <a:off x="2657622" y="4021667"/>
            <a:ext cx="559192" cy="571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3216814"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a:t>
            </a:r>
          </a:p>
        </p:txBody>
      </p:sp>
      <p:cxnSp>
        <p:nvCxnSpPr>
          <p:cNvPr id="27" name="Straight Arrow Connector 26"/>
          <p:cNvCxnSpPr/>
          <p:nvPr/>
        </p:nvCxnSpPr>
        <p:spPr>
          <a:xfrm flipH="1">
            <a:off x="3737318" y="4593167"/>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4073770" y="4296833"/>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a:t>
            </a:r>
          </a:p>
        </p:txBody>
      </p:sp>
      <p:sp>
        <p:nvSpPr>
          <p:cNvPr id="26" name="TextBox 25"/>
          <p:cNvSpPr txBox="1"/>
          <p:nvPr/>
        </p:nvSpPr>
        <p:spPr>
          <a:xfrm>
            <a:off x="457200" y="6053669"/>
            <a:ext cx="8229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Consolas" pitchFamily="49" charset="0"/>
                <a:cs typeface="Consolas" pitchFamily="49" charset="0"/>
              </a:rPr>
              <a:t>&gt; git branch -d bug456</a:t>
            </a:r>
          </a:p>
        </p:txBody>
      </p:sp>
      <p:cxnSp>
        <p:nvCxnSpPr>
          <p:cNvPr id="30" name="Straight Arrow Connector 29"/>
          <p:cNvCxnSpPr/>
          <p:nvPr/>
        </p:nvCxnSpPr>
        <p:spPr>
          <a:xfrm flipH="1">
            <a:off x="4572000" y="3734451"/>
            <a:ext cx="3364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4908452" y="3438120"/>
            <a:ext cx="501748"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a:t>
            </a:r>
          </a:p>
        </p:txBody>
      </p:sp>
      <p:cxnSp>
        <p:nvCxnSpPr>
          <p:cNvPr id="32" name="Straight Arrow Connector 31"/>
          <p:cNvCxnSpPr>
            <a:stCxn id="31" idx="1"/>
          </p:cNvCxnSpPr>
          <p:nvPr/>
        </p:nvCxnSpPr>
        <p:spPr>
          <a:xfrm flipH="1">
            <a:off x="4564382" y="3734452"/>
            <a:ext cx="344070" cy="8487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5-Point Star 28"/>
          <p:cNvSpPr/>
          <p:nvPr/>
        </p:nvSpPr>
        <p:spPr>
          <a:xfrm>
            <a:off x="6666844" y="2592912"/>
            <a:ext cx="382314" cy="46478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dirty="0"/>
          </a:p>
        </p:txBody>
      </p:sp>
      <p:sp>
        <p:nvSpPr>
          <p:cNvPr id="25" name="Title 1"/>
          <p:cNvSpPr txBox="1">
            <a:spLocks/>
          </p:cNvSpPr>
          <p:nvPr/>
        </p:nvSpPr>
        <p:spPr>
          <a:xfrm>
            <a:off x="-762000" y="5029200"/>
            <a:ext cx="82296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dirty="0"/>
              <a:t>Cleanup- delete branch bug456</a:t>
            </a:r>
          </a:p>
        </p:txBody>
      </p:sp>
    </p:spTree>
    <p:extLst>
      <p:ext uri="{BB962C8B-B14F-4D97-AF65-F5344CB8AC3E}">
        <p14:creationId xmlns:p14="http://schemas.microsoft.com/office/powerpoint/2010/main" val="11705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teams with </a:t>
            </a:r>
            <a:r>
              <a:rPr lang="en-US" dirty="0" err="1"/>
              <a:t>Git</a:t>
            </a:r>
            <a:endParaRPr lang="en-US" dirty="0"/>
          </a:p>
        </p:txBody>
      </p:sp>
      <p:sp>
        <p:nvSpPr>
          <p:cNvPr id="3" name="Text Placeholder 2"/>
          <p:cNvSpPr>
            <a:spLocks noGrp="1"/>
          </p:cNvSpPr>
          <p:nvPr>
            <p:ph type="body" idx="1"/>
          </p:nvPr>
        </p:nvSpPr>
        <p:spPr/>
        <p:txBody>
          <a:bodyPr/>
          <a:lstStyle/>
          <a:p>
            <a:r>
              <a:rPr lang="en-US" dirty="0"/>
              <a:t>How it can help you….</a:t>
            </a:r>
          </a:p>
        </p:txBody>
      </p:sp>
    </p:spTree>
    <p:extLst>
      <p:ext uri="{BB962C8B-B14F-4D97-AF65-F5344CB8AC3E}">
        <p14:creationId xmlns:p14="http://schemas.microsoft.com/office/powerpoint/2010/main" val="61164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as a team</a:t>
            </a:r>
          </a:p>
        </p:txBody>
      </p:sp>
      <p:sp>
        <p:nvSpPr>
          <p:cNvPr id="3" name="Rounded Rectangle 2"/>
          <p:cNvSpPr/>
          <p:nvPr/>
        </p:nvSpPr>
        <p:spPr bwMode="auto">
          <a:xfrm>
            <a:off x="789037" y="5240594"/>
            <a:ext cx="1364226" cy="934065"/>
          </a:xfrm>
          <a:prstGeom prst="roundRect">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My Local Repo</a:t>
            </a:r>
            <a:endParaRPr kumimoji="0" lang="en-US" sz="1600" b="0" i="0" u="none" strike="noStrike" cap="none" normalizeH="0" baseline="0" dirty="0">
              <a:ln>
                <a:noFill/>
              </a:ln>
              <a:solidFill>
                <a:schemeClr val="tx1"/>
              </a:solidFill>
              <a:effectLst/>
              <a:latin typeface="+mn-lt"/>
            </a:endParaRPr>
          </a:p>
        </p:txBody>
      </p:sp>
      <p:sp>
        <p:nvSpPr>
          <p:cNvPr id="5" name="Rounded Rectangle 4"/>
          <p:cNvSpPr/>
          <p:nvPr/>
        </p:nvSpPr>
        <p:spPr bwMode="auto">
          <a:xfrm>
            <a:off x="2153263" y="1599378"/>
            <a:ext cx="1364226" cy="934065"/>
          </a:xfrm>
          <a:prstGeom prst="roundRect">
            <a:avLst/>
          </a:prstGeom>
          <a:ln>
            <a:headEnd type="triangl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Tom’s Repo</a:t>
            </a:r>
            <a:endParaRPr kumimoji="0" lang="en-US" sz="16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5336457" y="5240593"/>
            <a:ext cx="1364226" cy="934065"/>
          </a:xfrm>
          <a:prstGeom prst="roundRect">
            <a:avLst/>
          </a:prstGeom>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Tracey’s Repo</a:t>
            </a:r>
            <a:endParaRPr kumimoji="0" lang="en-US" sz="1600" b="0" i="0" u="none" strike="noStrike" cap="none" normalizeH="0" baseline="0" dirty="0">
              <a:ln>
                <a:noFill/>
              </a:ln>
              <a:solidFill>
                <a:schemeClr val="tx1"/>
              </a:solidFill>
              <a:effectLst/>
              <a:latin typeface="+mn-lt"/>
            </a:endParaRPr>
          </a:p>
        </p:txBody>
      </p:sp>
      <p:sp>
        <p:nvSpPr>
          <p:cNvPr id="7" name="Rounded Rectangle 6"/>
          <p:cNvSpPr/>
          <p:nvPr/>
        </p:nvSpPr>
        <p:spPr bwMode="auto">
          <a:xfrm>
            <a:off x="6700683" y="1599380"/>
            <a:ext cx="1364226" cy="934065"/>
          </a:xfrm>
          <a:prstGeom prst="roundRect">
            <a:avLst/>
          </a:prstGeom>
          <a:ln>
            <a:headEnd type="triangl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Matt’s Repo</a:t>
            </a:r>
            <a:endParaRPr kumimoji="0" lang="en-US" sz="1600" b="0" i="0" u="none" strike="noStrike" cap="none" normalizeH="0" baseline="0" dirty="0">
              <a:ln>
                <a:noFill/>
              </a:ln>
              <a:solidFill>
                <a:schemeClr val="tx1"/>
              </a:solidFill>
              <a:effectLst/>
              <a:latin typeface="+mn-lt"/>
            </a:endParaRPr>
          </a:p>
        </p:txBody>
      </p:sp>
      <p:sp>
        <p:nvSpPr>
          <p:cNvPr id="8" name="Rectangle 7"/>
          <p:cNvSpPr/>
          <p:nvPr/>
        </p:nvSpPr>
        <p:spPr>
          <a:xfrm>
            <a:off x="1441959" y="6270526"/>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12" name="Rectangle 11"/>
          <p:cNvSpPr/>
          <p:nvPr/>
        </p:nvSpPr>
        <p:spPr>
          <a:xfrm>
            <a:off x="1727095" y="6270526"/>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t>
            </a:r>
          </a:p>
        </p:txBody>
      </p:sp>
      <p:sp>
        <p:nvSpPr>
          <p:cNvPr id="13" name="Rectangle 12"/>
          <p:cNvSpPr/>
          <p:nvPr/>
        </p:nvSpPr>
        <p:spPr>
          <a:xfrm>
            <a:off x="2012231" y="627052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sp>
        <p:nvSpPr>
          <p:cNvPr id="14" name="Rectangle 13"/>
          <p:cNvSpPr/>
          <p:nvPr/>
        </p:nvSpPr>
        <p:spPr>
          <a:xfrm>
            <a:off x="2840444" y="2595966"/>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A</a:t>
            </a:r>
          </a:p>
        </p:txBody>
      </p:sp>
      <p:sp>
        <p:nvSpPr>
          <p:cNvPr id="15" name="Rectangle 14"/>
          <p:cNvSpPr/>
          <p:nvPr/>
        </p:nvSpPr>
        <p:spPr>
          <a:xfrm>
            <a:off x="3125581" y="2595966"/>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a:t>
            </a:r>
          </a:p>
        </p:txBody>
      </p:sp>
      <p:sp>
        <p:nvSpPr>
          <p:cNvPr id="16" name="Rectangle 15"/>
          <p:cNvSpPr/>
          <p:nvPr/>
        </p:nvSpPr>
        <p:spPr>
          <a:xfrm>
            <a:off x="3410717" y="2595965"/>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a:t>
            </a:r>
          </a:p>
        </p:txBody>
      </p:sp>
      <p:sp>
        <p:nvSpPr>
          <p:cNvPr id="17" name="Rectangle 16"/>
          <p:cNvSpPr/>
          <p:nvPr/>
        </p:nvSpPr>
        <p:spPr>
          <a:xfrm>
            <a:off x="7494640" y="2595966"/>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A</a:t>
            </a:r>
          </a:p>
        </p:txBody>
      </p:sp>
      <p:sp>
        <p:nvSpPr>
          <p:cNvPr id="18" name="Rectangle 17"/>
          <p:cNvSpPr/>
          <p:nvPr/>
        </p:nvSpPr>
        <p:spPr>
          <a:xfrm>
            <a:off x="7779776" y="2595966"/>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B</a:t>
            </a:r>
          </a:p>
        </p:txBody>
      </p:sp>
      <p:sp>
        <p:nvSpPr>
          <p:cNvPr id="19" name="Rectangle 18"/>
          <p:cNvSpPr/>
          <p:nvPr/>
        </p:nvSpPr>
        <p:spPr>
          <a:xfrm>
            <a:off x="8064912" y="2595965"/>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C</a:t>
            </a:r>
          </a:p>
        </p:txBody>
      </p:sp>
      <p:sp>
        <p:nvSpPr>
          <p:cNvPr id="20" name="Rectangle 19"/>
          <p:cNvSpPr/>
          <p:nvPr/>
        </p:nvSpPr>
        <p:spPr>
          <a:xfrm>
            <a:off x="6130414" y="628035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21" name="Rectangle 20"/>
          <p:cNvSpPr/>
          <p:nvPr/>
        </p:nvSpPr>
        <p:spPr>
          <a:xfrm>
            <a:off x="6415550" y="628035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t>
            </a:r>
          </a:p>
        </p:txBody>
      </p:sp>
      <p:sp>
        <p:nvSpPr>
          <p:cNvPr id="22" name="Rectangle 21"/>
          <p:cNvSpPr/>
          <p:nvPr/>
        </p:nvSpPr>
        <p:spPr>
          <a:xfrm>
            <a:off x="6700683" y="6280354"/>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cxnSp>
        <p:nvCxnSpPr>
          <p:cNvPr id="23" name="Straight Arrow Connector 22"/>
          <p:cNvCxnSpPr/>
          <p:nvPr/>
        </p:nvCxnSpPr>
        <p:spPr bwMode="auto">
          <a:xfrm flipV="1">
            <a:off x="1518309" y="2595963"/>
            <a:ext cx="1194619" cy="2644628"/>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bwMode="auto">
          <a:xfrm flipH="1" flipV="1">
            <a:off x="3427384" y="2979177"/>
            <a:ext cx="2604405" cy="2261417"/>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bwMode="auto">
          <a:xfrm>
            <a:off x="2224850" y="5707625"/>
            <a:ext cx="3040020" cy="1"/>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bwMode="auto">
          <a:xfrm flipV="1">
            <a:off x="6168212" y="2563059"/>
            <a:ext cx="1194619" cy="2644628"/>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p:nvPr/>
        </p:nvCxnSpPr>
        <p:spPr bwMode="auto">
          <a:xfrm flipV="1">
            <a:off x="3589079" y="2040395"/>
            <a:ext cx="3071671" cy="4716"/>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p:nvPr/>
        </p:nvCxnSpPr>
        <p:spPr bwMode="auto">
          <a:xfrm flipV="1">
            <a:off x="2224850" y="2543116"/>
            <a:ext cx="4404246" cy="2591779"/>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sp>
        <p:nvSpPr>
          <p:cNvPr id="26" name="TextBox 25"/>
          <p:cNvSpPr txBox="1"/>
          <p:nvPr/>
        </p:nvSpPr>
        <p:spPr>
          <a:xfrm>
            <a:off x="6863270" y="4129878"/>
            <a:ext cx="2285999" cy="1754326"/>
          </a:xfrm>
          <a:prstGeom prst="rect">
            <a:avLst/>
          </a:prstGeom>
          <a:solidFill>
            <a:srgbClr val="FFC000"/>
          </a:solidFill>
        </p:spPr>
        <p:txBody>
          <a:bodyPr wrap="square" rtlCol="0">
            <a:spAutoFit/>
          </a:bodyPr>
          <a:lstStyle/>
          <a:p>
            <a:r>
              <a:rPr lang="en-US" dirty="0"/>
              <a:t>Everyone has initially the same</a:t>
            </a:r>
            <a:br>
              <a:rPr lang="en-US" dirty="0"/>
            </a:br>
            <a:r>
              <a:rPr lang="en-US" dirty="0"/>
              <a:t>code on their local machines –checked out from remote master repository</a:t>
            </a:r>
          </a:p>
        </p:txBody>
      </p:sp>
    </p:spTree>
    <p:extLst>
      <p:ext uri="{BB962C8B-B14F-4D97-AF65-F5344CB8AC3E}">
        <p14:creationId xmlns:p14="http://schemas.microsoft.com/office/powerpoint/2010/main" val="29568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Here we are working and we are sharing the remote repository</a:t>
            </a:r>
          </a:p>
        </p:txBody>
      </p:sp>
      <p:sp>
        <p:nvSpPr>
          <p:cNvPr id="3" name="Rounded Rectangle 2"/>
          <p:cNvSpPr/>
          <p:nvPr/>
        </p:nvSpPr>
        <p:spPr bwMode="auto">
          <a:xfrm>
            <a:off x="789037" y="5240594"/>
            <a:ext cx="1364226" cy="934065"/>
          </a:xfrm>
          <a:prstGeom prst="roundRect">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My Local Repo</a:t>
            </a:r>
            <a:endParaRPr kumimoji="0" lang="en-US" sz="1600" b="0" i="0" u="none" strike="noStrike" cap="none" normalizeH="0" baseline="0" dirty="0">
              <a:ln>
                <a:noFill/>
              </a:ln>
              <a:solidFill>
                <a:schemeClr val="tx1"/>
              </a:solidFill>
              <a:effectLst/>
              <a:latin typeface="+mn-lt"/>
            </a:endParaRPr>
          </a:p>
        </p:txBody>
      </p:sp>
      <p:sp>
        <p:nvSpPr>
          <p:cNvPr id="5" name="Rounded Rectangle 4"/>
          <p:cNvSpPr/>
          <p:nvPr/>
        </p:nvSpPr>
        <p:spPr bwMode="auto">
          <a:xfrm>
            <a:off x="2153263" y="1599378"/>
            <a:ext cx="1364226" cy="934065"/>
          </a:xfrm>
          <a:prstGeom prst="roundRect">
            <a:avLst/>
          </a:prstGeom>
          <a:ln>
            <a:headEnd type="triangl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Tom’s Repo</a:t>
            </a:r>
            <a:endParaRPr kumimoji="0" lang="en-US" sz="16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5336457" y="5240593"/>
            <a:ext cx="1364226" cy="934065"/>
          </a:xfrm>
          <a:prstGeom prst="roundRect">
            <a:avLst/>
          </a:prstGeom>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Tracey’s Repo</a:t>
            </a:r>
            <a:endParaRPr kumimoji="0" lang="en-US" sz="1600" b="0" i="0" u="none" strike="noStrike" cap="none" normalizeH="0" baseline="0" dirty="0">
              <a:ln>
                <a:noFill/>
              </a:ln>
              <a:solidFill>
                <a:schemeClr val="tx1"/>
              </a:solidFill>
              <a:effectLst/>
              <a:latin typeface="+mn-lt"/>
            </a:endParaRPr>
          </a:p>
        </p:txBody>
      </p:sp>
      <p:sp>
        <p:nvSpPr>
          <p:cNvPr id="7" name="Rounded Rectangle 6"/>
          <p:cNvSpPr/>
          <p:nvPr/>
        </p:nvSpPr>
        <p:spPr bwMode="auto">
          <a:xfrm>
            <a:off x="6700683" y="1599380"/>
            <a:ext cx="1364226" cy="934065"/>
          </a:xfrm>
          <a:prstGeom prst="roundRect">
            <a:avLst/>
          </a:prstGeom>
          <a:ln>
            <a:headEnd type="triangl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Matt’s Repo</a:t>
            </a:r>
            <a:endParaRPr kumimoji="0" lang="en-US" sz="1600" b="0" i="0" u="none" strike="noStrike" cap="none" normalizeH="0" baseline="0" dirty="0">
              <a:ln>
                <a:noFill/>
              </a:ln>
              <a:solidFill>
                <a:schemeClr val="tx1"/>
              </a:solidFill>
              <a:effectLst/>
              <a:latin typeface="+mn-lt"/>
            </a:endParaRPr>
          </a:p>
        </p:txBody>
      </p:sp>
      <p:sp>
        <p:nvSpPr>
          <p:cNvPr id="8" name="Rectangle 7"/>
          <p:cNvSpPr/>
          <p:nvPr/>
        </p:nvSpPr>
        <p:spPr>
          <a:xfrm>
            <a:off x="1441959" y="6270526"/>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12" name="Rectangle 11"/>
          <p:cNvSpPr/>
          <p:nvPr/>
        </p:nvSpPr>
        <p:spPr>
          <a:xfrm>
            <a:off x="1727095" y="6270526"/>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t>
            </a:r>
          </a:p>
        </p:txBody>
      </p:sp>
      <p:sp>
        <p:nvSpPr>
          <p:cNvPr id="13" name="Rectangle 12"/>
          <p:cNvSpPr/>
          <p:nvPr/>
        </p:nvSpPr>
        <p:spPr>
          <a:xfrm>
            <a:off x="2012231" y="627052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sp>
        <p:nvSpPr>
          <p:cNvPr id="14" name="Rectangle 13"/>
          <p:cNvSpPr/>
          <p:nvPr/>
        </p:nvSpPr>
        <p:spPr>
          <a:xfrm>
            <a:off x="2840444" y="2595966"/>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A</a:t>
            </a:r>
          </a:p>
        </p:txBody>
      </p:sp>
      <p:sp>
        <p:nvSpPr>
          <p:cNvPr id="15" name="Rectangle 14"/>
          <p:cNvSpPr/>
          <p:nvPr/>
        </p:nvSpPr>
        <p:spPr>
          <a:xfrm>
            <a:off x="3125581" y="2595966"/>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B</a:t>
            </a:r>
          </a:p>
        </p:txBody>
      </p:sp>
      <p:sp>
        <p:nvSpPr>
          <p:cNvPr id="16" name="Rectangle 15"/>
          <p:cNvSpPr/>
          <p:nvPr/>
        </p:nvSpPr>
        <p:spPr>
          <a:xfrm>
            <a:off x="3410717" y="2595965"/>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a:t>
            </a:r>
          </a:p>
        </p:txBody>
      </p:sp>
      <p:sp>
        <p:nvSpPr>
          <p:cNvPr id="17" name="Rectangle 16"/>
          <p:cNvSpPr/>
          <p:nvPr/>
        </p:nvSpPr>
        <p:spPr>
          <a:xfrm>
            <a:off x="7494640" y="2595966"/>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A</a:t>
            </a:r>
          </a:p>
        </p:txBody>
      </p:sp>
      <p:sp>
        <p:nvSpPr>
          <p:cNvPr id="18" name="Rectangle 17"/>
          <p:cNvSpPr/>
          <p:nvPr/>
        </p:nvSpPr>
        <p:spPr>
          <a:xfrm>
            <a:off x="7779776" y="2595966"/>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B</a:t>
            </a:r>
          </a:p>
        </p:txBody>
      </p:sp>
      <p:sp>
        <p:nvSpPr>
          <p:cNvPr id="19" name="Rectangle 18"/>
          <p:cNvSpPr/>
          <p:nvPr/>
        </p:nvSpPr>
        <p:spPr>
          <a:xfrm>
            <a:off x="8064912" y="2595965"/>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C</a:t>
            </a:r>
          </a:p>
        </p:txBody>
      </p:sp>
      <p:sp>
        <p:nvSpPr>
          <p:cNvPr id="20" name="Rectangle 19"/>
          <p:cNvSpPr/>
          <p:nvPr/>
        </p:nvSpPr>
        <p:spPr>
          <a:xfrm>
            <a:off x="6130414" y="628035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21" name="Rectangle 20"/>
          <p:cNvSpPr/>
          <p:nvPr/>
        </p:nvSpPr>
        <p:spPr>
          <a:xfrm>
            <a:off x="6415550" y="628035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t>
            </a:r>
          </a:p>
        </p:txBody>
      </p:sp>
      <p:sp>
        <p:nvSpPr>
          <p:cNvPr id="22" name="Rectangle 21"/>
          <p:cNvSpPr/>
          <p:nvPr/>
        </p:nvSpPr>
        <p:spPr>
          <a:xfrm>
            <a:off x="6700683" y="6280354"/>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t>
            </a:r>
          </a:p>
        </p:txBody>
      </p:sp>
      <p:cxnSp>
        <p:nvCxnSpPr>
          <p:cNvPr id="23" name="Straight Arrow Connector 22"/>
          <p:cNvCxnSpPr/>
          <p:nvPr/>
        </p:nvCxnSpPr>
        <p:spPr bwMode="auto">
          <a:xfrm flipV="1">
            <a:off x="1940641" y="4354051"/>
            <a:ext cx="0" cy="886541"/>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sp>
        <p:nvSpPr>
          <p:cNvPr id="28" name="Rounded Rectangle 27"/>
          <p:cNvSpPr/>
          <p:nvPr/>
        </p:nvSpPr>
        <p:spPr bwMode="auto">
          <a:xfrm>
            <a:off x="1496961" y="3419985"/>
            <a:ext cx="5997676" cy="934065"/>
          </a:xfrm>
          <a:prstGeom prst="roundRect">
            <a:avLst/>
          </a:prstGeom>
          <a:ln>
            <a:headEnd type="triangle" w="med" len="med"/>
            <a:tailEnd type="triangl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mn-lt"/>
              </a:rPr>
              <a:t>Remote Repo</a:t>
            </a:r>
            <a:endParaRPr kumimoji="0" lang="en-US" sz="1600" b="0" i="0" u="none" strike="noStrike" cap="none" normalizeH="0" baseline="0" dirty="0">
              <a:ln>
                <a:noFill/>
              </a:ln>
              <a:solidFill>
                <a:schemeClr val="tx1"/>
              </a:solidFill>
              <a:effectLst/>
              <a:latin typeface="+mn-lt"/>
            </a:endParaRPr>
          </a:p>
        </p:txBody>
      </p:sp>
      <p:sp>
        <p:nvSpPr>
          <p:cNvPr id="29" name="Rectangle 28"/>
          <p:cNvSpPr/>
          <p:nvPr/>
        </p:nvSpPr>
        <p:spPr>
          <a:xfrm>
            <a:off x="6415550" y="4287683"/>
            <a:ext cx="213549" cy="2384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A</a:t>
            </a:r>
          </a:p>
        </p:txBody>
      </p:sp>
      <p:sp>
        <p:nvSpPr>
          <p:cNvPr id="32" name="Rectangle 31"/>
          <p:cNvSpPr/>
          <p:nvPr/>
        </p:nvSpPr>
        <p:spPr>
          <a:xfrm>
            <a:off x="6700683" y="4287683"/>
            <a:ext cx="213549" cy="2384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B</a:t>
            </a:r>
          </a:p>
        </p:txBody>
      </p:sp>
      <p:sp>
        <p:nvSpPr>
          <p:cNvPr id="34" name="Rectangle 33"/>
          <p:cNvSpPr/>
          <p:nvPr/>
        </p:nvSpPr>
        <p:spPr>
          <a:xfrm>
            <a:off x="6985822" y="4287682"/>
            <a:ext cx="213549" cy="2384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C</a:t>
            </a:r>
          </a:p>
        </p:txBody>
      </p:sp>
      <p:cxnSp>
        <p:nvCxnSpPr>
          <p:cNvPr id="35" name="Straight Arrow Connector 34"/>
          <p:cNvCxnSpPr/>
          <p:nvPr/>
        </p:nvCxnSpPr>
        <p:spPr bwMode="auto">
          <a:xfrm flipV="1">
            <a:off x="2702641" y="2533443"/>
            <a:ext cx="0" cy="886541"/>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p:nvPr/>
        </p:nvCxnSpPr>
        <p:spPr bwMode="auto">
          <a:xfrm flipV="1">
            <a:off x="5569666" y="4354048"/>
            <a:ext cx="0" cy="886541"/>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p:nvPr/>
        </p:nvCxnSpPr>
        <p:spPr bwMode="auto">
          <a:xfrm flipV="1">
            <a:off x="6985819" y="2533443"/>
            <a:ext cx="0" cy="886541"/>
          </a:xfrm>
          <a:prstGeom prst="straightConnector1">
            <a:avLst/>
          </a:prstGeom>
          <a:ln>
            <a:headEnd type="triangle" w="med" len="med"/>
            <a:tailEnd type="triangle"/>
          </a:ln>
        </p:spPr>
        <p:style>
          <a:lnRef idx="2">
            <a:schemeClr val="accent3"/>
          </a:lnRef>
          <a:fillRef idx="0">
            <a:schemeClr val="accent3"/>
          </a:fillRef>
          <a:effectRef idx="1">
            <a:schemeClr val="accent3"/>
          </a:effectRef>
          <a:fontRef idx="minor">
            <a:schemeClr val="tx1"/>
          </a:fontRef>
        </p:style>
      </p:cxnSp>
      <p:sp>
        <p:nvSpPr>
          <p:cNvPr id="38" name="Rectangle 37"/>
          <p:cNvSpPr/>
          <p:nvPr/>
        </p:nvSpPr>
        <p:spPr>
          <a:xfrm>
            <a:off x="2297367" y="6270525"/>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
            </a:r>
          </a:p>
        </p:txBody>
      </p:sp>
      <p:sp>
        <p:nvSpPr>
          <p:cNvPr id="39" name="Rectangle 38"/>
          <p:cNvSpPr/>
          <p:nvPr/>
        </p:nvSpPr>
        <p:spPr>
          <a:xfrm>
            <a:off x="3696159" y="2595963"/>
            <a:ext cx="213549" cy="238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a:t>
            </a:r>
          </a:p>
        </p:txBody>
      </p:sp>
      <p:sp>
        <p:nvSpPr>
          <p:cNvPr id="40" name="Rectangle 39"/>
          <p:cNvSpPr/>
          <p:nvPr/>
        </p:nvSpPr>
        <p:spPr>
          <a:xfrm>
            <a:off x="6985822" y="6270523"/>
            <a:ext cx="213549" cy="23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
            </a:r>
          </a:p>
        </p:txBody>
      </p:sp>
      <p:sp>
        <p:nvSpPr>
          <p:cNvPr id="41" name="Rectangle 40"/>
          <p:cNvSpPr/>
          <p:nvPr/>
        </p:nvSpPr>
        <p:spPr>
          <a:xfrm>
            <a:off x="8350048" y="2595963"/>
            <a:ext cx="213549" cy="2384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D</a:t>
            </a:r>
          </a:p>
        </p:txBody>
      </p:sp>
      <p:sp>
        <p:nvSpPr>
          <p:cNvPr id="42" name="Rectangle 41"/>
          <p:cNvSpPr/>
          <p:nvPr/>
        </p:nvSpPr>
        <p:spPr>
          <a:xfrm>
            <a:off x="7270956" y="4287682"/>
            <a:ext cx="213549" cy="2384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D</a:t>
            </a:r>
          </a:p>
        </p:txBody>
      </p:sp>
    </p:spTree>
    <p:extLst>
      <p:ext uri="{BB962C8B-B14F-4D97-AF65-F5344CB8AC3E}">
        <p14:creationId xmlns:p14="http://schemas.microsoft.com/office/powerpoint/2010/main" val="18894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7F35-C9AF-4EA0-9733-9C1C6E7613CC}"/>
              </a:ext>
            </a:extLst>
          </p:cNvPr>
          <p:cNvSpPr>
            <a:spLocks noGrp="1"/>
          </p:cNvSpPr>
          <p:nvPr>
            <p:ph type="title"/>
          </p:nvPr>
        </p:nvSpPr>
        <p:spPr/>
        <p:txBody>
          <a:bodyPr/>
          <a:lstStyle/>
          <a:p>
            <a:r>
              <a:rPr lang="en-US" dirty="0"/>
              <a:t>Some more </a:t>
            </a:r>
          </a:p>
        </p:txBody>
      </p:sp>
      <p:sp>
        <p:nvSpPr>
          <p:cNvPr id="3" name="Text Placeholder 2">
            <a:extLst>
              <a:ext uri="{FF2B5EF4-FFF2-40B4-BE49-F238E27FC236}">
                <a16:creationId xmlns:a16="http://schemas.microsoft.com/office/drawing/2014/main" id="{E69098B3-4E7F-4437-B936-B967B6CEB75A}"/>
              </a:ext>
            </a:extLst>
          </p:cNvPr>
          <p:cNvSpPr>
            <a:spLocks noGrp="1"/>
          </p:cNvSpPr>
          <p:nvPr>
            <p:ph type="body" idx="1"/>
          </p:nvPr>
        </p:nvSpPr>
        <p:spPr/>
        <p:txBody>
          <a:bodyPr/>
          <a:lstStyle/>
          <a:p>
            <a:r>
              <a:rPr lang="en-US" dirty="0"/>
              <a:t>Beyond the very basics</a:t>
            </a:r>
          </a:p>
        </p:txBody>
      </p:sp>
    </p:spTree>
    <p:extLst>
      <p:ext uri="{BB962C8B-B14F-4D97-AF65-F5344CB8AC3E}">
        <p14:creationId xmlns:p14="http://schemas.microsoft.com/office/powerpoint/2010/main" val="351921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A405-1FF4-4E5B-8E8A-0CFA7057C2A2}"/>
              </a:ext>
            </a:extLst>
          </p:cNvPr>
          <p:cNvSpPr>
            <a:spLocks noGrp="1"/>
          </p:cNvSpPr>
          <p:nvPr>
            <p:ph type="title"/>
          </p:nvPr>
        </p:nvSpPr>
        <p:spPr>
          <a:xfrm>
            <a:off x="-1828800" y="-47918"/>
            <a:ext cx="8229600" cy="914400"/>
          </a:xfrm>
        </p:spPr>
        <p:txBody>
          <a:bodyPr/>
          <a:lstStyle/>
          <a:p>
            <a:r>
              <a:rPr lang="en-US" dirty="0"/>
              <a:t>A Fork</a:t>
            </a:r>
          </a:p>
        </p:txBody>
      </p:sp>
      <p:sp>
        <p:nvSpPr>
          <p:cNvPr id="3" name="Content Placeholder 2">
            <a:extLst>
              <a:ext uri="{FF2B5EF4-FFF2-40B4-BE49-F238E27FC236}">
                <a16:creationId xmlns:a16="http://schemas.microsoft.com/office/drawing/2014/main" id="{8A77E2C1-51DE-4B86-97F6-CA7D22CEAD55}"/>
              </a:ext>
            </a:extLst>
          </p:cNvPr>
          <p:cNvSpPr>
            <a:spLocks noGrp="1"/>
          </p:cNvSpPr>
          <p:nvPr>
            <p:ph idx="1"/>
          </p:nvPr>
        </p:nvSpPr>
        <p:spPr>
          <a:xfrm>
            <a:off x="23567" y="1600200"/>
            <a:ext cx="7696200" cy="4495800"/>
          </a:xfrm>
        </p:spPr>
        <p:txBody>
          <a:bodyPr>
            <a:normAutofit fontScale="85000" lnSpcReduction="20000"/>
          </a:bodyPr>
          <a:lstStyle/>
          <a:p>
            <a:r>
              <a:rPr lang="en-US" sz="3200" dirty="0"/>
              <a:t>A </a:t>
            </a:r>
            <a:r>
              <a:rPr lang="en-US" sz="3200" b="1" dirty="0"/>
              <a:t>fork</a:t>
            </a:r>
            <a:r>
              <a:rPr lang="en-US" sz="3200" dirty="0"/>
              <a:t> (on </a:t>
            </a:r>
            <a:r>
              <a:rPr lang="en-US" sz="3200" dirty="0" err="1"/>
              <a:t>github</a:t>
            </a:r>
            <a:r>
              <a:rPr lang="en-US" sz="3200" dirty="0"/>
              <a:t>) is a new project that is based on a previous project.</a:t>
            </a:r>
          </a:p>
          <a:p>
            <a:pPr lvl="1"/>
            <a:r>
              <a:rPr lang="en-US" sz="2600" dirty="0"/>
              <a:t>it is a copy of a repository. Forking a repository allows you to freely experiment with changes without affecting the original project.</a:t>
            </a:r>
            <a:r>
              <a:rPr lang="en-US" sz="3800" dirty="0"/>
              <a:t> </a:t>
            </a:r>
          </a:p>
          <a:p>
            <a:endParaRPr lang="en-US" sz="3200" dirty="0"/>
          </a:p>
          <a:p>
            <a:endParaRPr lang="en-US" sz="3200" dirty="0"/>
          </a:p>
          <a:p>
            <a:endParaRPr lang="en-US" sz="3200" dirty="0"/>
          </a:p>
          <a:p>
            <a:r>
              <a:rPr lang="en-US" sz="3200" dirty="0"/>
              <a:t>WAIT </a:t>
            </a:r>
            <a:r>
              <a:rPr lang="en-US" sz="3200" dirty="0">
                <a:sym typeface="Wingdings" panose="05000000000000000000" pitchFamily="2" charset="2"/>
              </a:rPr>
              <a:t> How is this </a:t>
            </a:r>
            <a:br>
              <a:rPr lang="en-US" sz="3200" dirty="0">
                <a:sym typeface="Wingdings" panose="05000000000000000000" pitchFamily="2" charset="2"/>
              </a:rPr>
            </a:br>
            <a:r>
              <a:rPr lang="en-US" sz="3200" dirty="0">
                <a:sym typeface="Wingdings" panose="05000000000000000000" pitchFamily="2" charset="2"/>
              </a:rPr>
              <a:t>different than a branch</a:t>
            </a:r>
          </a:p>
          <a:p>
            <a:pPr lvl="1"/>
            <a:r>
              <a:rPr lang="en-US" sz="2000" b="1" dirty="0"/>
              <a:t>branch</a:t>
            </a:r>
            <a:r>
              <a:rPr lang="en-US" sz="2000" dirty="0"/>
              <a:t> is a light weight thing that is </a:t>
            </a:r>
            <a:br>
              <a:rPr lang="en-US" sz="2000" dirty="0"/>
            </a:br>
            <a:r>
              <a:rPr lang="en-US" sz="2000" dirty="0"/>
              <a:t>often temporary and may be deleted. </a:t>
            </a:r>
          </a:p>
        </p:txBody>
      </p:sp>
      <p:graphicFrame>
        <p:nvGraphicFramePr>
          <p:cNvPr id="5" name="Object 4">
            <a:extLst>
              <a:ext uri="{FF2B5EF4-FFF2-40B4-BE49-F238E27FC236}">
                <a16:creationId xmlns:a16="http://schemas.microsoft.com/office/drawing/2014/main" id="{E7644ECD-9BD2-493C-BB20-6C3F6F4DFFDD}"/>
              </a:ext>
            </a:extLst>
          </p:cNvPr>
          <p:cNvGraphicFramePr>
            <a:graphicFrameLocks noChangeAspect="1"/>
          </p:cNvGraphicFramePr>
          <p:nvPr>
            <p:extLst>
              <p:ext uri="{D42A27DB-BD31-4B8C-83A1-F6EECF244321}">
                <p14:modId xmlns:p14="http://schemas.microsoft.com/office/powerpoint/2010/main" val="875870627"/>
              </p:ext>
            </p:extLst>
          </p:nvPr>
        </p:nvGraphicFramePr>
        <p:xfrm>
          <a:off x="4824146" y="3695698"/>
          <a:ext cx="4296287" cy="3124201"/>
        </p:xfrm>
        <a:graphic>
          <a:graphicData uri="http://schemas.openxmlformats.org/presentationml/2006/ole">
            <mc:AlternateContent xmlns:mc="http://schemas.openxmlformats.org/markup-compatibility/2006">
              <mc:Choice xmlns:v="urn:schemas-microsoft-com:vml" Requires="v">
                <p:oleObj r:id="rId2" imgW="13282200" imgH="9612360" progId="">
                  <p:embed/>
                </p:oleObj>
              </mc:Choice>
              <mc:Fallback>
                <p:oleObj r:id="rId2" imgW="13282200" imgH="9612360" progId="">
                  <p:embed/>
                  <p:pic>
                    <p:nvPicPr>
                      <p:cNvPr id="0" name=""/>
                      <p:cNvPicPr/>
                      <p:nvPr/>
                    </p:nvPicPr>
                    <p:blipFill>
                      <a:blip r:embed="rId3"/>
                      <a:stretch>
                        <a:fillRect/>
                      </a:stretch>
                    </p:blipFill>
                    <p:spPr>
                      <a:xfrm>
                        <a:off x="4824146" y="3695698"/>
                        <a:ext cx="4296287" cy="312420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B66F9D7-C3C6-4479-8924-2A85CFF28FFB}"/>
              </a:ext>
            </a:extLst>
          </p:cNvPr>
          <p:cNvSpPr txBox="1"/>
          <p:nvPr/>
        </p:nvSpPr>
        <p:spPr>
          <a:xfrm>
            <a:off x="5334000" y="105590"/>
            <a:ext cx="3581400" cy="1477328"/>
          </a:xfrm>
          <a:prstGeom prst="rect">
            <a:avLst/>
          </a:prstGeom>
          <a:solidFill>
            <a:srgbClr val="FFC000"/>
          </a:solidFill>
        </p:spPr>
        <p:txBody>
          <a:bodyPr wrap="square" rtlCol="0">
            <a:spAutoFit/>
          </a:bodyPr>
          <a:lstStyle/>
          <a:p>
            <a:r>
              <a:rPr lang="en-US" dirty="0"/>
              <a:t>Most commonly, forks are used to either propose changes to someone else's project or to use someone else's project as a starting point for your own idea.</a:t>
            </a:r>
          </a:p>
        </p:txBody>
      </p:sp>
    </p:spTree>
    <p:extLst>
      <p:ext uri="{BB962C8B-B14F-4D97-AF65-F5344CB8AC3E}">
        <p14:creationId xmlns:p14="http://schemas.microsoft.com/office/powerpoint/2010/main" val="300810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a:t>
            </a:r>
          </a:p>
        </p:txBody>
      </p:sp>
      <p:sp>
        <p:nvSpPr>
          <p:cNvPr id="3" name="Content Placeholder 2"/>
          <p:cNvSpPr>
            <a:spLocks noGrp="1"/>
          </p:cNvSpPr>
          <p:nvPr>
            <p:ph idx="1"/>
          </p:nvPr>
        </p:nvSpPr>
        <p:spPr/>
        <p:txBody>
          <a:bodyPr/>
          <a:lstStyle/>
          <a:p>
            <a:r>
              <a:rPr lang="en-US" dirty="0"/>
              <a:t>you have code on your local development machine (local </a:t>
            </a:r>
            <a:r>
              <a:rPr lang="en-US" dirty="0" err="1"/>
              <a:t>git</a:t>
            </a:r>
            <a:r>
              <a:rPr lang="en-US" dirty="0"/>
              <a:t> repository) that you can create versions of and commit to a remote </a:t>
            </a:r>
            <a:r>
              <a:rPr lang="en-US" dirty="0" err="1"/>
              <a:t>Git</a:t>
            </a:r>
            <a:r>
              <a:rPr lang="en-US" dirty="0"/>
              <a:t> repository.</a:t>
            </a:r>
          </a:p>
          <a:p>
            <a:pPr marL="0" indent="0">
              <a:buNone/>
            </a:pPr>
            <a:endParaRPr lang="en-US" dirty="0"/>
          </a:p>
          <a:p>
            <a:r>
              <a:rPr lang="en-US" dirty="0"/>
              <a:t>repository = a location storing and </a:t>
            </a:r>
            <a:r>
              <a:rPr lang="en-US" dirty="0" err="1"/>
              <a:t>mantaining</a:t>
            </a:r>
            <a:r>
              <a:rPr lang="en-US" dirty="0"/>
              <a:t> versioned code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428" y="3962400"/>
            <a:ext cx="2874045" cy="2895600"/>
          </a:xfrm>
          <a:prstGeom prst="rect">
            <a:avLst/>
          </a:prstGeom>
        </p:spPr>
      </p:pic>
    </p:spTree>
    <p:extLst>
      <p:ext uri="{BB962C8B-B14F-4D97-AF65-F5344CB8AC3E}">
        <p14:creationId xmlns:p14="http://schemas.microsoft.com/office/powerpoint/2010/main" val="1856741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5E33-E23D-4E5C-A0DD-69A90812549E}"/>
              </a:ext>
            </a:extLst>
          </p:cNvPr>
          <p:cNvSpPr>
            <a:spLocks noGrp="1"/>
          </p:cNvSpPr>
          <p:nvPr>
            <p:ph type="title"/>
          </p:nvPr>
        </p:nvSpPr>
        <p:spPr>
          <a:xfrm>
            <a:off x="-76200" y="367693"/>
            <a:ext cx="8991600" cy="868363"/>
          </a:xfrm>
        </p:spPr>
        <p:txBody>
          <a:bodyPr/>
          <a:lstStyle/>
          <a:p>
            <a:r>
              <a:rPr lang="en-US" sz="3600" dirty="0"/>
              <a:t>Creating a Fork- your own copy of</a:t>
            </a:r>
            <a:br>
              <a:rPr lang="en-US" sz="3600" dirty="0"/>
            </a:br>
            <a:r>
              <a:rPr lang="en-US" sz="3600" dirty="0"/>
              <a:t>someone else’s repository</a:t>
            </a:r>
          </a:p>
        </p:txBody>
      </p:sp>
      <p:sp>
        <p:nvSpPr>
          <p:cNvPr id="3" name="Content Placeholder 2">
            <a:extLst>
              <a:ext uri="{FF2B5EF4-FFF2-40B4-BE49-F238E27FC236}">
                <a16:creationId xmlns:a16="http://schemas.microsoft.com/office/drawing/2014/main" id="{CA6F31CE-C27D-41DC-8E3E-1D088E9F0CB7}"/>
              </a:ext>
            </a:extLst>
          </p:cNvPr>
          <p:cNvSpPr>
            <a:spLocks noGrp="1"/>
          </p:cNvSpPr>
          <p:nvPr>
            <p:ph idx="1"/>
          </p:nvPr>
        </p:nvSpPr>
        <p:spPr>
          <a:xfrm>
            <a:off x="333080" y="1276567"/>
            <a:ext cx="8229600" cy="4525963"/>
          </a:xfrm>
        </p:spPr>
        <p:txBody>
          <a:bodyPr/>
          <a:lstStyle/>
          <a:p>
            <a:pPr marL="0" indent="0">
              <a:buNone/>
            </a:pPr>
            <a:r>
              <a:rPr lang="en-US" dirty="0"/>
              <a:t>Create Fork  (</a:t>
            </a:r>
            <a:r>
              <a:rPr lang="en-US" dirty="0">
                <a:highlight>
                  <a:srgbClr val="FFFF00"/>
                </a:highlight>
              </a:rPr>
              <a:t>this means you are not the OWNER of the repository</a:t>
            </a:r>
            <a:r>
              <a:rPr lang="en-US" dirty="0"/>
              <a:t>—then you can use this code base and change it possibly making pull requests to it)</a:t>
            </a:r>
          </a:p>
          <a:p>
            <a:pPr marL="457200" indent="-457200">
              <a:buAutoNum type="arabicParenR"/>
            </a:pPr>
            <a:endParaRPr lang="en-US" dirty="0"/>
          </a:p>
          <a:p>
            <a:pPr marL="457200" indent="-457200">
              <a:buAutoNum type="arabicParenR"/>
            </a:pPr>
            <a:endParaRPr lang="en-US" dirty="0"/>
          </a:p>
        </p:txBody>
      </p:sp>
      <p:sp>
        <p:nvSpPr>
          <p:cNvPr id="5" name="Rectangle 3">
            <a:extLst>
              <a:ext uri="{FF2B5EF4-FFF2-40B4-BE49-F238E27FC236}">
                <a16:creationId xmlns:a16="http://schemas.microsoft.com/office/drawing/2014/main" id="{2FC3FEA1-E25F-417A-B2CD-BAA5745971F1}"/>
              </a:ext>
            </a:extLst>
          </p:cNvPr>
          <p:cNvSpPr>
            <a:spLocks noChangeArrowheads="1"/>
          </p:cNvSpPr>
          <p:nvPr/>
        </p:nvSpPr>
        <p:spPr bwMode="auto">
          <a:xfrm>
            <a:off x="440703" y="2502034"/>
            <a:ext cx="8077200"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27282C"/>
                </a:solidFill>
                <a:effectLst/>
                <a:latin typeface="system-ui"/>
              </a:rPr>
              <a:t>Create a fork﻿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7282C"/>
                </a:solidFill>
                <a:effectLst/>
                <a:latin typeface="system-ui"/>
              </a:rPr>
              <a:t>Open the project that you want to fork on </a:t>
            </a:r>
            <a:r>
              <a:rPr kumimoji="0" lang="en-US" altLang="en-US" sz="2400" b="0" i="0" u="none" strike="noStrike" cap="none" normalizeH="0" baseline="0" dirty="0">
                <a:ln>
                  <a:noFill/>
                </a:ln>
                <a:solidFill>
                  <a:srgbClr val="6945A4"/>
                </a:solidFill>
                <a:effectLst/>
                <a:latin typeface="system-ui"/>
                <a:hlinkClick r:id="rId2"/>
              </a:rPr>
              <a:t>GitHub</a:t>
            </a:r>
            <a:r>
              <a:rPr kumimoji="0" lang="en-US" altLang="en-US" sz="2400" b="0" i="0" u="none" strike="noStrike" cap="none" normalizeH="0" baseline="0" dirty="0">
                <a:ln>
                  <a:noFill/>
                </a:ln>
                <a:solidFill>
                  <a:srgbClr val="27282C"/>
                </a:solidFill>
                <a:effectLst/>
                <a:latin typeface="system-ui"/>
              </a:rPr>
              <a:t> and click   </a:t>
            </a:r>
            <a:r>
              <a:rPr kumimoji="0" lang="en-US" altLang="en-US" sz="3600" b="0" i="0" u="none" strike="noStrike" cap="none" normalizeH="0" baseline="0" dirty="0">
                <a:ln>
                  <a:noFill/>
                </a:ln>
                <a:solidFill>
                  <a:srgbClr val="27282C"/>
                </a:solidFill>
                <a:effectLst/>
                <a:latin typeface="system-ui"/>
              </a:rPr>
              <a:t>             </a:t>
            </a:r>
            <a:endParaRPr kumimoji="0" lang="en-US" altLang="en-US" sz="2400" b="0" i="0" u="none" strike="noStrike" cap="none" normalizeH="0" baseline="0" dirty="0">
              <a:ln>
                <a:noFill/>
              </a:ln>
              <a:solidFill>
                <a:srgbClr val="27282C"/>
              </a:solidFill>
              <a:effectLst/>
              <a:latin typeface="system-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7282C"/>
                </a:solidFill>
                <a:effectLst/>
                <a:latin typeface="system-ui"/>
              </a:rPr>
              <a:t>A copy of the original project will be created under your account. To make changes to this project, you need to </a:t>
            </a:r>
            <a:r>
              <a:rPr kumimoji="0" lang="en-US" altLang="en-US" sz="2400" b="0" i="0" u="none" strike="noStrike" cap="none" normalizeH="0" baseline="0" dirty="0">
                <a:ln>
                  <a:noFill/>
                </a:ln>
                <a:solidFill>
                  <a:srgbClr val="6945A4"/>
                </a:solidFill>
                <a:effectLst/>
                <a:latin typeface="system-ui"/>
                <a:hlinkClick r:id="rId3"/>
              </a:rPr>
              <a:t>clone</a:t>
            </a:r>
            <a:r>
              <a:rPr kumimoji="0" lang="en-US" altLang="en-US" sz="2400" b="0" i="0" u="none" strike="noStrike" cap="none" normalizeH="0" baseline="0" dirty="0">
                <a:ln>
                  <a:noFill/>
                </a:ln>
                <a:solidFill>
                  <a:srgbClr val="27282C"/>
                </a:solidFill>
                <a:effectLst/>
                <a:latin typeface="system-ui"/>
              </a:rPr>
              <a:t> it to create a local repository.</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3076" name="Picture 4" descr="fork icon">
            <a:extLst>
              <a:ext uri="{FF2B5EF4-FFF2-40B4-BE49-F238E27FC236}">
                <a16:creationId xmlns:a16="http://schemas.microsoft.com/office/drawing/2014/main" id="{F0E91C8D-D475-4DBB-B92F-BB98E008B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403" y="3429000"/>
            <a:ext cx="966928" cy="458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9E032EB-E185-44B5-BF00-3CE936996DF9}"/>
              </a:ext>
            </a:extLst>
          </p:cNvPr>
          <p:cNvPicPr>
            <a:picLocks noChangeAspect="1"/>
          </p:cNvPicPr>
          <p:nvPr/>
        </p:nvPicPr>
        <p:blipFill rotWithShape="1">
          <a:blip r:embed="rId5"/>
          <a:srcRect l="25575" t="40736" r="22500" b="28252"/>
          <a:stretch/>
        </p:blipFill>
        <p:spPr>
          <a:xfrm>
            <a:off x="2693546" y="4991940"/>
            <a:ext cx="5824357" cy="1866060"/>
          </a:xfrm>
          <a:prstGeom prst="rect">
            <a:avLst/>
          </a:prstGeom>
        </p:spPr>
      </p:pic>
      <p:cxnSp>
        <p:nvCxnSpPr>
          <p:cNvPr id="8" name="Straight Arrow Connector 7">
            <a:extLst>
              <a:ext uri="{FF2B5EF4-FFF2-40B4-BE49-F238E27FC236}">
                <a16:creationId xmlns:a16="http://schemas.microsoft.com/office/drawing/2014/main" id="{B121DE3A-20E5-402A-AAE7-3D23DD1C5E6F}"/>
              </a:ext>
            </a:extLst>
          </p:cNvPr>
          <p:cNvCxnSpPr>
            <a:cxnSpLocks/>
          </p:cNvCxnSpPr>
          <p:nvPr/>
        </p:nvCxnSpPr>
        <p:spPr>
          <a:xfrm>
            <a:off x="2272331" y="3658440"/>
            <a:ext cx="5192022" cy="14865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5E16C673-1436-48E2-8C53-7361EE63BB17}"/>
              </a:ext>
            </a:extLst>
          </p:cNvPr>
          <p:cNvSpPr/>
          <p:nvPr/>
        </p:nvSpPr>
        <p:spPr>
          <a:xfrm>
            <a:off x="7467600" y="4953000"/>
            <a:ext cx="762000" cy="457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147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7A4E-38AA-4120-8D13-976E32F1DAD8}"/>
              </a:ext>
            </a:extLst>
          </p:cNvPr>
          <p:cNvSpPr>
            <a:spLocks noGrp="1"/>
          </p:cNvSpPr>
          <p:nvPr>
            <p:ph type="title"/>
          </p:nvPr>
        </p:nvSpPr>
        <p:spPr/>
        <p:txBody>
          <a:bodyPr/>
          <a:lstStyle/>
          <a:p>
            <a:r>
              <a:rPr lang="en-US" dirty="0"/>
              <a:t>Fork –</a:t>
            </a:r>
            <a:r>
              <a:rPr lang="en-US" sz="4400" dirty="0">
                <a:highlight>
                  <a:srgbClr val="FFFF00"/>
                </a:highlight>
              </a:rPr>
              <a:t>to change someone else’s repository</a:t>
            </a:r>
            <a:endParaRPr lang="en-US" dirty="0">
              <a:highlight>
                <a:srgbClr val="FFFF00"/>
              </a:highlight>
            </a:endParaRPr>
          </a:p>
        </p:txBody>
      </p:sp>
      <p:sp>
        <p:nvSpPr>
          <p:cNvPr id="3" name="Content Placeholder 2">
            <a:extLst>
              <a:ext uri="{FF2B5EF4-FFF2-40B4-BE49-F238E27FC236}">
                <a16:creationId xmlns:a16="http://schemas.microsoft.com/office/drawing/2014/main" id="{A5F894BA-F77C-4680-BEF6-6943FACFEE35}"/>
              </a:ext>
            </a:extLst>
          </p:cNvPr>
          <p:cNvSpPr>
            <a:spLocks noGrp="1"/>
          </p:cNvSpPr>
          <p:nvPr>
            <p:ph idx="1"/>
          </p:nvPr>
        </p:nvSpPr>
        <p:spPr/>
        <p:txBody>
          <a:bodyPr/>
          <a:lstStyle/>
          <a:p>
            <a:r>
              <a:rPr lang="en-US" dirty="0"/>
              <a:t>Propose changes to someone else's project</a:t>
            </a:r>
          </a:p>
          <a:p>
            <a:r>
              <a:rPr lang="en-US" dirty="0"/>
              <a:t>For example, you can use forks to propose changes related to fixing a bug. Rather than logging an issue for a bug you've found, you can:</a:t>
            </a:r>
          </a:p>
          <a:p>
            <a:pPr marL="800100" lvl="1" indent="-342900">
              <a:buFont typeface="+mj-lt"/>
              <a:buAutoNum type="arabicPeriod"/>
            </a:pPr>
            <a:r>
              <a:rPr lang="en-US" sz="3200" dirty="0"/>
              <a:t>Fork the repository.</a:t>
            </a:r>
          </a:p>
          <a:p>
            <a:pPr marL="800100" lvl="1" indent="-342900">
              <a:buFont typeface="+mj-lt"/>
              <a:buAutoNum type="arabicPeriod"/>
            </a:pPr>
            <a:r>
              <a:rPr lang="en-US" sz="3200" dirty="0"/>
              <a:t>Make the fix.</a:t>
            </a:r>
          </a:p>
          <a:p>
            <a:pPr marL="800100" lvl="1" indent="-342900">
              <a:buFont typeface="+mj-lt"/>
              <a:buAutoNum type="arabicPeriod"/>
            </a:pPr>
            <a:r>
              <a:rPr lang="en-US" sz="3200" dirty="0"/>
              <a:t>Submit a pull request to the project owner.</a:t>
            </a:r>
          </a:p>
          <a:p>
            <a:pPr marL="0" indent="0">
              <a:buNone/>
            </a:pPr>
            <a:endParaRPr lang="en-US" dirty="0"/>
          </a:p>
        </p:txBody>
      </p:sp>
    </p:spTree>
    <p:extLst>
      <p:ext uri="{BB962C8B-B14F-4D97-AF65-F5344CB8AC3E}">
        <p14:creationId xmlns:p14="http://schemas.microsoft.com/office/powerpoint/2010/main" val="118338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B65D-3C9E-4079-8050-8EAF92046F56}"/>
              </a:ext>
            </a:extLst>
          </p:cNvPr>
          <p:cNvSpPr>
            <a:spLocks noGrp="1"/>
          </p:cNvSpPr>
          <p:nvPr>
            <p:ph type="title"/>
          </p:nvPr>
        </p:nvSpPr>
        <p:spPr/>
        <p:txBody>
          <a:bodyPr/>
          <a:lstStyle/>
          <a:p>
            <a:r>
              <a:rPr lang="en-US" dirty="0"/>
              <a:t>Fork – </a:t>
            </a:r>
            <a:r>
              <a:rPr lang="en-US" sz="4800" dirty="0">
                <a:highlight>
                  <a:srgbClr val="FFFF00"/>
                </a:highlight>
              </a:rPr>
              <a:t>to use as a starting point for a new project</a:t>
            </a:r>
            <a:endParaRPr lang="en-US" dirty="0">
              <a:highlight>
                <a:srgbClr val="FFFF00"/>
              </a:highlight>
            </a:endParaRPr>
          </a:p>
        </p:txBody>
      </p:sp>
      <p:sp>
        <p:nvSpPr>
          <p:cNvPr id="3" name="Content Placeholder 2">
            <a:extLst>
              <a:ext uri="{FF2B5EF4-FFF2-40B4-BE49-F238E27FC236}">
                <a16:creationId xmlns:a16="http://schemas.microsoft.com/office/drawing/2014/main" id="{E7533FD9-E6F0-4F7B-A484-E47B546E8865}"/>
              </a:ext>
            </a:extLst>
          </p:cNvPr>
          <p:cNvSpPr>
            <a:spLocks noGrp="1"/>
          </p:cNvSpPr>
          <p:nvPr>
            <p:ph idx="1"/>
          </p:nvPr>
        </p:nvSpPr>
        <p:spPr>
          <a:xfrm>
            <a:off x="457200" y="1600200"/>
            <a:ext cx="8229600" cy="5105400"/>
          </a:xfrm>
        </p:spPr>
        <p:txBody>
          <a:bodyPr>
            <a:normAutofit fontScale="70000" lnSpcReduction="20000"/>
          </a:bodyPr>
          <a:lstStyle/>
          <a:p>
            <a:r>
              <a:rPr lang="en-US" sz="3600" dirty="0"/>
              <a:t>Open source is based on the idea that by sharing code, we can make better, more reliable software. </a:t>
            </a:r>
            <a:br>
              <a:rPr lang="en-US" sz="3600" dirty="0"/>
            </a:br>
            <a:endParaRPr lang="en-US" sz="3600" dirty="0"/>
          </a:p>
          <a:p>
            <a:r>
              <a:rPr lang="en-US" sz="3600" dirty="0"/>
              <a:t>When creating your public repository from a fork of someone's project, </a:t>
            </a:r>
            <a:r>
              <a:rPr lang="en-US" sz="3600" dirty="0">
                <a:highlight>
                  <a:srgbClr val="00FF00"/>
                </a:highlight>
              </a:rPr>
              <a:t>make sure to include a license file that </a:t>
            </a:r>
            <a:r>
              <a:rPr lang="en-US" sz="3600" dirty="0"/>
              <a:t>determines how you want your project to be shared with others. For more information, see “</a:t>
            </a:r>
            <a:r>
              <a:rPr lang="en-US" sz="3600" dirty="0">
                <a:hlinkClick r:id="rId2"/>
              </a:rPr>
              <a:t>Choose an open source license</a:t>
            </a:r>
            <a:r>
              <a:rPr lang="en-US" sz="3600" dirty="0"/>
              <a:t>" at choose a license.</a:t>
            </a:r>
          </a:p>
          <a:p>
            <a:pPr marL="0" indent="0">
              <a:buNone/>
            </a:pPr>
            <a:endParaRPr lang="en-US" sz="3600" dirty="0"/>
          </a:p>
          <a:p>
            <a:r>
              <a:rPr lang="en-US" sz="3600" dirty="0"/>
              <a:t>See GitHub</a:t>
            </a:r>
            <a:r>
              <a:rPr lang="en-US" sz="3600" dirty="0">
                <a:hlinkClick r:id="rId3"/>
              </a:rPr>
              <a:t>’s Open Source Guides</a:t>
            </a:r>
            <a:r>
              <a:rPr lang="en-US" sz="3600" dirty="0"/>
              <a:t> </a:t>
            </a:r>
          </a:p>
          <a:p>
            <a:r>
              <a:rPr lang="en-US" sz="3600" dirty="0"/>
              <a:t>See </a:t>
            </a:r>
            <a:r>
              <a:rPr lang="en-US" sz="3600" dirty="0">
                <a:hlinkClick r:id="rId4"/>
              </a:rPr>
              <a:t>GitHub Learning Lab</a:t>
            </a:r>
            <a:r>
              <a:rPr lang="en-US" sz="3600" dirty="0"/>
              <a:t> course on maintaining open source communities.</a:t>
            </a:r>
          </a:p>
          <a:p>
            <a:endParaRPr lang="en-US" dirty="0"/>
          </a:p>
        </p:txBody>
      </p:sp>
    </p:spTree>
    <p:extLst>
      <p:ext uri="{BB962C8B-B14F-4D97-AF65-F5344CB8AC3E}">
        <p14:creationId xmlns:p14="http://schemas.microsoft.com/office/powerpoint/2010/main" val="388043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C8D9-9593-46E6-B640-7F70D0ECEC23}"/>
              </a:ext>
            </a:extLst>
          </p:cNvPr>
          <p:cNvSpPr>
            <a:spLocks noGrp="1"/>
          </p:cNvSpPr>
          <p:nvPr>
            <p:ph type="title"/>
          </p:nvPr>
        </p:nvSpPr>
        <p:spPr/>
        <p:txBody>
          <a:bodyPr/>
          <a:lstStyle/>
          <a:p>
            <a:r>
              <a:rPr lang="en-US" dirty="0"/>
              <a:t>What was this thing you mentioned a “pull request”?</a:t>
            </a:r>
          </a:p>
        </p:txBody>
      </p:sp>
    </p:spTree>
    <p:extLst>
      <p:ext uri="{BB962C8B-B14F-4D97-AF65-F5344CB8AC3E}">
        <p14:creationId xmlns:p14="http://schemas.microsoft.com/office/powerpoint/2010/main" val="1698036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3E9E-D0E9-40F1-BD0D-6B0048B65216}"/>
              </a:ext>
            </a:extLst>
          </p:cNvPr>
          <p:cNvSpPr>
            <a:spLocks noGrp="1"/>
          </p:cNvSpPr>
          <p:nvPr>
            <p:ph type="title"/>
          </p:nvPr>
        </p:nvSpPr>
        <p:spPr>
          <a:xfrm>
            <a:off x="-1447800" y="62311"/>
            <a:ext cx="8229600" cy="868363"/>
          </a:xfrm>
        </p:spPr>
        <p:txBody>
          <a:bodyPr/>
          <a:lstStyle/>
          <a:p>
            <a:r>
              <a:rPr lang="en-US" dirty="0"/>
              <a:t>Pull Request</a:t>
            </a:r>
          </a:p>
        </p:txBody>
      </p:sp>
      <p:sp>
        <p:nvSpPr>
          <p:cNvPr id="3" name="Content Placeholder 2">
            <a:extLst>
              <a:ext uri="{FF2B5EF4-FFF2-40B4-BE49-F238E27FC236}">
                <a16:creationId xmlns:a16="http://schemas.microsoft.com/office/drawing/2014/main" id="{9B137356-E202-4B5D-8A1B-58322AC4FEE0}"/>
              </a:ext>
            </a:extLst>
          </p:cNvPr>
          <p:cNvSpPr>
            <a:spLocks noGrp="1"/>
          </p:cNvSpPr>
          <p:nvPr>
            <p:ph idx="1"/>
          </p:nvPr>
        </p:nvSpPr>
        <p:spPr/>
        <p:txBody>
          <a:bodyPr/>
          <a:lstStyle/>
          <a:p>
            <a:r>
              <a:rPr lang="en-US" dirty="0">
                <a:hlinkClick r:id="rId2"/>
              </a:rPr>
              <a:t>https://help.github.com/en/github/collaborating-with-issues-and-pull-requests/about-pull-requests</a:t>
            </a:r>
            <a:endParaRPr lang="en-US" dirty="0"/>
          </a:p>
        </p:txBody>
      </p:sp>
      <p:sp>
        <p:nvSpPr>
          <p:cNvPr id="5" name="Rectangle 4">
            <a:extLst>
              <a:ext uri="{FF2B5EF4-FFF2-40B4-BE49-F238E27FC236}">
                <a16:creationId xmlns:a16="http://schemas.microsoft.com/office/drawing/2014/main" id="{338E57CC-4263-42C1-8ABF-29DD704014F8}"/>
              </a:ext>
            </a:extLst>
          </p:cNvPr>
          <p:cNvSpPr/>
          <p:nvPr/>
        </p:nvSpPr>
        <p:spPr>
          <a:xfrm>
            <a:off x="1143000" y="2413338"/>
            <a:ext cx="8077200" cy="3539430"/>
          </a:xfrm>
          <a:prstGeom prst="rect">
            <a:avLst/>
          </a:prstGeom>
        </p:spPr>
        <p:txBody>
          <a:bodyPr wrap="square">
            <a:spAutoFit/>
          </a:bodyPr>
          <a:lstStyle/>
          <a:p>
            <a:r>
              <a:rPr lang="en-US" sz="2800" dirty="0">
                <a:solidFill>
                  <a:srgbClr val="24292E"/>
                </a:solidFill>
                <a:highlight>
                  <a:srgbClr val="FFFF00"/>
                </a:highlight>
                <a:latin typeface="Inter"/>
              </a:rPr>
              <a:t>Pull requests let you tell others (and owner) about changes </a:t>
            </a:r>
            <a:r>
              <a:rPr lang="en-US" sz="2800" b="1" dirty="0">
                <a:solidFill>
                  <a:srgbClr val="FF0000"/>
                </a:solidFill>
                <a:highlight>
                  <a:srgbClr val="FFFF00"/>
                </a:highlight>
                <a:latin typeface="Inter"/>
              </a:rPr>
              <a:t>you've pushed to a branch (or for a fork) in a repository on GitHub</a:t>
            </a:r>
            <a:r>
              <a:rPr lang="en-US" sz="2800" b="1" dirty="0">
                <a:solidFill>
                  <a:srgbClr val="FF0000"/>
                </a:solidFill>
                <a:latin typeface="Inter"/>
              </a:rPr>
              <a:t>.</a:t>
            </a:r>
          </a:p>
          <a:p>
            <a:pPr marL="514350" indent="-514350">
              <a:buFont typeface="+mj-lt"/>
              <a:buAutoNum type="arabicPeriod"/>
            </a:pPr>
            <a:r>
              <a:rPr lang="en-US" sz="2800" dirty="0">
                <a:solidFill>
                  <a:srgbClr val="24292E"/>
                </a:solidFill>
                <a:latin typeface="Inter"/>
              </a:rPr>
              <a:t> Once a pull request is opened, you can discuss and review the potential changes with collaborators and add follow-up commits </a:t>
            </a:r>
          </a:p>
          <a:p>
            <a:pPr marL="514350" indent="-514350">
              <a:buFont typeface="+mj-lt"/>
              <a:buAutoNum type="arabicPeriod"/>
            </a:pPr>
            <a:r>
              <a:rPr lang="en-US" sz="2800" dirty="0">
                <a:solidFill>
                  <a:srgbClr val="24292E"/>
                </a:solidFill>
                <a:latin typeface="Inter"/>
              </a:rPr>
              <a:t>Then owner can merge your changes into the base branch.</a:t>
            </a:r>
            <a:endParaRPr lang="en-US" sz="2800" dirty="0"/>
          </a:p>
        </p:txBody>
      </p:sp>
      <p:sp>
        <p:nvSpPr>
          <p:cNvPr id="6" name="TextBox 5">
            <a:extLst>
              <a:ext uri="{FF2B5EF4-FFF2-40B4-BE49-F238E27FC236}">
                <a16:creationId xmlns:a16="http://schemas.microsoft.com/office/drawing/2014/main" id="{96F29F3F-5D6B-4F58-AA55-3862EFA599CC}"/>
              </a:ext>
            </a:extLst>
          </p:cNvPr>
          <p:cNvSpPr txBox="1"/>
          <p:nvPr/>
        </p:nvSpPr>
        <p:spPr>
          <a:xfrm>
            <a:off x="457200" y="5934670"/>
            <a:ext cx="8999580" cy="923330"/>
          </a:xfrm>
          <a:prstGeom prst="rect">
            <a:avLst/>
          </a:prstGeom>
          <a:solidFill>
            <a:srgbClr val="FFC000"/>
          </a:solidFill>
        </p:spPr>
        <p:txBody>
          <a:bodyPr wrap="none" rtlCol="0">
            <a:spAutoFit/>
          </a:bodyPr>
          <a:lstStyle/>
          <a:p>
            <a:r>
              <a:rPr lang="en-US" dirty="0"/>
              <a:t>You are NOT the owner of the repository in this case</a:t>
            </a:r>
          </a:p>
          <a:p>
            <a:r>
              <a:rPr lang="en-US" b="1" dirty="0">
                <a:solidFill>
                  <a:srgbClr val="C00000"/>
                </a:solidFill>
              </a:rPr>
              <a:t>IDEA = the owner receives pull requests from others which is basically asking them</a:t>
            </a:r>
            <a:br>
              <a:rPr lang="en-US" b="1" dirty="0">
                <a:solidFill>
                  <a:srgbClr val="C00000"/>
                </a:solidFill>
              </a:rPr>
            </a:br>
            <a:r>
              <a:rPr lang="en-US" b="1" dirty="0">
                <a:solidFill>
                  <a:srgbClr val="C00000"/>
                </a:solidFill>
              </a:rPr>
              <a:t>to merge in/accept the code changes made by someone else.</a:t>
            </a:r>
          </a:p>
        </p:txBody>
      </p:sp>
      <p:sp>
        <p:nvSpPr>
          <p:cNvPr id="4" name="TextBox 3">
            <a:extLst>
              <a:ext uri="{FF2B5EF4-FFF2-40B4-BE49-F238E27FC236}">
                <a16:creationId xmlns:a16="http://schemas.microsoft.com/office/drawing/2014/main" id="{B4ED49D6-6ABC-483C-A321-C3C6A800642E}"/>
              </a:ext>
            </a:extLst>
          </p:cNvPr>
          <p:cNvSpPr txBox="1"/>
          <p:nvPr/>
        </p:nvSpPr>
        <p:spPr>
          <a:xfrm>
            <a:off x="5410200" y="217319"/>
            <a:ext cx="2895600" cy="1200329"/>
          </a:xfrm>
          <a:prstGeom prst="rect">
            <a:avLst/>
          </a:prstGeom>
          <a:solidFill>
            <a:srgbClr val="7030A0"/>
          </a:solidFill>
        </p:spPr>
        <p:txBody>
          <a:bodyPr wrap="square" rtlCol="0">
            <a:spAutoFit/>
          </a:bodyPr>
          <a:lstStyle/>
          <a:p>
            <a:r>
              <a:rPr lang="en-US" dirty="0">
                <a:solidFill>
                  <a:schemeClr val="bg1"/>
                </a:solidFill>
              </a:rPr>
              <a:t>NOT the same as a git pull (which is pulling down code from a repository)</a:t>
            </a:r>
          </a:p>
          <a:p>
            <a:endParaRPr lang="en-US" dirty="0">
              <a:solidFill>
                <a:schemeClr val="bg1"/>
              </a:solidFill>
            </a:endParaRPr>
          </a:p>
        </p:txBody>
      </p:sp>
    </p:spTree>
    <p:extLst>
      <p:ext uri="{BB962C8B-B14F-4D97-AF65-F5344CB8AC3E}">
        <p14:creationId xmlns:p14="http://schemas.microsoft.com/office/powerpoint/2010/main" val="3550926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D35-F5E1-472A-9822-5E7268090C33}"/>
              </a:ext>
            </a:extLst>
          </p:cNvPr>
          <p:cNvSpPr>
            <a:spLocks noGrp="1"/>
          </p:cNvSpPr>
          <p:nvPr>
            <p:ph type="title"/>
          </p:nvPr>
        </p:nvSpPr>
        <p:spPr>
          <a:xfrm>
            <a:off x="-1981200" y="121268"/>
            <a:ext cx="8229600" cy="838200"/>
          </a:xfrm>
        </p:spPr>
        <p:txBody>
          <a:bodyPr/>
          <a:lstStyle/>
          <a:p>
            <a:r>
              <a:rPr lang="en-US" dirty="0"/>
              <a:t>Pull Request</a:t>
            </a:r>
          </a:p>
        </p:txBody>
      </p:sp>
      <p:sp>
        <p:nvSpPr>
          <p:cNvPr id="3" name="Content Placeholder 2">
            <a:extLst>
              <a:ext uri="{FF2B5EF4-FFF2-40B4-BE49-F238E27FC236}">
                <a16:creationId xmlns:a16="http://schemas.microsoft.com/office/drawing/2014/main" id="{C27436BA-7553-46C4-84A7-6A4CC54308E2}"/>
              </a:ext>
            </a:extLst>
          </p:cNvPr>
          <p:cNvSpPr>
            <a:spLocks noGrp="1"/>
          </p:cNvSpPr>
          <p:nvPr>
            <p:ph idx="1"/>
          </p:nvPr>
        </p:nvSpPr>
        <p:spPr>
          <a:xfrm>
            <a:off x="0" y="1567603"/>
            <a:ext cx="8229600" cy="4525963"/>
          </a:xfrm>
        </p:spPr>
        <p:txBody>
          <a:bodyPr/>
          <a:lstStyle/>
          <a:p>
            <a:pPr marL="514350" indent="-514350">
              <a:buFont typeface="+mj-lt"/>
              <a:buAutoNum type="arabicPeriod"/>
            </a:pPr>
            <a:r>
              <a:rPr lang="en-US" dirty="0">
                <a:solidFill>
                  <a:srgbClr val="24292E"/>
                </a:solidFill>
                <a:latin typeface="Inter"/>
              </a:rPr>
              <a:t>Once a pull request is opened, you can discuss and review the potential changes with collaborators and add follow-up commits </a:t>
            </a:r>
          </a:p>
          <a:p>
            <a:pPr marL="514350" indent="-514350">
              <a:buFont typeface="+mj-lt"/>
              <a:buAutoNum type="arabicPeriod"/>
            </a:pPr>
            <a:r>
              <a:rPr lang="en-US" dirty="0">
                <a:solidFill>
                  <a:srgbClr val="24292E"/>
                </a:solidFill>
                <a:latin typeface="Inter"/>
              </a:rPr>
              <a:t>Then owner can merge your changes into the base branch.</a:t>
            </a:r>
            <a:endParaRPr lang="en-US" dirty="0"/>
          </a:p>
          <a:p>
            <a:pPr marL="0" indent="0">
              <a:buNone/>
            </a:pPr>
            <a:endParaRPr lang="en-US" dirty="0"/>
          </a:p>
        </p:txBody>
      </p:sp>
      <p:pic>
        <p:nvPicPr>
          <p:cNvPr id="4" name="Picture 3">
            <a:extLst>
              <a:ext uri="{FF2B5EF4-FFF2-40B4-BE49-F238E27FC236}">
                <a16:creationId xmlns:a16="http://schemas.microsoft.com/office/drawing/2014/main" id="{62E97430-3472-4056-9C07-E827F1E7441B}"/>
              </a:ext>
            </a:extLst>
          </p:cNvPr>
          <p:cNvPicPr>
            <a:picLocks noChangeAspect="1"/>
          </p:cNvPicPr>
          <p:nvPr/>
        </p:nvPicPr>
        <p:blipFill>
          <a:blip r:embed="rId2"/>
          <a:stretch>
            <a:fillRect/>
          </a:stretch>
        </p:blipFill>
        <p:spPr>
          <a:xfrm>
            <a:off x="1600199" y="3408340"/>
            <a:ext cx="6291105" cy="3470593"/>
          </a:xfrm>
          <a:prstGeom prst="rect">
            <a:avLst/>
          </a:prstGeom>
        </p:spPr>
      </p:pic>
      <p:pic>
        <p:nvPicPr>
          <p:cNvPr id="2050" name="Picture 2" descr="Image result for git pull request">
            <a:extLst>
              <a:ext uri="{FF2B5EF4-FFF2-40B4-BE49-F238E27FC236}">
                <a16:creationId xmlns:a16="http://schemas.microsoft.com/office/drawing/2014/main" id="{9B3CF519-C7EC-4161-B8AB-F28B9C415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931"/>
            <a:ext cx="3190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9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DC58-9AF4-4FAE-A776-04EA5018BEDA}"/>
              </a:ext>
            </a:extLst>
          </p:cNvPr>
          <p:cNvSpPr>
            <a:spLocks noGrp="1"/>
          </p:cNvSpPr>
          <p:nvPr>
            <p:ph type="title"/>
          </p:nvPr>
        </p:nvSpPr>
        <p:spPr/>
        <p:txBody>
          <a:bodyPr/>
          <a:lstStyle/>
          <a:p>
            <a:r>
              <a:rPr lang="en-US" dirty="0"/>
              <a:t>Git Pull Request</a:t>
            </a:r>
          </a:p>
        </p:txBody>
      </p:sp>
      <p:sp>
        <p:nvSpPr>
          <p:cNvPr id="3" name="Content Placeholder 2">
            <a:extLst>
              <a:ext uri="{FF2B5EF4-FFF2-40B4-BE49-F238E27FC236}">
                <a16:creationId xmlns:a16="http://schemas.microsoft.com/office/drawing/2014/main" id="{3179DFA1-0F4B-4693-BC82-69BE1F144D2F}"/>
              </a:ext>
            </a:extLst>
          </p:cNvPr>
          <p:cNvSpPr>
            <a:spLocks noGrp="1"/>
          </p:cNvSpPr>
          <p:nvPr>
            <p:ph idx="1"/>
          </p:nvPr>
        </p:nvSpPr>
        <p:spPr>
          <a:xfrm>
            <a:off x="446988" y="2057400"/>
            <a:ext cx="8229600" cy="4525963"/>
          </a:xfrm>
        </p:spPr>
        <p:txBody>
          <a:bodyPr/>
          <a:lstStyle/>
          <a:p>
            <a:endParaRPr lang="en-US" dirty="0"/>
          </a:p>
          <a:p>
            <a:r>
              <a:rPr lang="en-US" b="1" dirty="0">
                <a:highlight>
                  <a:srgbClr val="FFFF00"/>
                </a:highlight>
              </a:rPr>
              <a:t>Command Line</a:t>
            </a:r>
            <a:r>
              <a:rPr lang="en-US" b="1" dirty="0"/>
              <a:t>: </a:t>
            </a:r>
          </a:p>
          <a:p>
            <a:r>
              <a:rPr lang="en-US" b="1" dirty="0">
                <a:highlight>
                  <a:srgbClr val="FFFF00"/>
                </a:highlight>
              </a:rPr>
              <a:t>IntelliJ:  </a:t>
            </a:r>
            <a:r>
              <a:rPr lang="en-US" b="1" dirty="0"/>
              <a:t>VCS | Git | Create Pull Request</a:t>
            </a:r>
            <a:r>
              <a:rPr lang="en-US" dirty="0"/>
              <a:t>.</a:t>
            </a:r>
          </a:p>
        </p:txBody>
      </p:sp>
      <p:sp>
        <p:nvSpPr>
          <p:cNvPr id="4" name="Rectangle 1">
            <a:extLst>
              <a:ext uri="{FF2B5EF4-FFF2-40B4-BE49-F238E27FC236}">
                <a16:creationId xmlns:a16="http://schemas.microsoft.com/office/drawing/2014/main" id="{C2F6CC8A-6652-47E2-BADF-61BD62322875}"/>
              </a:ext>
            </a:extLst>
          </p:cNvPr>
          <p:cNvSpPr>
            <a:spLocks noChangeArrowheads="1"/>
          </p:cNvSpPr>
          <p:nvPr/>
        </p:nvSpPr>
        <p:spPr bwMode="auto">
          <a:xfrm>
            <a:off x="3352800" y="3355081"/>
            <a:ext cx="5562600" cy="452638"/>
          </a:xfrm>
          <a:prstGeom prst="rect">
            <a:avLst/>
          </a:prstGeom>
          <a:solidFill>
            <a:srgbClr val="E8E7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E443C"/>
                </a:solidFill>
                <a:effectLst/>
                <a:latin typeface="Courier"/>
              </a:rPr>
              <a:t>git request-pull</a:t>
            </a:r>
            <a:r>
              <a:rPr kumimoji="0" lang="en-US" altLang="en-US" sz="1600" b="0" i="0" u="none" strike="noStrike" cap="none" normalizeH="0" baseline="0" dirty="0">
                <a:ln>
                  <a:noFill/>
                </a:ln>
                <a:solidFill>
                  <a:srgbClr val="4E443C"/>
                </a:solidFill>
                <a:effectLst/>
                <a:latin typeface="Courier"/>
              </a:rPr>
              <a:t> [-p] &lt;start&gt; &lt;</a:t>
            </a:r>
            <a:r>
              <a:rPr kumimoji="0" lang="en-US" altLang="en-US" sz="1600" b="0" i="0" u="none" strike="noStrike" cap="none" normalizeH="0" baseline="0" dirty="0" err="1">
                <a:ln>
                  <a:noFill/>
                </a:ln>
                <a:solidFill>
                  <a:srgbClr val="4E443C"/>
                </a:solidFill>
                <a:effectLst/>
                <a:latin typeface="Courier"/>
              </a:rPr>
              <a:t>url</a:t>
            </a:r>
            <a:r>
              <a:rPr kumimoji="0" lang="en-US" altLang="en-US" sz="1600" b="0" i="0" u="none" strike="noStrike" cap="none" normalizeH="0" baseline="0" dirty="0">
                <a:ln>
                  <a:noFill/>
                </a:ln>
                <a:solidFill>
                  <a:srgbClr val="4E443C"/>
                </a:solidFill>
                <a:effectLst/>
                <a:latin typeface="Courier"/>
              </a:rPr>
              <a:t>&gt; [&lt;end&gt;]</a:t>
            </a:r>
            <a:r>
              <a:rPr kumimoji="0" lang="en-US" altLang="en-US" sz="1050" b="0" i="0" u="none" strike="noStrike" cap="none" normalizeH="0" baseline="0" dirty="0">
                <a:ln>
                  <a:noFill/>
                </a:ln>
                <a:solidFill>
                  <a:schemeClr val="tx1"/>
                </a:solidFill>
                <a:effectLst/>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914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E580-EB54-4207-82DC-32BCB509CEF4}"/>
              </a:ext>
            </a:extLst>
          </p:cNvPr>
          <p:cNvSpPr>
            <a:spLocks noGrp="1"/>
          </p:cNvSpPr>
          <p:nvPr>
            <p:ph type="title"/>
          </p:nvPr>
        </p:nvSpPr>
        <p:spPr/>
        <p:txBody>
          <a:bodyPr/>
          <a:lstStyle/>
          <a:p>
            <a:r>
              <a:rPr lang="en-US" dirty="0"/>
              <a:t>GitHub  Pull Request</a:t>
            </a:r>
          </a:p>
        </p:txBody>
      </p:sp>
      <p:pic>
        <p:nvPicPr>
          <p:cNvPr id="4" name="Content Placeholder 3">
            <a:extLst>
              <a:ext uri="{FF2B5EF4-FFF2-40B4-BE49-F238E27FC236}">
                <a16:creationId xmlns:a16="http://schemas.microsoft.com/office/drawing/2014/main" id="{5AF259B9-321D-4B86-A211-CDE2334B1D3C}"/>
              </a:ext>
            </a:extLst>
          </p:cNvPr>
          <p:cNvPicPr>
            <a:picLocks noGrp="1" noChangeAspect="1"/>
          </p:cNvPicPr>
          <p:nvPr>
            <p:ph idx="1"/>
          </p:nvPr>
        </p:nvPicPr>
        <p:blipFill rotWithShape="1">
          <a:blip r:embed="rId2"/>
          <a:srcRect l="22222" t="7371" r="23148" b="30493"/>
          <a:stretch/>
        </p:blipFill>
        <p:spPr>
          <a:xfrm>
            <a:off x="685800" y="1981199"/>
            <a:ext cx="7848600" cy="4788976"/>
          </a:xfrm>
          <a:prstGeom prst="rect">
            <a:avLst/>
          </a:prstGeom>
        </p:spPr>
      </p:pic>
      <p:sp>
        <p:nvSpPr>
          <p:cNvPr id="5" name="Rectangle: Rounded Corners 4">
            <a:extLst>
              <a:ext uri="{FF2B5EF4-FFF2-40B4-BE49-F238E27FC236}">
                <a16:creationId xmlns:a16="http://schemas.microsoft.com/office/drawing/2014/main" id="{8CC0DC97-2E17-4AF9-89CA-B5A78F057F64}"/>
              </a:ext>
            </a:extLst>
          </p:cNvPr>
          <p:cNvSpPr/>
          <p:nvPr/>
        </p:nvSpPr>
        <p:spPr>
          <a:xfrm>
            <a:off x="1981200" y="5334000"/>
            <a:ext cx="9144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FC74482-EB10-4594-B24B-9FFA47B1DD06}"/>
              </a:ext>
            </a:extLst>
          </p:cNvPr>
          <p:cNvCxnSpPr/>
          <p:nvPr/>
        </p:nvCxnSpPr>
        <p:spPr>
          <a:xfrm flipH="1">
            <a:off x="2743200" y="1524000"/>
            <a:ext cx="2057400" cy="3733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804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5F5B-300C-4827-B96B-67F60E4FA30B}"/>
              </a:ext>
            </a:extLst>
          </p:cNvPr>
          <p:cNvSpPr>
            <a:spLocks noGrp="1"/>
          </p:cNvSpPr>
          <p:nvPr>
            <p:ph type="title"/>
          </p:nvPr>
        </p:nvSpPr>
        <p:spPr>
          <a:xfrm>
            <a:off x="457200" y="0"/>
            <a:ext cx="8229600" cy="1447800"/>
          </a:xfrm>
        </p:spPr>
        <p:txBody>
          <a:bodyPr/>
          <a:lstStyle/>
          <a:p>
            <a:r>
              <a:rPr lang="en-US" sz="4400" dirty="0"/>
              <a:t>Some use Pull Requests to represent Issues</a:t>
            </a:r>
          </a:p>
        </p:txBody>
      </p:sp>
      <p:sp>
        <p:nvSpPr>
          <p:cNvPr id="3" name="Content Placeholder 2">
            <a:extLst>
              <a:ext uri="{FF2B5EF4-FFF2-40B4-BE49-F238E27FC236}">
                <a16:creationId xmlns:a16="http://schemas.microsoft.com/office/drawing/2014/main" id="{8B161575-978B-400A-A62B-67F78F4F7DD9}"/>
              </a:ext>
            </a:extLst>
          </p:cNvPr>
          <p:cNvSpPr>
            <a:spLocks noGrp="1"/>
          </p:cNvSpPr>
          <p:nvPr>
            <p:ph idx="1"/>
          </p:nvPr>
        </p:nvSpPr>
        <p:spPr>
          <a:xfrm>
            <a:off x="457200" y="1600201"/>
            <a:ext cx="8229600" cy="2514600"/>
          </a:xfrm>
        </p:spPr>
        <p:txBody>
          <a:bodyPr>
            <a:normAutofit fontScale="77500" lnSpcReduction="20000"/>
          </a:bodyPr>
          <a:lstStyle/>
          <a:p>
            <a:r>
              <a:rPr lang="en-US" dirty="0"/>
              <a:t>From GitHub</a:t>
            </a:r>
          </a:p>
          <a:p>
            <a:pPr marL="0" indent="0">
              <a:buNone/>
            </a:pPr>
            <a:r>
              <a:rPr lang="en-US" dirty="0"/>
              <a:t>Associate issues with pull requests so that your issue automatically closes when you merge a pull request. For more information, see "</a:t>
            </a:r>
            <a:r>
              <a:rPr lang="en-US" dirty="0">
                <a:hlinkClick r:id="rId2"/>
              </a:rPr>
              <a:t>Closing issues using keywords</a:t>
            </a:r>
            <a:r>
              <a:rPr lang="en-US" dirty="0"/>
              <a:t>.“</a:t>
            </a:r>
          </a:p>
          <a:p>
            <a:pPr marL="0" indent="0">
              <a:buNone/>
            </a:pPr>
            <a:endParaRPr lang="en-US" dirty="0"/>
          </a:p>
          <a:p>
            <a:pPr marL="0" indent="0">
              <a:buNone/>
            </a:pPr>
            <a:endParaRPr lang="en-US" dirty="0"/>
          </a:p>
          <a:p>
            <a:pPr marL="0" indent="0">
              <a:buNone/>
            </a:pPr>
            <a:r>
              <a:rPr lang="en-US" dirty="0"/>
              <a:t>From </a:t>
            </a:r>
            <a:r>
              <a:rPr lang="en-US" dirty="0" err="1"/>
              <a:t>ZenHub</a:t>
            </a:r>
            <a:r>
              <a:rPr lang="en-US" dirty="0"/>
              <a:t> (SW Engineering management plug in for GitHub)</a:t>
            </a:r>
          </a:p>
          <a:p>
            <a:r>
              <a:rPr lang="en-US" dirty="0">
                <a:hlinkClick r:id="rId3"/>
              </a:rPr>
              <a:t>https://www.zenhub.com/blog/github-issue-pull-request-linking/</a:t>
            </a:r>
            <a:endParaRPr lang="en-US" dirty="0"/>
          </a:p>
        </p:txBody>
      </p:sp>
      <p:pic>
        <p:nvPicPr>
          <p:cNvPr id="4" name="Picture 3">
            <a:extLst>
              <a:ext uri="{FF2B5EF4-FFF2-40B4-BE49-F238E27FC236}">
                <a16:creationId xmlns:a16="http://schemas.microsoft.com/office/drawing/2014/main" id="{266719C6-D8E0-4523-9DEA-EDBFAB7BACF3}"/>
              </a:ext>
            </a:extLst>
          </p:cNvPr>
          <p:cNvPicPr>
            <a:picLocks noChangeAspect="1"/>
          </p:cNvPicPr>
          <p:nvPr/>
        </p:nvPicPr>
        <p:blipFill>
          <a:blip r:embed="rId4"/>
          <a:stretch>
            <a:fillRect/>
          </a:stretch>
        </p:blipFill>
        <p:spPr>
          <a:xfrm>
            <a:off x="3810000" y="4022505"/>
            <a:ext cx="4794315" cy="2835495"/>
          </a:xfrm>
          <a:prstGeom prst="rect">
            <a:avLst/>
          </a:prstGeom>
        </p:spPr>
      </p:pic>
    </p:spTree>
    <p:extLst>
      <p:ext uri="{BB962C8B-B14F-4D97-AF65-F5344CB8AC3E}">
        <p14:creationId xmlns:p14="http://schemas.microsoft.com/office/powerpoint/2010/main" val="998657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62C6-E865-4680-8856-DA3A12321E1B}"/>
              </a:ext>
            </a:extLst>
          </p:cNvPr>
          <p:cNvSpPr>
            <a:spLocks noGrp="1"/>
          </p:cNvSpPr>
          <p:nvPr>
            <p:ph type="title"/>
          </p:nvPr>
        </p:nvSpPr>
        <p:spPr>
          <a:xfrm>
            <a:off x="457200" y="0"/>
            <a:ext cx="8229600" cy="838200"/>
          </a:xfrm>
        </p:spPr>
        <p:txBody>
          <a:bodyPr/>
          <a:lstStyle/>
          <a:p>
            <a:r>
              <a:rPr lang="en-US" dirty="0"/>
              <a:t>IntelliJ Pull Request</a:t>
            </a:r>
          </a:p>
        </p:txBody>
      </p:sp>
      <p:sp>
        <p:nvSpPr>
          <p:cNvPr id="3" name="Content Placeholder 2">
            <a:extLst>
              <a:ext uri="{FF2B5EF4-FFF2-40B4-BE49-F238E27FC236}">
                <a16:creationId xmlns:a16="http://schemas.microsoft.com/office/drawing/2014/main" id="{31C44158-5893-4AE5-9551-BFF4688291BB}"/>
              </a:ext>
            </a:extLst>
          </p:cNvPr>
          <p:cNvSpPr>
            <a:spLocks noGrp="1"/>
          </p:cNvSpPr>
          <p:nvPr>
            <p:ph idx="1"/>
          </p:nvPr>
        </p:nvSpPr>
        <p:spPr>
          <a:xfrm>
            <a:off x="228600" y="685800"/>
            <a:ext cx="8229600" cy="6324600"/>
          </a:xfrm>
        </p:spPr>
        <p:txBody>
          <a:bodyPr>
            <a:normAutofit lnSpcReduction="10000"/>
          </a:bodyPr>
          <a:lstStyle/>
          <a:p>
            <a:r>
              <a:rPr lang="en-US" sz="1600" dirty="0"/>
              <a:t>GO to </a:t>
            </a:r>
            <a:r>
              <a:rPr lang="en-US" sz="1600" dirty="0">
                <a:hlinkClick r:id="rId2"/>
              </a:rPr>
              <a:t>https://www.jetbrains.com/help/idea/contribute-to-projects.html</a:t>
            </a:r>
            <a:endParaRPr lang="en-US" sz="1600" dirty="0"/>
          </a:p>
          <a:p>
            <a:endParaRPr lang="en-US" dirty="0"/>
          </a:p>
          <a:p>
            <a:pPr marL="0" indent="0">
              <a:buNone/>
            </a:pPr>
            <a:br>
              <a:rPr lang="en-US" dirty="0"/>
            </a:br>
            <a:br>
              <a:rPr lang="en-US" dirty="0"/>
            </a:br>
            <a:endParaRPr lang="en-US" dirty="0"/>
          </a:p>
          <a:p>
            <a:r>
              <a:rPr lang="en-US" dirty="0"/>
              <a:t>Git-&gt;Git Pull Request</a:t>
            </a:r>
          </a:p>
          <a:p>
            <a:endParaRPr lang="en-US" dirty="0"/>
          </a:p>
          <a:p>
            <a:pPr algn="l" fontAlgn="base"/>
            <a:r>
              <a:rPr lang="en-US" b="0" i="0" dirty="0">
                <a:solidFill>
                  <a:srgbClr val="19191C"/>
                </a:solidFill>
                <a:effectLst/>
                <a:latin typeface="JetBrains Sans"/>
              </a:rPr>
              <a:t>In the </a:t>
            </a:r>
            <a:r>
              <a:rPr lang="en-US" b="1" i="0" dirty="0">
                <a:solidFill>
                  <a:srgbClr val="19191C"/>
                </a:solidFill>
                <a:effectLst/>
                <a:latin typeface="inherit"/>
              </a:rPr>
              <a:t>Info</a:t>
            </a:r>
            <a:r>
              <a:rPr lang="en-US" b="0" i="0" dirty="0">
                <a:solidFill>
                  <a:srgbClr val="19191C"/>
                </a:solidFill>
                <a:effectLst/>
                <a:latin typeface="JetBrains Sans"/>
              </a:rPr>
              <a:t> tab, the repository</a:t>
            </a:r>
            <a:br>
              <a:rPr lang="en-US" b="0" i="0" dirty="0">
                <a:solidFill>
                  <a:srgbClr val="19191C"/>
                </a:solidFill>
                <a:effectLst/>
                <a:latin typeface="JetBrains Sans"/>
              </a:rPr>
            </a:br>
            <a:r>
              <a:rPr lang="en-US" b="0" i="0" dirty="0">
                <a:solidFill>
                  <a:srgbClr val="19191C"/>
                </a:solidFill>
                <a:effectLst/>
                <a:latin typeface="JetBrains Sans"/>
              </a:rPr>
              <a:t>on the left is the </a:t>
            </a:r>
            <a:r>
              <a:rPr lang="en-US" b="0" i="0" dirty="0">
                <a:solidFill>
                  <a:srgbClr val="19191C"/>
                </a:solidFill>
                <a:effectLst/>
                <a:latin typeface="inherit"/>
              </a:rPr>
              <a:t>base</a:t>
            </a:r>
            <a:r>
              <a:rPr lang="en-US" b="0" i="0" dirty="0">
                <a:solidFill>
                  <a:srgbClr val="19191C"/>
                </a:solidFill>
                <a:effectLst/>
                <a:latin typeface="JetBrains Sans"/>
              </a:rPr>
              <a:t> repository</a:t>
            </a:r>
            <a:br>
              <a:rPr lang="en-US" b="0" i="0" dirty="0">
                <a:solidFill>
                  <a:srgbClr val="19191C"/>
                </a:solidFill>
                <a:effectLst/>
                <a:latin typeface="JetBrains Sans"/>
              </a:rPr>
            </a:br>
            <a:r>
              <a:rPr lang="en-US" b="0" i="0" dirty="0">
                <a:solidFill>
                  <a:srgbClr val="19191C"/>
                </a:solidFill>
                <a:effectLst/>
                <a:latin typeface="JetBrains Sans"/>
              </a:rPr>
              <a:t> that will receive the updates.</a:t>
            </a:r>
          </a:p>
          <a:p>
            <a:pPr algn="l" fontAlgn="base"/>
            <a:r>
              <a:rPr lang="en-US" b="0" i="0" dirty="0">
                <a:solidFill>
                  <a:srgbClr val="19191C"/>
                </a:solidFill>
                <a:effectLst/>
                <a:latin typeface="JetBrains Sans"/>
              </a:rPr>
              <a:t>The repository on the right</a:t>
            </a:r>
            <a:br>
              <a:rPr lang="en-US" b="0" i="0" dirty="0">
                <a:solidFill>
                  <a:srgbClr val="19191C"/>
                </a:solidFill>
                <a:effectLst/>
                <a:latin typeface="JetBrains Sans"/>
              </a:rPr>
            </a:br>
            <a:r>
              <a:rPr lang="en-US" b="0" i="0" dirty="0">
                <a:solidFill>
                  <a:srgbClr val="19191C"/>
                </a:solidFill>
                <a:effectLst/>
                <a:latin typeface="JetBrains Sans"/>
              </a:rPr>
              <a:t> is the </a:t>
            </a:r>
            <a:r>
              <a:rPr lang="en-US" b="0" i="0" dirty="0">
                <a:solidFill>
                  <a:srgbClr val="19191C"/>
                </a:solidFill>
                <a:effectLst/>
                <a:latin typeface="inherit"/>
              </a:rPr>
              <a:t>head</a:t>
            </a:r>
            <a:r>
              <a:rPr lang="en-US" b="0" i="0" dirty="0">
                <a:solidFill>
                  <a:srgbClr val="19191C"/>
                </a:solidFill>
                <a:effectLst/>
                <a:latin typeface="JetBrains Sans"/>
              </a:rPr>
              <a:t> repository with the </a:t>
            </a:r>
            <a:br>
              <a:rPr lang="en-US" b="0" i="0" dirty="0">
                <a:solidFill>
                  <a:srgbClr val="19191C"/>
                </a:solidFill>
                <a:effectLst/>
                <a:latin typeface="JetBrains Sans"/>
              </a:rPr>
            </a:br>
            <a:r>
              <a:rPr lang="en-US" b="0" i="0" dirty="0">
                <a:solidFill>
                  <a:srgbClr val="19191C"/>
                </a:solidFill>
                <a:effectLst/>
                <a:latin typeface="JetBrains Sans"/>
              </a:rPr>
              <a:t>changes that will be added to </a:t>
            </a:r>
            <a:br>
              <a:rPr lang="en-US" b="0" i="0" dirty="0">
                <a:solidFill>
                  <a:srgbClr val="19191C"/>
                </a:solidFill>
                <a:effectLst/>
                <a:latin typeface="JetBrains Sans"/>
              </a:rPr>
            </a:br>
            <a:r>
              <a:rPr lang="en-US" b="0" i="0" dirty="0">
                <a:solidFill>
                  <a:srgbClr val="19191C"/>
                </a:solidFill>
                <a:effectLst/>
                <a:latin typeface="JetBrains Sans"/>
              </a:rPr>
              <a:t>the base repository.</a:t>
            </a:r>
          </a:p>
          <a:p>
            <a:pPr algn="l" fontAlgn="base"/>
            <a:r>
              <a:rPr lang="en-US" dirty="0">
                <a:solidFill>
                  <a:srgbClr val="19191C"/>
                </a:solidFill>
                <a:latin typeface="JetBrains Sans"/>
              </a:rPr>
              <a:t>Add title, description, make labels, </a:t>
            </a:r>
            <a:br>
              <a:rPr lang="en-US" dirty="0">
                <a:solidFill>
                  <a:srgbClr val="19191C"/>
                </a:solidFill>
                <a:latin typeface="JetBrains Sans"/>
              </a:rPr>
            </a:br>
            <a:r>
              <a:rPr lang="en-US" dirty="0">
                <a:solidFill>
                  <a:srgbClr val="19191C"/>
                </a:solidFill>
                <a:latin typeface="JetBrains Sans"/>
              </a:rPr>
              <a:t>assign reviewers, etc.</a:t>
            </a:r>
            <a:endParaRPr lang="en-US" b="0" i="0" dirty="0">
              <a:solidFill>
                <a:srgbClr val="19191C"/>
              </a:solidFill>
              <a:effectLst/>
              <a:latin typeface="JetBrains Sans"/>
            </a:endParaRPr>
          </a:p>
          <a:p>
            <a:endParaRPr lang="en-US" dirty="0"/>
          </a:p>
        </p:txBody>
      </p:sp>
      <p:pic>
        <p:nvPicPr>
          <p:cNvPr id="7" name="Picture 6">
            <a:extLst>
              <a:ext uri="{FF2B5EF4-FFF2-40B4-BE49-F238E27FC236}">
                <a16:creationId xmlns:a16="http://schemas.microsoft.com/office/drawing/2014/main" id="{2EEDD270-995B-F3DC-B553-F0E6D6E8390A}"/>
              </a:ext>
            </a:extLst>
          </p:cNvPr>
          <p:cNvPicPr>
            <a:picLocks noChangeAspect="1"/>
          </p:cNvPicPr>
          <p:nvPr/>
        </p:nvPicPr>
        <p:blipFill>
          <a:blip r:embed="rId3"/>
          <a:stretch>
            <a:fillRect/>
          </a:stretch>
        </p:blipFill>
        <p:spPr>
          <a:xfrm>
            <a:off x="5021476" y="2895600"/>
            <a:ext cx="4123361" cy="3786187"/>
          </a:xfrm>
          <a:prstGeom prst="rect">
            <a:avLst/>
          </a:prstGeom>
        </p:spPr>
      </p:pic>
      <p:sp>
        <p:nvSpPr>
          <p:cNvPr id="8" name="Arrow: Right 7">
            <a:extLst>
              <a:ext uri="{FF2B5EF4-FFF2-40B4-BE49-F238E27FC236}">
                <a16:creationId xmlns:a16="http://schemas.microsoft.com/office/drawing/2014/main" id="{7AC77B71-77CC-E712-8101-A18C5D34BC10}"/>
              </a:ext>
            </a:extLst>
          </p:cNvPr>
          <p:cNvSpPr/>
          <p:nvPr/>
        </p:nvSpPr>
        <p:spPr>
          <a:xfrm>
            <a:off x="4648200" y="6019800"/>
            <a:ext cx="6096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4084984-38A3-769F-2A45-9BC3C9868635}"/>
              </a:ext>
            </a:extLst>
          </p:cNvPr>
          <p:cNvCxnSpPr/>
          <p:nvPr/>
        </p:nvCxnSpPr>
        <p:spPr>
          <a:xfrm flipV="1">
            <a:off x="3699562" y="3582789"/>
            <a:ext cx="1135276" cy="762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ACFC246-17B6-7B67-8622-211ACEA485E4}"/>
              </a:ext>
            </a:extLst>
          </p:cNvPr>
          <p:cNvSpPr/>
          <p:nvPr/>
        </p:nvSpPr>
        <p:spPr>
          <a:xfrm>
            <a:off x="5021476" y="3429000"/>
            <a:ext cx="1760324" cy="22860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A48A650-B321-A7BD-C641-09AA34911941}"/>
              </a:ext>
            </a:extLst>
          </p:cNvPr>
          <p:cNvCxnSpPr>
            <a:cxnSpLocks/>
          </p:cNvCxnSpPr>
          <p:nvPr/>
        </p:nvCxnSpPr>
        <p:spPr>
          <a:xfrm flipV="1">
            <a:off x="4122525" y="3721893"/>
            <a:ext cx="3192675" cy="81401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B685291-1D36-06E7-007B-1D2C768C7E9D}"/>
              </a:ext>
            </a:extLst>
          </p:cNvPr>
          <p:cNvSpPr/>
          <p:nvPr/>
        </p:nvSpPr>
        <p:spPr>
          <a:xfrm>
            <a:off x="7036914" y="3443684"/>
            <a:ext cx="1760324" cy="2286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1FA7A7-BD01-5B52-017F-43ADEA8ED9AF}"/>
              </a:ext>
            </a:extLst>
          </p:cNvPr>
          <p:cNvSpPr txBox="1"/>
          <p:nvPr/>
        </p:nvSpPr>
        <p:spPr>
          <a:xfrm>
            <a:off x="3581400" y="1005126"/>
            <a:ext cx="5742406" cy="1477328"/>
          </a:xfrm>
          <a:prstGeom prst="rect">
            <a:avLst/>
          </a:prstGeom>
          <a:solidFill>
            <a:srgbClr val="FFC000"/>
          </a:solidFill>
          <a:ln>
            <a:solidFill>
              <a:srgbClr val="FFC000"/>
            </a:solidFill>
          </a:ln>
        </p:spPr>
        <p:txBody>
          <a:bodyPr wrap="none" rtlCol="0">
            <a:spAutoFit/>
          </a:bodyPr>
          <a:lstStyle/>
          <a:p>
            <a:r>
              <a:rPr lang="en-US" dirty="0"/>
              <a:t>Remember pull request requires you have 2 branches </a:t>
            </a:r>
          </a:p>
          <a:p>
            <a:r>
              <a:rPr lang="en-US" dirty="0"/>
              <a:t>And you have submitted some changes in one </a:t>
            </a:r>
            <a:br>
              <a:rPr lang="en-US" dirty="0"/>
            </a:br>
            <a:r>
              <a:rPr lang="en-US" dirty="0"/>
              <a:t>branch &amp; you want say others to review so you can</a:t>
            </a:r>
          </a:p>
          <a:p>
            <a:r>
              <a:rPr lang="en-US" dirty="0"/>
              <a:t>Merge----</a:t>
            </a:r>
            <a:r>
              <a:rPr lang="en-US" b="0" i="0" dirty="0">
                <a:solidFill>
                  <a:srgbClr val="202124"/>
                </a:solidFill>
                <a:effectLst/>
                <a:latin typeface="Google Sans"/>
              </a:rPr>
              <a:t>pull requests are </a:t>
            </a:r>
            <a:r>
              <a:rPr lang="en-US" b="0" i="0" dirty="0">
                <a:solidFill>
                  <a:srgbClr val="040C28"/>
                </a:solidFill>
                <a:effectLst/>
                <a:latin typeface="Google Sans"/>
              </a:rPr>
              <a:t>a mechanism for a developer to</a:t>
            </a:r>
          </a:p>
          <a:p>
            <a:r>
              <a:rPr lang="en-US" b="0" i="0" dirty="0">
                <a:solidFill>
                  <a:srgbClr val="040C28"/>
                </a:solidFill>
                <a:effectLst/>
                <a:latin typeface="Google Sans"/>
              </a:rPr>
              <a:t> notify team members that they have completed a feature</a:t>
            </a:r>
            <a:r>
              <a:rPr lang="en-US" b="0" i="0" dirty="0">
                <a:solidFill>
                  <a:srgbClr val="202124"/>
                </a:solidFill>
                <a:effectLst/>
                <a:latin typeface="Google Sans"/>
              </a:rPr>
              <a:t>.</a:t>
            </a:r>
            <a:endParaRPr lang="en-US" dirty="0"/>
          </a:p>
        </p:txBody>
      </p:sp>
    </p:spTree>
    <p:extLst>
      <p:ext uri="{BB962C8B-B14F-4D97-AF65-F5344CB8AC3E}">
        <p14:creationId xmlns:p14="http://schemas.microsoft.com/office/powerpoint/2010/main" val="246389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a:t>The concept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57200"/>
            <a:ext cx="6553201" cy="6602349"/>
          </a:xfrm>
          <a:prstGeom prst="rect">
            <a:avLst/>
          </a:prstGeom>
        </p:spPr>
      </p:pic>
    </p:spTree>
    <p:extLst>
      <p:ext uri="{BB962C8B-B14F-4D97-AF65-F5344CB8AC3E}">
        <p14:creationId xmlns:p14="http://schemas.microsoft.com/office/powerpoint/2010/main" val="4009337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8BF0-EB4E-3BB9-2EFD-B9E17976FDFA}"/>
              </a:ext>
            </a:extLst>
          </p:cNvPr>
          <p:cNvSpPr>
            <a:spLocks noGrp="1"/>
          </p:cNvSpPr>
          <p:nvPr>
            <p:ph type="title"/>
          </p:nvPr>
        </p:nvSpPr>
        <p:spPr/>
        <p:txBody>
          <a:bodyPr/>
          <a:lstStyle/>
          <a:p>
            <a:r>
              <a:rPr lang="en-US" dirty="0"/>
              <a:t>IntelliJ viewing pull requests</a:t>
            </a:r>
          </a:p>
        </p:txBody>
      </p:sp>
      <p:sp>
        <p:nvSpPr>
          <p:cNvPr id="3" name="Content Placeholder 2">
            <a:extLst>
              <a:ext uri="{FF2B5EF4-FFF2-40B4-BE49-F238E27FC236}">
                <a16:creationId xmlns:a16="http://schemas.microsoft.com/office/drawing/2014/main" id="{6750FFE2-A038-BE94-98A1-16E01EF2DD84}"/>
              </a:ext>
            </a:extLst>
          </p:cNvPr>
          <p:cNvSpPr>
            <a:spLocks noGrp="1"/>
          </p:cNvSpPr>
          <p:nvPr>
            <p:ph idx="1"/>
          </p:nvPr>
        </p:nvSpPr>
        <p:spPr/>
        <p:txBody>
          <a:bodyPr/>
          <a:lstStyle/>
          <a:p>
            <a:r>
              <a:rPr lang="en-US" dirty="0"/>
              <a:t>Git-&gt;</a:t>
            </a:r>
            <a:r>
              <a:rPr lang="en-US" dirty="0" err="1"/>
              <a:t>Github</a:t>
            </a:r>
            <a:r>
              <a:rPr lang="en-US" dirty="0"/>
              <a:t>-&gt;View Pull Requests</a:t>
            </a:r>
          </a:p>
          <a:p>
            <a:r>
              <a:rPr lang="en-US" dirty="0"/>
              <a:t>You can see the description, code involves, branch location of changes</a:t>
            </a:r>
          </a:p>
          <a:p>
            <a:r>
              <a:rPr lang="en-US" dirty="0"/>
              <a:t>You can request reviews of anyone on the remote repository</a:t>
            </a:r>
          </a:p>
        </p:txBody>
      </p:sp>
      <p:pic>
        <p:nvPicPr>
          <p:cNvPr id="8" name="Picture 7">
            <a:extLst>
              <a:ext uri="{FF2B5EF4-FFF2-40B4-BE49-F238E27FC236}">
                <a16:creationId xmlns:a16="http://schemas.microsoft.com/office/drawing/2014/main" id="{A7292BC6-8F85-D2F0-BCD6-017DE88546B5}"/>
              </a:ext>
            </a:extLst>
          </p:cNvPr>
          <p:cNvPicPr>
            <a:picLocks noChangeAspect="1"/>
          </p:cNvPicPr>
          <p:nvPr/>
        </p:nvPicPr>
        <p:blipFill>
          <a:blip r:embed="rId2"/>
          <a:stretch>
            <a:fillRect/>
          </a:stretch>
        </p:blipFill>
        <p:spPr>
          <a:xfrm>
            <a:off x="3657600" y="3467100"/>
            <a:ext cx="5381625" cy="3581400"/>
          </a:xfrm>
          <a:prstGeom prst="rect">
            <a:avLst/>
          </a:prstGeom>
        </p:spPr>
      </p:pic>
    </p:spTree>
    <p:extLst>
      <p:ext uri="{BB962C8B-B14F-4D97-AF65-F5344CB8AC3E}">
        <p14:creationId xmlns:p14="http://schemas.microsoft.com/office/powerpoint/2010/main" val="1066369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89F-E778-17C0-C510-978F0EED5B7C}"/>
              </a:ext>
            </a:extLst>
          </p:cNvPr>
          <p:cNvSpPr>
            <a:spLocks noGrp="1"/>
          </p:cNvSpPr>
          <p:nvPr>
            <p:ph type="title"/>
          </p:nvPr>
        </p:nvSpPr>
        <p:spPr/>
        <p:txBody>
          <a:bodyPr/>
          <a:lstStyle/>
          <a:p>
            <a:r>
              <a:rPr lang="en-US" dirty="0"/>
              <a:t>GitHub viewing pull request</a:t>
            </a:r>
          </a:p>
        </p:txBody>
      </p:sp>
      <p:sp>
        <p:nvSpPr>
          <p:cNvPr id="3" name="Content Placeholder 2">
            <a:extLst>
              <a:ext uri="{FF2B5EF4-FFF2-40B4-BE49-F238E27FC236}">
                <a16:creationId xmlns:a16="http://schemas.microsoft.com/office/drawing/2014/main" id="{F9A8C0E5-4FC0-F44F-D278-92DC75613ED1}"/>
              </a:ext>
            </a:extLst>
          </p:cNvPr>
          <p:cNvSpPr>
            <a:spLocks noGrp="1"/>
          </p:cNvSpPr>
          <p:nvPr>
            <p:ph idx="1"/>
          </p:nvPr>
        </p:nvSpPr>
        <p:spPr/>
        <p:txBody>
          <a:bodyPr/>
          <a:lstStyle/>
          <a:p>
            <a:r>
              <a:rPr lang="en-US" dirty="0"/>
              <a:t>Go to </a:t>
            </a:r>
            <a:r>
              <a:rPr lang="en-US" dirty="0" err="1"/>
              <a:t>github</a:t>
            </a:r>
            <a:r>
              <a:rPr lang="en-US" dirty="0"/>
              <a:t> repository and select pull requests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You can place comments on pull request and Merge branches (to say master)</a:t>
            </a:r>
          </a:p>
          <a:p>
            <a:pPr marL="0" indent="0">
              <a:buNone/>
            </a:pPr>
            <a:endParaRPr lang="en-US" dirty="0"/>
          </a:p>
        </p:txBody>
      </p:sp>
      <p:pic>
        <p:nvPicPr>
          <p:cNvPr id="5" name="Picture 4">
            <a:extLst>
              <a:ext uri="{FF2B5EF4-FFF2-40B4-BE49-F238E27FC236}">
                <a16:creationId xmlns:a16="http://schemas.microsoft.com/office/drawing/2014/main" id="{3E34DCAC-97C5-971C-5C78-D30C14B54F78}"/>
              </a:ext>
            </a:extLst>
          </p:cNvPr>
          <p:cNvPicPr>
            <a:picLocks noChangeAspect="1"/>
          </p:cNvPicPr>
          <p:nvPr/>
        </p:nvPicPr>
        <p:blipFill>
          <a:blip r:embed="rId2"/>
          <a:stretch>
            <a:fillRect/>
          </a:stretch>
        </p:blipFill>
        <p:spPr>
          <a:xfrm>
            <a:off x="152400" y="2221961"/>
            <a:ext cx="9144000" cy="2414078"/>
          </a:xfrm>
          <a:prstGeom prst="rect">
            <a:avLst/>
          </a:prstGeom>
        </p:spPr>
      </p:pic>
      <p:pic>
        <p:nvPicPr>
          <p:cNvPr id="7" name="Picture 6">
            <a:extLst>
              <a:ext uri="{FF2B5EF4-FFF2-40B4-BE49-F238E27FC236}">
                <a16:creationId xmlns:a16="http://schemas.microsoft.com/office/drawing/2014/main" id="{8A471572-15F1-8FA0-7EAC-079528ED775E}"/>
              </a:ext>
            </a:extLst>
          </p:cNvPr>
          <p:cNvPicPr>
            <a:picLocks noChangeAspect="1"/>
          </p:cNvPicPr>
          <p:nvPr/>
        </p:nvPicPr>
        <p:blipFill>
          <a:blip r:embed="rId3"/>
          <a:stretch>
            <a:fillRect/>
          </a:stretch>
        </p:blipFill>
        <p:spPr>
          <a:xfrm>
            <a:off x="0" y="976312"/>
            <a:ext cx="9144000" cy="4905375"/>
          </a:xfrm>
          <a:prstGeom prst="rect">
            <a:avLst/>
          </a:prstGeom>
        </p:spPr>
      </p:pic>
    </p:spTree>
    <p:extLst>
      <p:ext uri="{BB962C8B-B14F-4D97-AF65-F5344CB8AC3E}">
        <p14:creationId xmlns:p14="http://schemas.microsoft.com/office/powerpoint/2010/main" val="166315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2AA1C-025C-1F6E-CA9B-91FFE82E6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23126-E42F-CAB9-5E0D-D15F53982827}"/>
              </a:ext>
            </a:extLst>
          </p:cNvPr>
          <p:cNvSpPr>
            <a:spLocks noGrp="1"/>
          </p:cNvSpPr>
          <p:nvPr>
            <p:ph type="title"/>
          </p:nvPr>
        </p:nvSpPr>
        <p:spPr>
          <a:xfrm>
            <a:off x="457200" y="0"/>
            <a:ext cx="8229600" cy="609600"/>
          </a:xfrm>
        </p:spPr>
        <p:txBody>
          <a:bodyPr/>
          <a:lstStyle/>
          <a:p>
            <a:r>
              <a:rPr lang="en-US" sz="3600" dirty="0"/>
              <a:t>GitHub managing pull request</a:t>
            </a:r>
          </a:p>
        </p:txBody>
      </p:sp>
      <p:sp>
        <p:nvSpPr>
          <p:cNvPr id="3" name="Content Placeholder 2">
            <a:extLst>
              <a:ext uri="{FF2B5EF4-FFF2-40B4-BE49-F238E27FC236}">
                <a16:creationId xmlns:a16="http://schemas.microsoft.com/office/drawing/2014/main" id="{9D76BB75-12AF-0BB4-3BBA-6E641356A745}"/>
              </a:ext>
            </a:extLst>
          </p:cNvPr>
          <p:cNvSpPr>
            <a:spLocks noGrp="1"/>
          </p:cNvSpPr>
          <p:nvPr>
            <p:ph idx="1"/>
          </p:nvPr>
        </p:nvSpPr>
        <p:spPr>
          <a:xfrm>
            <a:off x="457200" y="698341"/>
            <a:ext cx="3200400" cy="4525963"/>
          </a:xfrm>
        </p:spPr>
        <p:txBody>
          <a:bodyPr/>
          <a:lstStyle/>
          <a:p>
            <a:pPr marL="0" indent="0">
              <a:buNone/>
            </a:pPr>
            <a:r>
              <a:rPr lang="en-US" dirty="0"/>
              <a:t>You can place comments on pull request </a:t>
            </a:r>
            <a:br>
              <a:rPr lang="en-US" dirty="0"/>
            </a:br>
            <a:r>
              <a:rPr lang="en-US" dirty="0"/>
              <a:t>and Merge branches </a:t>
            </a:r>
          </a:p>
          <a:p>
            <a:pPr marL="0" indent="0">
              <a:buNone/>
            </a:pPr>
            <a:r>
              <a:rPr lang="en-US" dirty="0"/>
              <a:t>(to say master)</a:t>
            </a:r>
          </a:p>
          <a:p>
            <a:pPr marL="0" indent="0">
              <a:buNone/>
            </a:pPr>
            <a:endParaRPr lang="en-US" dirty="0"/>
          </a:p>
        </p:txBody>
      </p:sp>
      <p:pic>
        <p:nvPicPr>
          <p:cNvPr id="6" name="Picture 5">
            <a:extLst>
              <a:ext uri="{FF2B5EF4-FFF2-40B4-BE49-F238E27FC236}">
                <a16:creationId xmlns:a16="http://schemas.microsoft.com/office/drawing/2014/main" id="{E59DF4A7-1547-34E3-13FD-A73BB9E148F3}"/>
              </a:ext>
            </a:extLst>
          </p:cNvPr>
          <p:cNvPicPr>
            <a:picLocks noChangeAspect="1"/>
          </p:cNvPicPr>
          <p:nvPr/>
        </p:nvPicPr>
        <p:blipFill rotWithShape="1">
          <a:blip r:embed="rId2"/>
          <a:srcRect r="18451"/>
          <a:stretch/>
        </p:blipFill>
        <p:spPr>
          <a:xfrm>
            <a:off x="3352801" y="772030"/>
            <a:ext cx="5791200" cy="6126163"/>
          </a:xfrm>
          <a:prstGeom prst="rect">
            <a:avLst/>
          </a:prstGeom>
        </p:spPr>
      </p:pic>
      <p:cxnSp>
        <p:nvCxnSpPr>
          <p:cNvPr id="8" name="Straight Arrow Connector 7">
            <a:extLst>
              <a:ext uri="{FF2B5EF4-FFF2-40B4-BE49-F238E27FC236}">
                <a16:creationId xmlns:a16="http://schemas.microsoft.com/office/drawing/2014/main" id="{4FF887D8-EDBB-95CA-9A8B-D3D0C09D94D7}"/>
              </a:ext>
            </a:extLst>
          </p:cNvPr>
          <p:cNvCxnSpPr>
            <a:cxnSpLocks/>
          </p:cNvCxnSpPr>
          <p:nvPr/>
        </p:nvCxnSpPr>
        <p:spPr>
          <a:xfrm>
            <a:off x="2057400" y="1447800"/>
            <a:ext cx="1752600" cy="446377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E3597B5-E9D9-9669-911D-CC8FE6EE3349}"/>
              </a:ext>
            </a:extLst>
          </p:cNvPr>
          <p:cNvSpPr/>
          <p:nvPr/>
        </p:nvSpPr>
        <p:spPr>
          <a:xfrm>
            <a:off x="3429000" y="5855449"/>
            <a:ext cx="5029200" cy="805581"/>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4CC7D54-A1C8-3B46-A4FA-F28808A9AB36}"/>
              </a:ext>
            </a:extLst>
          </p:cNvPr>
          <p:cNvCxnSpPr>
            <a:cxnSpLocks/>
          </p:cNvCxnSpPr>
          <p:nvPr/>
        </p:nvCxnSpPr>
        <p:spPr>
          <a:xfrm>
            <a:off x="2133600" y="2133600"/>
            <a:ext cx="2209800" cy="32766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A59E9A6-3D66-873B-21D5-9AB07ED912AE}"/>
              </a:ext>
            </a:extLst>
          </p:cNvPr>
          <p:cNvSpPr/>
          <p:nvPr/>
        </p:nvSpPr>
        <p:spPr>
          <a:xfrm>
            <a:off x="3581400" y="3581400"/>
            <a:ext cx="5334000" cy="2111619"/>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638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Workflow….</a:t>
            </a:r>
          </a:p>
        </p:txBody>
      </p:sp>
      <p:sp>
        <p:nvSpPr>
          <p:cNvPr id="3" name="Text Placeholder 2"/>
          <p:cNvSpPr>
            <a:spLocks noGrp="1"/>
          </p:cNvSpPr>
          <p:nvPr>
            <p:ph type="body" idx="1"/>
          </p:nvPr>
        </p:nvSpPr>
        <p:spPr/>
        <p:txBody>
          <a:bodyPr/>
          <a:lstStyle/>
          <a:p>
            <a:r>
              <a:rPr lang="en-US" dirty="0"/>
              <a:t>The next step</a:t>
            </a:r>
          </a:p>
        </p:txBody>
      </p:sp>
    </p:spTree>
    <p:extLst>
      <p:ext uri="{BB962C8B-B14F-4D97-AF65-F5344CB8AC3E}">
        <p14:creationId xmlns:p14="http://schemas.microsoft.com/office/powerpoint/2010/main" val="3645146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lstStyle/>
          <a:p>
            <a:r>
              <a:rPr lang="en-US" sz="4400" dirty="0"/>
              <a:t>What we will use: GitHub for remote GIT, git for local w/IntelliJ</a:t>
            </a:r>
          </a:p>
        </p:txBody>
      </p:sp>
      <p:pic>
        <p:nvPicPr>
          <p:cNvPr id="1026" name="Picture 2">
            <a:extLst>
              <a:ext uri="{FF2B5EF4-FFF2-40B4-BE49-F238E27FC236}">
                <a16:creationId xmlns:a16="http://schemas.microsoft.com/office/drawing/2014/main" id="{44233FD4-2C54-4FB2-8013-67894AD66F9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839" y="1419520"/>
            <a:ext cx="4038600" cy="2773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22FE16-156C-45EE-A2D2-AC73BF3DC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29349"/>
            <a:ext cx="45698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907D74E-633A-4E6A-A21A-96856C02F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653320"/>
            <a:ext cx="6819900" cy="107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EB86D9-167F-E1AF-3801-91D1689ECE25}"/>
              </a:ext>
            </a:extLst>
          </p:cNvPr>
          <p:cNvSpPr txBox="1"/>
          <p:nvPr/>
        </p:nvSpPr>
        <p:spPr>
          <a:xfrm>
            <a:off x="4230278" y="1828800"/>
            <a:ext cx="2971519" cy="369332"/>
          </a:xfrm>
          <a:prstGeom prst="rect">
            <a:avLst/>
          </a:prstGeom>
          <a:solidFill>
            <a:srgbClr val="FFC000"/>
          </a:solidFill>
          <a:ln>
            <a:solidFill>
              <a:srgbClr val="FFC000"/>
            </a:solidFill>
          </a:ln>
        </p:spPr>
        <p:txBody>
          <a:bodyPr wrap="none" rtlCol="0">
            <a:spAutoFit/>
          </a:bodyPr>
          <a:lstStyle/>
          <a:p>
            <a:r>
              <a:rPr lang="en-US" dirty="0"/>
              <a:t>THIS is what we will do!!!!!</a:t>
            </a:r>
          </a:p>
        </p:txBody>
      </p:sp>
    </p:spTree>
    <p:extLst>
      <p:ext uri="{BB962C8B-B14F-4D97-AF65-F5344CB8AC3E}">
        <p14:creationId xmlns:p14="http://schemas.microsoft.com/office/powerpoint/2010/main" val="1542587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lstStyle/>
          <a:p>
            <a:r>
              <a:rPr lang="en-US" sz="4400" dirty="0"/>
              <a:t>Setting up remote GitHub associated with IntelliJ Project</a:t>
            </a:r>
          </a:p>
        </p:txBody>
      </p:sp>
      <p:pic>
        <p:nvPicPr>
          <p:cNvPr id="1032" name="Picture 8">
            <a:extLst>
              <a:ext uri="{FF2B5EF4-FFF2-40B4-BE49-F238E27FC236}">
                <a16:creationId xmlns:a16="http://schemas.microsoft.com/office/drawing/2014/main" id="{1E3E962F-B473-4E92-87D8-6A2A0AA28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619" y="1981200"/>
            <a:ext cx="3409361" cy="25742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1EE400C-18B6-4AFA-BB92-7A031EBB3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21" y="1447800"/>
            <a:ext cx="432517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98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Workflow….</a:t>
            </a:r>
          </a:p>
        </p:txBody>
      </p:sp>
      <p:sp>
        <p:nvSpPr>
          <p:cNvPr id="3" name="Text Placeholder 2"/>
          <p:cNvSpPr>
            <a:spLocks noGrp="1"/>
          </p:cNvSpPr>
          <p:nvPr>
            <p:ph type="body" idx="1"/>
          </p:nvPr>
        </p:nvSpPr>
        <p:spPr/>
        <p:txBody>
          <a:bodyPr/>
          <a:lstStyle/>
          <a:p>
            <a:r>
              <a:rPr lang="en-US" dirty="0"/>
              <a:t>The next step</a:t>
            </a:r>
          </a:p>
        </p:txBody>
      </p:sp>
    </p:spTree>
    <p:extLst>
      <p:ext uri="{BB962C8B-B14F-4D97-AF65-F5344CB8AC3E}">
        <p14:creationId xmlns:p14="http://schemas.microsoft.com/office/powerpoint/2010/main" val="336945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905000"/>
          </a:xfrm>
        </p:spPr>
        <p:txBody>
          <a:bodyPr/>
          <a:lstStyle/>
          <a:p>
            <a:r>
              <a:rPr lang="en-US" dirty="0"/>
              <a:t>What we will use: </a:t>
            </a:r>
            <a:r>
              <a:rPr lang="en-US" dirty="0" err="1"/>
              <a:t>BitBucket</a:t>
            </a:r>
            <a:r>
              <a:rPr lang="en-US" dirty="0"/>
              <a:t> for remote GIT, </a:t>
            </a:r>
            <a:r>
              <a:rPr lang="en-US" dirty="0" err="1"/>
              <a:t>eGit</a:t>
            </a:r>
            <a:r>
              <a:rPr lang="en-US" dirty="0"/>
              <a:t> for support in Eclipse, local client </a:t>
            </a:r>
            <a:r>
              <a:rPr lang="en-US" dirty="0" err="1"/>
              <a:t>SourceTree</a:t>
            </a:r>
            <a:endParaRPr lang="en-US" dirty="0"/>
          </a:p>
        </p:txBody>
      </p:sp>
      <p:sp>
        <p:nvSpPr>
          <p:cNvPr id="3" name="Content Placeholder 2"/>
          <p:cNvSpPr>
            <a:spLocks noGrp="1"/>
          </p:cNvSpPr>
          <p:nvPr>
            <p:ph idx="1"/>
          </p:nvPr>
        </p:nvSpPr>
        <p:spPr>
          <a:xfrm>
            <a:off x="457200" y="2971800"/>
            <a:ext cx="8229600" cy="3154363"/>
          </a:xfrm>
        </p:spPr>
        <p:txBody>
          <a:bodyPr/>
          <a:lstStyle/>
          <a:p>
            <a:r>
              <a:rPr lang="en-US" dirty="0"/>
              <a:t>https://bitbucket.org/ for details (try setting up the tutorial example and download </a:t>
            </a:r>
            <a:r>
              <a:rPr lang="en-US" dirty="0" err="1"/>
              <a:t>SourceTree</a:t>
            </a:r>
            <a:r>
              <a:rPr lang="en-US" dirty="0"/>
              <a:t> as part of it). </a:t>
            </a:r>
            <a:r>
              <a:rPr lang="en-US" dirty="0" err="1"/>
              <a:t>SourceTree</a:t>
            </a:r>
            <a:r>
              <a:rPr lang="en-US" dirty="0"/>
              <a:t> can be found directly at </a:t>
            </a:r>
            <a:r>
              <a:rPr lang="en-US" dirty="0">
                <a:hlinkClick r:id="rId2"/>
              </a:rPr>
              <a:t>http://sourcetreeapp.com/</a:t>
            </a:r>
            <a:endParaRPr lang="en-US" dirty="0"/>
          </a:p>
          <a:p>
            <a:endParaRPr lang="en-US" dirty="0"/>
          </a:p>
          <a:p>
            <a:r>
              <a:rPr lang="en-US" dirty="0"/>
              <a:t>See class website for tips on how to setup and of course the websites for each product.</a:t>
            </a:r>
          </a:p>
        </p:txBody>
      </p:sp>
    </p:spTree>
    <p:extLst>
      <p:ext uri="{BB962C8B-B14F-4D97-AF65-F5344CB8AC3E}">
        <p14:creationId xmlns:p14="http://schemas.microsoft.com/office/powerpoint/2010/main" val="2527703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tools we are using and </a:t>
            </a:r>
            <a:r>
              <a:rPr lang="en-US" sz="4800" dirty="0" err="1"/>
              <a:t>bitbucket</a:t>
            </a:r>
            <a:r>
              <a:rPr lang="en-US" sz="4800" dirty="0"/>
              <a:t> itself as GUI</a:t>
            </a:r>
          </a:p>
        </p:txBody>
      </p:sp>
      <p:sp>
        <p:nvSpPr>
          <p:cNvPr id="3" name="Content Placeholder 2"/>
          <p:cNvSpPr>
            <a:spLocks noGrp="1"/>
          </p:cNvSpPr>
          <p:nvPr>
            <p:ph idx="1"/>
          </p:nvPr>
        </p:nvSpPr>
        <p:spPr/>
        <p:txBody>
          <a:bodyPr/>
          <a:lstStyle/>
          <a:p>
            <a:r>
              <a:rPr lang="en-US" dirty="0"/>
              <a:t>Example creating a branch is easy inside </a:t>
            </a:r>
            <a:r>
              <a:rPr lang="en-US" dirty="0" err="1"/>
              <a:t>BitBucket</a:t>
            </a:r>
            <a:r>
              <a:rPr lang="en-US"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7034213" cy="426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30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Result of using </a:t>
            </a:r>
            <a:r>
              <a:rPr lang="en-US" sz="4800" dirty="0" err="1"/>
              <a:t>Bitbucket</a:t>
            </a:r>
            <a:r>
              <a:rPr lang="en-US" sz="4800" dirty="0"/>
              <a:t> GUI to create new branch</a:t>
            </a:r>
          </a:p>
        </p:txBody>
      </p:sp>
      <p:sp>
        <p:nvSpPr>
          <p:cNvPr id="3" name="Content Placeholder 2"/>
          <p:cNvSpPr>
            <a:spLocks noGrp="1"/>
          </p:cNvSpPr>
          <p:nvPr>
            <p:ph idx="1"/>
          </p:nvPr>
        </p:nvSpPr>
        <p:spPr/>
        <p:txBody>
          <a:bodyPr/>
          <a:lstStyle/>
          <a:p>
            <a:r>
              <a:rPr lang="en-US" dirty="0"/>
              <a:t>Example creating a branch is easy inside </a:t>
            </a:r>
            <a:r>
              <a:rPr lang="en-US" dirty="0" err="1"/>
              <a:t>BitBucket</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5041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9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a:t>Another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38200"/>
            <a:ext cx="5267979" cy="5744544"/>
          </a:xfrm>
          <a:prstGeom prst="rect">
            <a:avLst/>
          </a:prstGeom>
        </p:spPr>
      </p:pic>
    </p:spTree>
    <p:extLst>
      <p:ext uri="{BB962C8B-B14F-4D97-AF65-F5344CB8AC3E}">
        <p14:creationId xmlns:p14="http://schemas.microsoft.com/office/powerpoint/2010/main" val="4140536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Use </a:t>
            </a:r>
            <a:r>
              <a:rPr lang="en-US" sz="4400" dirty="0" err="1"/>
              <a:t>Bitbucket</a:t>
            </a:r>
            <a:r>
              <a:rPr lang="en-US" sz="4400" dirty="0"/>
              <a:t> GUI to delete the branch we just created</a:t>
            </a:r>
          </a:p>
        </p:txBody>
      </p:sp>
      <p:sp>
        <p:nvSpPr>
          <p:cNvPr id="3" name="Content Placeholder 2"/>
          <p:cNvSpPr>
            <a:spLocks noGrp="1"/>
          </p:cNvSpPr>
          <p:nvPr>
            <p:ph idx="1"/>
          </p:nvPr>
        </p:nvSpPr>
        <p:spPr/>
        <p:txBody>
          <a:bodyPr/>
          <a:lstStyle/>
          <a:p>
            <a:r>
              <a:rPr lang="en-US" dirty="0"/>
              <a:t>Select branch and select delete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759936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178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ending notes…</a:t>
            </a:r>
          </a:p>
        </p:txBody>
      </p:sp>
    </p:spTree>
    <p:extLst>
      <p:ext uri="{BB962C8B-B14F-4D97-AF65-F5344CB8AC3E}">
        <p14:creationId xmlns:p14="http://schemas.microsoft.com/office/powerpoint/2010/main" val="2888469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ADVICE:   </a:t>
            </a:r>
            <a:r>
              <a:rPr lang="en-US" sz="4000" dirty="0" err="1"/>
              <a:t>Git</a:t>
            </a:r>
            <a:r>
              <a:rPr lang="en-US" sz="4000" dirty="0"/>
              <a:t> has a </a:t>
            </a:r>
            <a:r>
              <a:rPr lang="en-US" sz="4000" b="1" dirty="0">
                <a:solidFill>
                  <a:srgbClr val="3366FF"/>
                </a:solidFill>
              </a:rPr>
              <a:t>lot</a:t>
            </a:r>
            <a:r>
              <a:rPr lang="en-US" sz="4000" dirty="0"/>
              <a:t> of commands</a:t>
            </a:r>
          </a:p>
        </p:txBody>
      </p:sp>
      <p:sp>
        <p:nvSpPr>
          <p:cNvPr id="7" name="Content Placeholder 6"/>
          <p:cNvSpPr>
            <a:spLocks noGrp="1"/>
          </p:cNvSpPr>
          <p:nvPr>
            <p:ph idx="1"/>
          </p:nvPr>
        </p:nvSpPr>
        <p:spPr/>
        <p:txBody>
          <a:bodyPr/>
          <a:lstStyle/>
          <a:p>
            <a:r>
              <a:rPr lang="en-US" b="1" dirty="0">
                <a:solidFill>
                  <a:srgbClr val="FF0000"/>
                </a:solidFill>
              </a:rPr>
              <a:t>Learn a core subset of them</a:t>
            </a:r>
          </a:p>
          <a:p>
            <a:r>
              <a:rPr lang="en-US" b="1" dirty="0">
                <a:solidFill>
                  <a:srgbClr val="FF0000"/>
                </a:solidFill>
              </a:rPr>
              <a:t>Use GUI tools </a:t>
            </a:r>
            <a:r>
              <a:rPr lang="en-US" dirty="0"/>
              <a:t>(we use </a:t>
            </a:r>
            <a:r>
              <a:rPr lang="en-US" dirty="0" err="1"/>
              <a:t>eGit</a:t>
            </a:r>
            <a:r>
              <a:rPr lang="en-US" dirty="0"/>
              <a:t> in Eclipse with </a:t>
            </a:r>
            <a:r>
              <a:rPr lang="en-US" dirty="0" err="1"/>
              <a:t>Bitbucket</a:t>
            </a:r>
            <a:r>
              <a:rPr lang="en-US" dirty="0"/>
              <a:t> online remote </a:t>
            </a:r>
            <a:r>
              <a:rPr lang="en-US" dirty="0" err="1"/>
              <a:t>Git</a:t>
            </a:r>
            <a:r>
              <a:rPr lang="en-US" dirty="0"/>
              <a:t> repository)</a:t>
            </a:r>
            <a:br>
              <a:rPr lang="en-US" dirty="0"/>
            </a:br>
            <a:br>
              <a:rPr lang="en-US" dirty="0"/>
            </a:br>
            <a:br>
              <a:rPr lang="en-US" dirty="0"/>
            </a:br>
            <a:br>
              <a:rPr lang="en-US" dirty="0"/>
            </a:br>
            <a:endParaRPr lang="en-US" dirty="0"/>
          </a:p>
          <a:p>
            <a:r>
              <a:rPr lang="en-US" b="1" dirty="0">
                <a:solidFill>
                  <a:srgbClr val="FF0000"/>
                </a:solidFill>
              </a:rPr>
              <a:t>Then learn the rest as you need them</a:t>
            </a:r>
          </a:p>
          <a:p>
            <a:endParaRPr lang="en-US" dirty="0"/>
          </a:p>
        </p:txBody>
      </p:sp>
    </p:spTree>
    <p:extLst>
      <p:ext uri="{BB962C8B-B14F-4D97-AF65-F5344CB8AC3E}">
        <p14:creationId xmlns:p14="http://schemas.microsoft.com/office/powerpoint/2010/main" val="822045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723C-5DAD-4F67-9B2B-682BCB2B47F6}"/>
              </a:ext>
            </a:extLst>
          </p:cNvPr>
          <p:cNvSpPr>
            <a:spLocks noGrp="1"/>
          </p:cNvSpPr>
          <p:nvPr>
            <p:ph type="title"/>
          </p:nvPr>
        </p:nvSpPr>
        <p:spPr>
          <a:xfrm>
            <a:off x="457200" y="0"/>
            <a:ext cx="8229600" cy="990600"/>
          </a:xfrm>
        </p:spPr>
        <p:txBody>
          <a:bodyPr/>
          <a:lstStyle/>
          <a:p>
            <a:r>
              <a:rPr lang="en-US" dirty="0"/>
              <a:t>GitHub collaborators</a:t>
            </a:r>
          </a:p>
        </p:txBody>
      </p:sp>
      <p:sp>
        <p:nvSpPr>
          <p:cNvPr id="3" name="Content Placeholder 2">
            <a:extLst>
              <a:ext uri="{FF2B5EF4-FFF2-40B4-BE49-F238E27FC236}">
                <a16:creationId xmlns:a16="http://schemas.microsoft.com/office/drawing/2014/main" id="{E0AB959D-83F7-4635-80C8-1723EE73428A}"/>
              </a:ext>
            </a:extLst>
          </p:cNvPr>
          <p:cNvSpPr>
            <a:spLocks noGrp="1"/>
          </p:cNvSpPr>
          <p:nvPr>
            <p:ph idx="1"/>
          </p:nvPr>
        </p:nvSpPr>
        <p:spPr>
          <a:xfrm>
            <a:off x="349577" y="990600"/>
            <a:ext cx="8229600" cy="4525963"/>
          </a:xfrm>
        </p:spPr>
        <p:txBody>
          <a:bodyPr/>
          <a:lstStyle/>
          <a:p>
            <a:r>
              <a:rPr lang="en-US" dirty="0"/>
              <a:t>Add team members to GitHub repository (that the Project Manager created as owner)</a:t>
            </a:r>
          </a:p>
          <a:p>
            <a:r>
              <a:rPr lang="en-US" dirty="0"/>
              <a:t>Read Github.com for latest</a:t>
            </a:r>
          </a:p>
          <a:p>
            <a:r>
              <a:rPr lang="en-US" dirty="0"/>
              <a:t>GO to repository and hit settings and choose collaborators  --enter in name or email (as used by </a:t>
            </a:r>
            <a:r>
              <a:rPr lang="en-US" dirty="0" err="1"/>
              <a:t>github</a:t>
            </a:r>
            <a:r>
              <a:rPr lang="en-US" dirty="0"/>
              <a:t>)</a:t>
            </a:r>
          </a:p>
        </p:txBody>
      </p:sp>
      <p:pic>
        <p:nvPicPr>
          <p:cNvPr id="4" name="Picture 3">
            <a:extLst>
              <a:ext uri="{FF2B5EF4-FFF2-40B4-BE49-F238E27FC236}">
                <a16:creationId xmlns:a16="http://schemas.microsoft.com/office/drawing/2014/main" id="{93496A32-C72C-42CD-99CC-2197716C4E84}"/>
              </a:ext>
            </a:extLst>
          </p:cNvPr>
          <p:cNvPicPr>
            <a:picLocks noChangeAspect="1"/>
          </p:cNvPicPr>
          <p:nvPr/>
        </p:nvPicPr>
        <p:blipFill rotWithShape="1">
          <a:blip r:embed="rId2"/>
          <a:srcRect l="24166" t="31359" r="25000" b="34184"/>
          <a:stretch/>
        </p:blipFill>
        <p:spPr>
          <a:xfrm>
            <a:off x="319725" y="3435285"/>
            <a:ext cx="8717500" cy="3170000"/>
          </a:xfrm>
          <a:prstGeom prst="rect">
            <a:avLst/>
          </a:prstGeom>
        </p:spPr>
      </p:pic>
      <p:sp>
        <p:nvSpPr>
          <p:cNvPr id="5" name="Rectangle 4">
            <a:extLst>
              <a:ext uri="{FF2B5EF4-FFF2-40B4-BE49-F238E27FC236}">
                <a16:creationId xmlns:a16="http://schemas.microsoft.com/office/drawing/2014/main" id="{01FF3041-564B-4273-A642-E4AB016BEBE9}"/>
              </a:ext>
            </a:extLst>
          </p:cNvPr>
          <p:cNvSpPr/>
          <p:nvPr/>
        </p:nvSpPr>
        <p:spPr>
          <a:xfrm>
            <a:off x="7772400" y="4038600"/>
            <a:ext cx="914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DEA1EF-6D8F-4101-9BF1-D61429525EEC}"/>
              </a:ext>
            </a:extLst>
          </p:cNvPr>
          <p:cNvSpPr/>
          <p:nvPr/>
        </p:nvSpPr>
        <p:spPr>
          <a:xfrm>
            <a:off x="564823" y="4867885"/>
            <a:ext cx="914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5E099E-4F97-43ED-B0C1-426B3112FA02}"/>
              </a:ext>
            </a:extLst>
          </p:cNvPr>
          <p:cNvSpPr/>
          <p:nvPr/>
        </p:nvSpPr>
        <p:spPr>
          <a:xfrm>
            <a:off x="2666999" y="4495799"/>
            <a:ext cx="5912177" cy="20113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BA2F79E-9A5D-4C1C-B3C9-ACD57D9988D7}"/>
              </a:ext>
            </a:extLst>
          </p:cNvPr>
          <p:cNvCxnSpPr>
            <a:cxnSpLocks/>
          </p:cNvCxnSpPr>
          <p:nvPr/>
        </p:nvCxnSpPr>
        <p:spPr>
          <a:xfrm flipH="1">
            <a:off x="1479223" y="4191000"/>
            <a:ext cx="6185554" cy="8382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8A238A02-2965-4CB1-94C5-49FA42EF0BBF}"/>
              </a:ext>
            </a:extLst>
          </p:cNvPr>
          <p:cNvCxnSpPr>
            <a:cxnSpLocks/>
          </p:cNvCxnSpPr>
          <p:nvPr/>
        </p:nvCxnSpPr>
        <p:spPr>
          <a:xfrm>
            <a:off x="1509075" y="5264945"/>
            <a:ext cx="1099794" cy="75485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2628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779E-DB59-4BD2-BE38-0CA1D6AAD736}"/>
              </a:ext>
            </a:extLst>
          </p:cNvPr>
          <p:cNvSpPr>
            <a:spLocks noGrp="1"/>
          </p:cNvSpPr>
          <p:nvPr>
            <p:ph type="title"/>
          </p:nvPr>
        </p:nvSpPr>
        <p:spPr>
          <a:xfrm>
            <a:off x="457200" y="0"/>
            <a:ext cx="8229600" cy="990600"/>
          </a:xfrm>
        </p:spPr>
        <p:txBody>
          <a:bodyPr/>
          <a:lstStyle/>
          <a:p>
            <a:r>
              <a:rPr lang="en-US" dirty="0"/>
              <a:t>GitHub Settings</a:t>
            </a:r>
          </a:p>
        </p:txBody>
      </p:sp>
      <p:sp>
        <p:nvSpPr>
          <p:cNvPr id="3" name="Content Placeholder 2">
            <a:extLst>
              <a:ext uri="{FF2B5EF4-FFF2-40B4-BE49-F238E27FC236}">
                <a16:creationId xmlns:a16="http://schemas.microsoft.com/office/drawing/2014/main" id="{99B4B40E-1AF9-4430-9904-11E52576DA42}"/>
              </a:ext>
            </a:extLst>
          </p:cNvPr>
          <p:cNvSpPr>
            <a:spLocks noGrp="1"/>
          </p:cNvSpPr>
          <p:nvPr>
            <p:ph idx="1"/>
          </p:nvPr>
        </p:nvSpPr>
        <p:spPr>
          <a:xfrm>
            <a:off x="228600" y="969388"/>
            <a:ext cx="4724400" cy="5888611"/>
          </a:xfrm>
        </p:spPr>
        <p:txBody>
          <a:bodyPr>
            <a:normAutofit/>
          </a:bodyPr>
          <a:lstStyle/>
          <a:p>
            <a:r>
              <a:rPr lang="en-US" dirty="0"/>
              <a:t>This is where you can setup rules to how others can use and access and even you as the owner the repository.  How branches are merged and more.</a:t>
            </a:r>
          </a:p>
          <a:p>
            <a:endParaRPr lang="en-US" dirty="0"/>
          </a:p>
          <a:p>
            <a:endParaRPr lang="en-US" dirty="0"/>
          </a:p>
          <a:p>
            <a:r>
              <a:rPr lang="en-US" dirty="0"/>
              <a:t>Read GitHub documentation for how to do this</a:t>
            </a:r>
          </a:p>
          <a:p>
            <a:r>
              <a:rPr lang="en-US" dirty="0">
                <a:hlinkClick r:id="rId2"/>
              </a:rPr>
              <a:t>https://help.github.com/en/github/administering-a-repository</a:t>
            </a:r>
            <a:endParaRPr lang="en-US" dirty="0"/>
          </a:p>
        </p:txBody>
      </p:sp>
      <p:pic>
        <p:nvPicPr>
          <p:cNvPr id="4" name="Picture 3">
            <a:extLst>
              <a:ext uri="{FF2B5EF4-FFF2-40B4-BE49-F238E27FC236}">
                <a16:creationId xmlns:a16="http://schemas.microsoft.com/office/drawing/2014/main" id="{AEBF5171-845E-471C-8106-26C837BF8E39}"/>
              </a:ext>
            </a:extLst>
          </p:cNvPr>
          <p:cNvPicPr>
            <a:picLocks noChangeAspect="1"/>
          </p:cNvPicPr>
          <p:nvPr/>
        </p:nvPicPr>
        <p:blipFill rotWithShape="1">
          <a:blip r:embed="rId3"/>
          <a:srcRect l="16461" t="9320" r="43540" b="-1586"/>
          <a:stretch/>
        </p:blipFill>
        <p:spPr>
          <a:xfrm>
            <a:off x="4894975" y="990600"/>
            <a:ext cx="4249025" cy="5257800"/>
          </a:xfrm>
          <a:prstGeom prst="rect">
            <a:avLst/>
          </a:prstGeom>
        </p:spPr>
      </p:pic>
    </p:spTree>
    <p:extLst>
      <p:ext uri="{BB962C8B-B14F-4D97-AF65-F5344CB8AC3E}">
        <p14:creationId xmlns:p14="http://schemas.microsoft.com/office/powerpoint/2010/main" val="410348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heard of SVN –what is the difference with </a:t>
            </a:r>
            <a:r>
              <a:rPr lang="en-US" dirty="0" err="1"/>
              <a:t>Git</a:t>
            </a:r>
            <a:endParaRPr lang="en-US" dirty="0"/>
          </a:p>
        </p:txBody>
      </p:sp>
      <p:sp>
        <p:nvSpPr>
          <p:cNvPr id="3" name="Text Placeholder 2"/>
          <p:cNvSpPr>
            <a:spLocks noGrp="1"/>
          </p:cNvSpPr>
          <p:nvPr>
            <p:ph type="body" idx="1"/>
          </p:nvPr>
        </p:nvSpPr>
        <p:spPr/>
        <p:txBody>
          <a:bodyPr/>
          <a:lstStyle/>
          <a:p>
            <a:r>
              <a:rPr lang="en-US" dirty="0"/>
              <a:t>….</a:t>
            </a:r>
            <a:r>
              <a:rPr lang="en-US" dirty="0" err="1"/>
              <a:t>hmmmmm</a:t>
            </a:r>
            <a:endParaRPr lang="en-US" dirty="0"/>
          </a:p>
        </p:txBody>
      </p:sp>
    </p:spTree>
    <p:extLst>
      <p:ext uri="{BB962C8B-B14F-4D97-AF65-F5344CB8AC3E}">
        <p14:creationId xmlns:p14="http://schemas.microsoft.com/office/powerpoint/2010/main" val="1815904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p:txBody>
          <a:bodyPr/>
          <a:lstStyle/>
          <a:p>
            <a:r>
              <a:rPr lang="en-US" altLang="en-US">
                <a:ea typeface="ＭＳ Ｐゴシック" pitchFamily="34" charset="-128"/>
              </a:rPr>
              <a:t>SVN vs. Git</a:t>
            </a:r>
          </a:p>
        </p:txBody>
      </p:sp>
      <p:sp>
        <p:nvSpPr>
          <p:cNvPr id="22531" name="Content Placeholder 2"/>
          <p:cNvSpPr>
            <a:spLocks noGrp="1"/>
          </p:cNvSpPr>
          <p:nvPr>
            <p:ph idx="1"/>
            <p:custDataLst>
              <p:tags r:id="rId2"/>
            </p:custDataLst>
          </p:nvPr>
        </p:nvSpPr>
        <p:spPr/>
        <p:txBody>
          <a:bodyPr/>
          <a:lstStyle/>
          <a:p>
            <a:pPr>
              <a:defRPr/>
            </a:pPr>
            <a:r>
              <a:rPr lang="en-US" dirty="0">
                <a:solidFill>
                  <a:srgbClr val="404040"/>
                </a:solidFill>
              </a:rPr>
              <a:t>SVN:</a:t>
            </a:r>
          </a:p>
          <a:p>
            <a:pPr lvl="1">
              <a:buFont typeface="Wingdings" charset="2"/>
              <a:buChar char="§"/>
              <a:defRPr/>
            </a:pPr>
            <a:r>
              <a:rPr lang="en-US" b="1" dirty="0"/>
              <a:t>central repository </a:t>
            </a:r>
            <a:r>
              <a:rPr lang="en-US" dirty="0"/>
              <a:t>approach – the main repository is the only “true” source, only the main repository has the complete file history</a:t>
            </a:r>
          </a:p>
          <a:p>
            <a:pPr lvl="1">
              <a:buFont typeface="Wingdings" charset="2"/>
              <a:buChar char="§"/>
              <a:defRPr/>
            </a:pPr>
            <a:r>
              <a:rPr lang="en-US" dirty="0"/>
              <a:t>Users check out local copies of the current version</a:t>
            </a:r>
          </a:p>
          <a:p>
            <a:pPr>
              <a:defRPr/>
            </a:pPr>
            <a:r>
              <a:rPr lang="en-US" dirty="0" err="1">
                <a:solidFill>
                  <a:srgbClr val="404040"/>
                </a:solidFill>
              </a:rPr>
              <a:t>Git</a:t>
            </a:r>
            <a:r>
              <a:rPr lang="en-US" dirty="0">
                <a:solidFill>
                  <a:srgbClr val="404040"/>
                </a:solidFill>
              </a:rPr>
              <a:t>:</a:t>
            </a:r>
          </a:p>
          <a:p>
            <a:pPr lvl="1">
              <a:buFont typeface="Wingdings" charset="2"/>
              <a:buChar char="§"/>
              <a:defRPr/>
            </a:pPr>
            <a:r>
              <a:rPr lang="en-US" b="1" dirty="0"/>
              <a:t>Distributed repository </a:t>
            </a:r>
            <a:r>
              <a:rPr lang="en-US" dirty="0"/>
              <a:t>approach – every checkout of the repository is a full fledged repository, complete with history</a:t>
            </a:r>
          </a:p>
          <a:p>
            <a:pPr lvl="1">
              <a:buFont typeface="Wingdings" charset="2"/>
              <a:buChar char="§"/>
              <a:defRPr/>
            </a:pPr>
            <a:r>
              <a:rPr lang="en-US" b="1" dirty="0"/>
              <a:t>Greater redundancy and speed</a:t>
            </a:r>
          </a:p>
          <a:p>
            <a:pPr lvl="1">
              <a:buFont typeface="Wingdings" charset="2"/>
              <a:buChar char="§"/>
              <a:defRPr/>
            </a:pPr>
            <a:r>
              <a:rPr lang="en-US" dirty="0"/>
              <a:t>Branching and merging repositories is more heavily used as a result</a:t>
            </a:r>
          </a:p>
          <a:p>
            <a:pPr lvl="1">
              <a:buFont typeface="Wingdings" charset="2"/>
              <a:buChar char="§"/>
              <a:defRPr/>
            </a:pPr>
            <a:endParaRPr lang="en-US" dirty="0"/>
          </a:p>
          <a:p>
            <a:pPr lvl="1">
              <a:buFont typeface="Wingdings" charset="2"/>
              <a:buChar char="§"/>
              <a:defRPr/>
            </a:pPr>
            <a:endParaRPr lang="en-US" dirty="0"/>
          </a:p>
          <a:p>
            <a:pPr lvl="1">
              <a:buFont typeface="Wingdings" charset="2"/>
              <a:buChar char="§"/>
              <a:defRPr/>
            </a:pPr>
            <a:endParaRPr lang="en-US" dirty="0"/>
          </a:p>
          <a:p>
            <a:pPr>
              <a:buFont typeface="Wingdings" charset="2"/>
              <a:buChar char="§"/>
              <a:defRPr/>
            </a:pPr>
            <a:r>
              <a:rPr lang="en-US" dirty="0"/>
              <a:t>Conclusion –use </a:t>
            </a:r>
            <a:r>
              <a:rPr lang="en-US" dirty="0" err="1"/>
              <a:t>Git</a:t>
            </a:r>
            <a:r>
              <a:rPr lang="en-US" dirty="0"/>
              <a:t> </a:t>
            </a:r>
          </a:p>
          <a:p>
            <a:pPr lvl="2">
              <a:defRPr/>
            </a:pPr>
            <a:endParaRPr lang="en-US" dirty="0"/>
          </a:p>
          <a:p>
            <a:pPr>
              <a:defRPr/>
            </a:pPr>
            <a:endParaRPr lang="en-US" dirty="0">
              <a:solidFill>
                <a:srgbClr val="262626"/>
              </a:solidFill>
            </a:endParaRPr>
          </a:p>
          <a:p>
            <a:pPr lvl="2">
              <a:defRPr/>
            </a:pPr>
            <a:endParaRPr lang="en-US" dirty="0"/>
          </a:p>
          <a:p>
            <a:pPr lvl="1">
              <a:buFont typeface="Wingdings" charset="2"/>
              <a:buChar char="§"/>
              <a:defRPr/>
            </a:pPr>
            <a:endParaRPr lang="en-US" dirty="0">
              <a:solidFill>
                <a:srgbClr val="404040"/>
              </a:solidFill>
            </a:endParaRPr>
          </a:p>
        </p:txBody>
      </p:sp>
    </p:spTree>
    <p:extLst>
      <p:ext uri="{BB962C8B-B14F-4D97-AF65-F5344CB8AC3E}">
        <p14:creationId xmlns:p14="http://schemas.microsoft.com/office/powerpoint/2010/main" val="1697611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a:t>
            </a:r>
            <a:r>
              <a:rPr lang="en-US" dirty="0" err="1"/>
              <a:t>Git</a:t>
            </a:r>
            <a:r>
              <a:rPr lang="en-US" dirty="0"/>
              <a:t>?</a:t>
            </a:r>
          </a:p>
        </p:txBody>
      </p:sp>
      <p:sp>
        <p:nvSpPr>
          <p:cNvPr id="4" name="Rectangle 3"/>
          <p:cNvSpPr/>
          <p:nvPr/>
        </p:nvSpPr>
        <p:spPr>
          <a:xfrm>
            <a:off x="459618" y="5752050"/>
            <a:ext cx="7003143" cy="369332"/>
          </a:xfrm>
          <a:prstGeom prst="rect">
            <a:avLst/>
          </a:prstGeom>
        </p:spPr>
        <p:txBody>
          <a:bodyPr wrap="square">
            <a:spAutoFit/>
          </a:bodyPr>
          <a:lstStyle/>
          <a:p>
            <a:r>
              <a:rPr lang="en-US" dirty="0">
                <a:hlinkClick r:id="rId2"/>
              </a:rPr>
              <a:t>http://www.geekherocomic.com/2009/01/26/who-needs-git/</a:t>
            </a:r>
            <a:endParaRPr lang="en-US" dirty="0"/>
          </a:p>
        </p:txBody>
      </p:sp>
      <p:pic>
        <p:nvPicPr>
          <p:cNvPr id="5" name="Picture 4"/>
          <p:cNvPicPr>
            <a:picLocks noChangeAspect="1"/>
          </p:cNvPicPr>
          <p:nvPr/>
        </p:nvPicPr>
        <p:blipFill>
          <a:blip r:embed="rId3"/>
          <a:stretch>
            <a:fillRect/>
          </a:stretch>
        </p:blipFill>
        <p:spPr>
          <a:xfrm>
            <a:off x="202597" y="1722113"/>
            <a:ext cx="8844643" cy="2798784"/>
          </a:xfrm>
          <a:prstGeom prst="rect">
            <a:avLst/>
          </a:prstGeom>
        </p:spPr>
      </p:pic>
    </p:spTree>
    <p:extLst>
      <p:ext uri="{BB962C8B-B14F-4D97-AF65-F5344CB8AC3E}">
        <p14:creationId xmlns:p14="http://schemas.microsoft.com/office/powerpoint/2010/main" val="172651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20200" cy="1143000"/>
          </a:xfrm>
        </p:spPr>
        <p:txBody>
          <a:bodyPr/>
          <a:lstStyle/>
          <a:p>
            <a:r>
              <a:rPr lang="en-US" dirty="0"/>
              <a:t>Another powerful use --rollback</a:t>
            </a:r>
          </a:p>
        </p:txBody>
      </p:sp>
      <p:sp>
        <p:nvSpPr>
          <p:cNvPr id="3" name="Content Placeholder 2"/>
          <p:cNvSpPr>
            <a:spLocks noGrp="1"/>
          </p:cNvSpPr>
          <p:nvPr>
            <p:ph idx="1"/>
          </p:nvPr>
        </p:nvSpPr>
        <p:spPr>
          <a:xfrm>
            <a:off x="381000" y="1219200"/>
            <a:ext cx="2743200" cy="4525963"/>
          </a:xfrm>
        </p:spPr>
        <p:txBody>
          <a:bodyPr>
            <a:normAutofit/>
          </a:bodyPr>
          <a:lstStyle/>
          <a:p>
            <a:r>
              <a:rPr lang="en-US" dirty="0"/>
              <a:t>Scenario:  there is a bug in the code that was committed  ---you need to QUICKLY go back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657" y="1295400"/>
            <a:ext cx="4893717" cy="6172200"/>
          </a:xfrm>
          <a:prstGeom prst="rect">
            <a:avLst/>
          </a:prstGeom>
        </p:spPr>
      </p:pic>
    </p:spTree>
    <p:extLst>
      <p:ext uri="{BB962C8B-B14F-4D97-AF65-F5344CB8AC3E}">
        <p14:creationId xmlns:p14="http://schemas.microsoft.com/office/powerpoint/2010/main" val="188841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roles of </a:t>
            </a:r>
            <a:r>
              <a:rPr lang="en-US" dirty="0" err="1"/>
              <a:t>Git</a:t>
            </a:r>
            <a:endParaRPr lang="en-US" dirty="0"/>
          </a:p>
        </p:txBody>
      </p:sp>
      <p:sp>
        <p:nvSpPr>
          <p:cNvPr id="3" name="Content Placeholder 2"/>
          <p:cNvSpPr>
            <a:spLocks noGrp="1"/>
          </p:cNvSpPr>
          <p:nvPr>
            <p:ph idx="1"/>
          </p:nvPr>
        </p:nvSpPr>
        <p:spPr>
          <a:xfrm>
            <a:off x="457200" y="1600200"/>
            <a:ext cx="3962400" cy="4952999"/>
          </a:xfrm>
        </p:spPr>
        <p:txBody>
          <a:bodyPr>
            <a:normAutofit fontScale="92500" lnSpcReduction="20000"/>
          </a:bodyPr>
          <a:lstStyle/>
          <a:p>
            <a:endParaRPr lang="en-US" dirty="0"/>
          </a:p>
          <a:p>
            <a:endParaRPr lang="en-US" dirty="0"/>
          </a:p>
          <a:p>
            <a:r>
              <a:rPr lang="en-US" dirty="0"/>
              <a:t>The HEAD (master) = </a:t>
            </a:r>
            <a:br>
              <a:rPr lang="en-US" dirty="0"/>
            </a:br>
            <a:r>
              <a:rPr lang="en-US" dirty="0"/>
              <a:t>last commit snapshot, pointer to the current branch</a:t>
            </a:r>
          </a:p>
          <a:p>
            <a:pPr marL="0" indent="0">
              <a:buNone/>
            </a:pPr>
            <a:endParaRPr lang="en-US" dirty="0"/>
          </a:p>
          <a:p>
            <a:endParaRPr lang="en-US" dirty="0"/>
          </a:p>
          <a:p>
            <a:r>
              <a:rPr lang="en-US" dirty="0"/>
              <a:t>The Index = </a:t>
            </a:r>
            <a:br>
              <a:rPr lang="en-US" dirty="0"/>
            </a:br>
            <a:r>
              <a:rPr lang="en-US" dirty="0"/>
              <a:t>proposed next commit snapshot</a:t>
            </a:r>
          </a:p>
          <a:p>
            <a:pPr marL="0" indent="0">
              <a:buNone/>
            </a:pPr>
            <a:endParaRPr lang="en-US" dirty="0"/>
          </a:p>
          <a:p>
            <a:endParaRPr lang="en-US" dirty="0"/>
          </a:p>
          <a:p>
            <a:r>
              <a:rPr lang="en-US" dirty="0"/>
              <a:t>The Working Directory = sandbox (local machine)</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664" y="2057400"/>
            <a:ext cx="4542336" cy="3733800"/>
          </a:xfrm>
          <a:prstGeom prst="rect">
            <a:avLst/>
          </a:prstGeom>
        </p:spPr>
      </p:pic>
    </p:spTree>
    <p:extLst>
      <p:ext uri="{BB962C8B-B14F-4D97-AF65-F5344CB8AC3E}">
        <p14:creationId xmlns:p14="http://schemas.microsoft.com/office/powerpoint/2010/main" val="404786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operations/ </a:t>
            </a:r>
            <a:r>
              <a:rPr lang="en-US" dirty="0" err="1"/>
              <a:t>nominclature</a:t>
            </a:r>
            <a:endParaRPr lang="en-US" dirty="0"/>
          </a:p>
        </p:txBody>
      </p:sp>
      <p:sp>
        <p:nvSpPr>
          <p:cNvPr id="3" name="Content Placeholder 2"/>
          <p:cNvSpPr>
            <a:spLocks noGrp="1"/>
          </p:cNvSpPr>
          <p:nvPr>
            <p:ph idx="1"/>
          </p:nvPr>
        </p:nvSpPr>
        <p:spPr/>
        <p:txBody>
          <a:bodyPr/>
          <a:lstStyle/>
          <a:p>
            <a:r>
              <a:rPr lang="en-US" dirty="0"/>
              <a:t>Operations to submit/get code</a:t>
            </a:r>
          </a:p>
          <a:p>
            <a:r>
              <a:rPr lang="en-US" dirty="0"/>
              <a:t>Operations to revert code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43200"/>
            <a:ext cx="4838248" cy="3959724"/>
          </a:xfrm>
          <a:prstGeom prst="rect">
            <a:avLst/>
          </a:prstGeom>
        </p:spPr>
      </p:pic>
    </p:spTree>
    <p:extLst>
      <p:ext uri="{BB962C8B-B14F-4D97-AF65-F5344CB8AC3E}">
        <p14:creationId xmlns:p14="http://schemas.microsoft.com/office/powerpoint/2010/main" val="876331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3430</TotalTime>
  <Words>3165</Words>
  <Application>Microsoft Office PowerPoint</Application>
  <PresentationFormat>On-screen Show (4:3)</PresentationFormat>
  <Paragraphs>444</Paragraphs>
  <Slides>67</Slides>
  <Notes>15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0</vt:i4>
      </vt:variant>
      <vt:variant>
        <vt:lpstr>Slide Titles</vt:lpstr>
      </vt:variant>
      <vt:variant>
        <vt:i4>67</vt:i4>
      </vt:variant>
    </vt:vector>
  </HeadingPairs>
  <TitlesOfParts>
    <vt:vector size="82" baseType="lpstr">
      <vt:lpstr>MS PGothic</vt:lpstr>
      <vt:lpstr>Arial</vt:lpstr>
      <vt:lpstr>Calibri</vt:lpstr>
      <vt:lpstr>Century Gothic</vt:lpstr>
      <vt:lpstr>Consolas</vt:lpstr>
      <vt:lpstr>Courier</vt:lpstr>
      <vt:lpstr>Courier New</vt:lpstr>
      <vt:lpstr>Google Sans</vt:lpstr>
      <vt:lpstr>inherit</vt:lpstr>
      <vt:lpstr>Inter</vt:lpstr>
      <vt:lpstr>JetBrains Sans</vt:lpstr>
      <vt:lpstr>Palatino Linotype</vt:lpstr>
      <vt:lpstr>system-ui</vt:lpstr>
      <vt:lpstr>Wingdings</vt:lpstr>
      <vt:lpstr>Executive</vt:lpstr>
      <vt:lpstr>Git – versioning and managing your software</vt:lpstr>
      <vt:lpstr>What is Git?</vt:lpstr>
      <vt:lpstr>The concept</vt:lpstr>
      <vt:lpstr>The concept</vt:lpstr>
      <vt:lpstr>The concept</vt:lpstr>
      <vt:lpstr>Another view</vt:lpstr>
      <vt:lpstr>Another powerful use --rollback</vt:lpstr>
      <vt:lpstr>3 roles of Git</vt:lpstr>
      <vt:lpstr>Common operations/ nominclature</vt:lpstr>
      <vt:lpstr>Operations to submit/get code</vt:lpstr>
      <vt:lpstr>Operations to revert/undo to previous</vt:lpstr>
      <vt:lpstr>Groups of Git commands</vt:lpstr>
      <vt:lpstr>Some of the operations</vt:lpstr>
      <vt:lpstr>Branching</vt:lpstr>
      <vt:lpstr>Branching the concept</vt:lpstr>
      <vt:lpstr>Another use of branches</vt:lpstr>
      <vt:lpstr>“Developer” Branches</vt:lpstr>
      <vt:lpstr>You can merge a branch into the master</vt:lpstr>
      <vt:lpstr>Lets look at some operations</vt:lpstr>
      <vt:lpstr>Branches – the master is your first branch</vt:lpstr>
      <vt:lpstr>Adding commits to master</vt:lpstr>
      <vt:lpstr>Creating a New Branch and having master point to it</vt:lpstr>
      <vt:lpstr>Continuing commits –will be where the head is pointing to –which is our bug123 branch</vt:lpstr>
      <vt:lpstr>IntelliJ –view branches</vt:lpstr>
      <vt:lpstr>IntelliJ –commit to a branch</vt:lpstr>
      <vt:lpstr>Lets point back to master</vt:lpstr>
      <vt:lpstr>Now we want to merge bug123 into our head (current pointing to master)</vt:lpstr>
      <vt:lpstr>The results of merging</vt:lpstr>
      <vt:lpstr>IntelliJ merging</vt:lpstr>
      <vt:lpstr>Another use scenario</vt:lpstr>
      <vt:lpstr>Our starting place</vt:lpstr>
      <vt:lpstr>Check out master so we can merge next</vt:lpstr>
      <vt:lpstr>Merge bug456 branch into head (master) </vt:lpstr>
      <vt:lpstr>The results</vt:lpstr>
      <vt:lpstr>Working in teams with Git</vt:lpstr>
      <vt:lpstr>Working as a team</vt:lpstr>
      <vt:lpstr>Here we are working and we are sharing the remote repository</vt:lpstr>
      <vt:lpstr>Some more </vt:lpstr>
      <vt:lpstr>A Fork</vt:lpstr>
      <vt:lpstr>Creating a Fork- your own copy of someone else’s repository</vt:lpstr>
      <vt:lpstr>Fork –to change someone else’s repository</vt:lpstr>
      <vt:lpstr>Fork – to use as a starting point for a new project</vt:lpstr>
      <vt:lpstr>What was this thing you mentioned a “pull request”?</vt:lpstr>
      <vt:lpstr>Pull Request</vt:lpstr>
      <vt:lpstr>Pull Request</vt:lpstr>
      <vt:lpstr>Git Pull Request</vt:lpstr>
      <vt:lpstr>GitHub  Pull Request</vt:lpstr>
      <vt:lpstr>Some use Pull Requests to represent Issues</vt:lpstr>
      <vt:lpstr>IntelliJ Pull Request</vt:lpstr>
      <vt:lpstr>IntelliJ viewing pull requests</vt:lpstr>
      <vt:lpstr>GitHub viewing pull request</vt:lpstr>
      <vt:lpstr>GitHub managing pull request</vt:lpstr>
      <vt:lpstr>One Workflow….</vt:lpstr>
      <vt:lpstr>What we will use: GitHub for remote GIT, git for local w/IntelliJ</vt:lpstr>
      <vt:lpstr>Setting up remote GitHub associated with IntelliJ Project</vt:lpstr>
      <vt:lpstr>Another Workflow….</vt:lpstr>
      <vt:lpstr>What we will use: BitBucket for remote GIT, eGit for support in Eclipse, local client SourceTree</vt:lpstr>
      <vt:lpstr>The tools we are using and bitbucket itself as GUI</vt:lpstr>
      <vt:lpstr>Result of using Bitbucket GUI to create new branch</vt:lpstr>
      <vt:lpstr>Use Bitbucket GUI to delete the branch we just created</vt:lpstr>
      <vt:lpstr>A few ending notes…</vt:lpstr>
      <vt:lpstr>ADVICE:   Git has a lot of commands</vt:lpstr>
      <vt:lpstr>GitHub collaborators</vt:lpstr>
      <vt:lpstr>GitHub Settings</vt:lpstr>
      <vt:lpstr>Have you heard of SVN –what is the difference with Git</vt:lpstr>
      <vt:lpstr>SVN vs. Git</vt:lpstr>
      <vt:lpstr>Who needs Git?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 versioning and managing your software</dc:title>
  <dc:creator>Windows User</dc:creator>
  <cp:lastModifiedBy>Lynne G</cp:lastModifiedBy>
  <cp:revision>114</cp:revision>
  <dcterms:created xsi:type="dcterms:W3CDTF">2015-09-16T19:26:18Z</dcterms:created>
  <dcterms:modified xsi:type="dcterms:W3CDTF">2024-02-15T00:59:40Z</dcterms:modified>
</cp:coreProperties>
</file>