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7" r:id="rId2"/>
    <p:sldId id="313" r:id="rId3"/>
    <p:sldId id="464" r:id="rId4"/>
    <p:sldId id="465" r:id="rId5"/>
    <p:sldId id="445" r:id="rId6"/>
    <p:sldId id="444" r:id="rId7"/>
    <p:sldId id="452" r:id="rId8"/>
    <p:sldId id="457" r:id="rId9"/>
    <p:sldId id="44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6" r:id="rId23"/>
    <p:sldId id="437" r:id="rId24"/>
    <p:sldId id="439" r:id="rId25"/>
    <p:sldId id="463" r:id="rId26"/>
    <p:sldId id="440" r:id="rId27"/>
    <p:sldId id="453" r:id="rId28"/>
    <p:sldId id="459" r:id="rId29"/>
    <p:sldId id="460" r:id="rId30"/>
    <p:sldId id="462" r:id="rId31"/>
    <p:sldId id="458" r:id="rId32"/>
    <p:sldId id="461" r:id="rId33"/>
    <p:sldId id="466" r:id="rId34"/>
    <p:sldId id="441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89122" autoAdjust="0"/>
  </p:normalViewPr>
  <p:slideViewPr>
    <p:cSldViewPr snapToGrid="0" snapToObjects="1">
      <p:cViewPr>
        <p:scale>
          <a:sx n="88" d="100"/>
          <a:sy n="88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21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E79FF-01BA-5D48-8FB4-91D723A433A5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8302-14C2-7545-B55B-653A547C5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1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9999" tIns="45001" rIns="89999" bIns="45001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interface with only one </a:t>
            </a:r>
            <a:r>
              <a:rPr lang="en-US" dirty="0" err="1" smtClean="0"/>
              <a:t>nondefault</a:t>
            </a:r>
            <a:r>
              <a:rPr lang="en-US" dirty="0" smtClean="0"/>
              <a:t> method is considered a functional interface by Java 8.</a:t>
            </a:r>
          </a:p>
          <a:p>
            <a:r>
              <a:rPr lang="en-US" dirty="0" smtClean="0"/>
              <a:t>So functional interfaces</a:t>
            </a:r>
            <a:r>
              <a:rPr lang="en-US" baseline="0" dirty="0" smtClean="0"/>
              <a:t> are Java 8’s secret sauce for backward compatibility.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6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lambda “captures” the variable var.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0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List&lt;Integer&gt; is a parameterized type, parameterized by the type</a:t>
            </a:r>
            <a:r>
              <a:rPr lang="en-US" baseline="0" dirty="0" smtClean="0"/>
              <a:t> argument &lt;Integer&gt;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Arrays.asList</a:t>
            </a:r>
            <a:r>
              <a:rPr lang="en-US" baseline="0" dirty="0" smtClean="0"/>
              <a:t> method returns a fixed-size list backed by an array; it can take “</a:t>
            </a:r>
            <a:r>
              <a:rPr lang="en-US" baseline="0" dirty="0" err="1" smtClean="0"/>
              <a:t>vararg</a:t>
            </a:r>
            <a:r>
              <a:rPr lang="en-US" baseline="0" dirty="0" smtClean="0"/>
              <a:t>” arguments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 is a method that takes as input a function and calls the function for each value on the list</a:t>
            </a:r>
          </a:p>
          <a:p>
            <a:r>
              <a:rPr lang="en-US" dirty="0" smtClean="0"/>
              <a:t>Note the absence of type declarations in the lambda;</a:t>
            </a:r>
            <a:r>
              <a:rPr lang="en-US" baseline="0" dirty="0" smtClean="0"/>
              <a:t> the Java 8 compiler does type inference</a:t>
            </a:r>
          </a:p>
          <a:p>
            <a:r>
              <a:rPr lang="en-US" baseline="0" dirty="0" smtClean="0"/>
              <a:t>Java 8 is still statically typed</a:t>
            </a:r>
            <a:endParaRPr lang="en-US" dirty="0" smtClean="0"/>
          </a:p>
          <a:p>
            <a:r>
              <a:rPr lang="en-US" dirty="0" smtClean="0"/>
              <a:t>Braces are not needed</a:t>
            </a:r>
            <a:r>
              <a:rPr lang="en-US" baseline="0" dirty="0" smtClean="0"/>
              <a:t> for single-line lambdas (but could be used if desired).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5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braces are needed to enclose a multiline</a:t>
            </a:r>
            <a:r>
              <a:rPr lang="en-US" baseline="0" dirty="0" smtClean="0"/>
              <a:t>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03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as with ordinary functions, you can define local variables inside the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24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can, if you wish, specify the parameter type</a:t>
            </a:r>
          </a:p>
          <a:p>
            <a:r>
              <a:rPr lang="en-US" dirty="0" smtClean="0"/>
              <a:t>The compiler knows the</a:t>
            </a:r>
            <a:r>
              <a:rPr lang="en-US" baseline="0" dirty="0" smtClean="0"/>
              <a:t> type of </a:t>
            </a:r>
            <a:r>
              <a:rPr lang="en-US" baseline="0" dirty="0" err="1" smtClean="0"/>
              <a:t>intSeq</a:t>
            </a:r>
            <a:r>
              <a:rPr lang="en-US" baseline="0" dirty="0" smtClean="0"/>
              <a:t> is a list of Integers</a:t>
            </a:r>
          </a:p>
          <a:p>
            <a:r>
              <a:rPr lang="en-US" baseline="0" dirty="0" smtClean="0"/>
              <a:t>Since the compiler can do type inference, you don’t need to specify the type of 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29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type should be generated for this function? How should it be called?</a:t>
            </a:r>
          </a:p>
          <a:p>
            <a:r>
              <a:rPr lang="en-US" baseline="0" dirty="0" smtClean="0"/>
              <a:t>What class should the translated lambda expression function be placed it?</a:t>
            </a:r>
          </a:p>
          <a:p>
            <a:r>
              <a:rPr lang="en-US" baseline="0" dirty="0" smtClean="0"/>
              <a:t>Should the generated method be a static or an instance method?</a:t>
            </a:r>
          </a:p>
          <a:p>
            <a:r>
              <a:rPr lang="en-US" baseline="0" dirty="0" smtClean="0"/>
              <a:t>The Java 8 designers spent a lot of time thinking about how to implement lambdas!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Functional interfaces are a common idiom</a:t>
            </a:r>
            <a:r>
              <a:rPr lang="en-US" baseline="0" dirty="0" smtClean="0"/>
              <a:t> in Java code.</a:t>
            </a:r>
          </a:p>
          <a:p>
            <a:r>
              <a:rPr lang="en-US" baseline="0" dirty="0" smtClean="0"/>
              <a:t>Examples of existing JDK functional interfaces: Runnable, Comparable&lt;T&gt;, Callable&lt;V&gt;.</a:t>
            </a:r>
          </a:p>
          <a:p>
            <a:r>
              <a:rPr lang="en-US" baseline="0" dirty="0" smtClean="0"/>
              <a:t>Design decision: Java 8 lambdas should work with existing Java code without requiring recompilation.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1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</a:t>
            </a:r>
            <a:r>
              <a:rPr lang="en-US" baseline="0" dirty="0" smtClean="0"/>
              <a:t> interface called Consumer with a single method called accept.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forEach</a:t>
            </a:r>
            <a:r>
              <a:rPr lang="en-US" baseline="0" dirty="0" smtClean="0"/>
              <a:t> method iterates through the items in the object Consumer and performs the action accept on each item.</a:t>
            </a:r>
          </a:p>
          <a:p>
            <a:r>
              <a:rPr lang="en-US" baseline="0" dirty="0" smtClean="0"/>
              <a:t>The lambda expression becomes the body of the function in the interface.</a:t>
            </a:r>
          </a:p>
          <a:p>
            <a:r>
              <a:rPr lang="en-US" baseline="0" dirty="0" smtClean="0"/>
              <a:t>The signature of the function is defined by the interface.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8935"/>
            <a:ext cx="9144000" cy="17321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cs typeface="+mj-cs"/>
              </a:rPr>
              <a:t>Lambda Expression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Introduced in Java 8 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296503" y="5229792"/>
            <a:ext cx="185948" cy="37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>
              <a:solidFill>
                <a:schemeClr val="bg1"/>
              </a:solidFill>
              <a:cs typeface="+mn-cs"/>
            </a:endParaRP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1958472" y="5146037"/>
            <a:ext cx="5370499" cy="98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 dirty="0">
              <a:cs typeface="+mn-cs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charset="0"/>
              </a:rPr>
              <a:t>Taking Java from purely OOP by adding “functional level Programming”</a:t>
            </a:r>
            <a:endParaRPr lang="en-US" sz="2000" b="1" dirty="0">
              <a:solidFill>
                <a:schemeClr val="accent1"/>
              </a:solidFill>
              <a:latin typeface="Calibri" charset="0"/>
              <a:cs typeface="+mn-cs"/>
            </a:endParaRPr>
          </a:p>
        </p:txBody>
      </p:sp>
      <p:sp>
        <p:nvSpPr>
          <p:cNvPr id="263174" name="Text Box 6"/>
          <p:cNvSpPr txBox="1">
            <a:spLocks noChangeArrowheads="1"/>
          </p:cNvSpPr>
          <p:nvPr/>
        </p:nvSpPr>
        <p:spPr bwMode="auto">
          <a:xfrm>
            <a:off x="6669284" y="920750"/>
            <a:ext cx="1846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>
              <a:cs typeface="+mn-cs"/>
            </a:endParaRPr>
          </a:p>
        </p:txBody>
      </p:sp>
      <p:graphicFrame>
        <p:nvGraphicFramePr>
          <p:cNvPr id="4104" name="Object 14"/>
          <p:cNvGraphicFramePr>
            <a:graphicFrameLocks noChangeAspect="1"/>
          </p:cNvGraphicFramePr>
          <p:nvPr/>
        </p:nvGraphicFramePr>
        <p:xfrm>
          <a:off x="4515191" y="3319463"/>
          <a:ext cx="112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9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91" y="3319463"/>
                        <a:ext cx="112063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820886" y="4052685"/>
            <a:ext cx="4572000" cy="369332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dirty="0" smtClean="0"/>
              <a:t>TIP:  lambda expression = anonymous function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Benefits of Lambdas in 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Enabling functional programming</a:t>
            </a:r>
          </a:p>
          <a:p>
            <a:r>
              <a:rPr lang="en-US" dirty="0" smtClean="0"/>
              <a:t>Writing leaner more compact code</a:t>
            </a:r>
          </a:p>
          <a:p>
            <a:r>
              <a:rPr lang="en-US" dirty="0" smtClean="0"/>
              <a:t>Facilitating parallel programming</a:t>
            </a:r>
          </a:p>
          <a:p>
            <a:r>
              <a:rPr lang="en-US" dirty="0" smtClean="0"/>
              <a:t>Developing more generic, flexible and reusable APIs </a:t>
            </a:r>
          </a:p>
          <a:p>
            <a:r>
              <a:rPr lang="en-US" dirty="0" smtClean="0"/>
              <a:t>Being able to pass behaviors as well as data to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 Lambdas – more details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of Java 8 lambda expressions</a:t>
            </a:r>
          </a:p>
          <a:p>
            <a:r>
              <a:rPr lang="en-US" dirty="0" smtClean="0"/>
              <a:t>Functional interfaces</a:t>
            </a:r>
          </a:p>
          <a:p>
            <a:r>
              <a:rPr lang="en-US" dirty="0" smtClean="0"/>
              <a:t>Variable capture</a:t>
            </a:r>
          </a:p>
          <a:p>
            <a:r>
              <a:rPr lang="en-US" dirty="0" smtClean="0"/>
              <a:t>Method references</a:t>
            </a:r>
          </a:p>
          <a:p>
            <a:r>
              <a:rPr lang="en-US" dirty="0" smtClean="0"/>
              <a:t>Default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Print list of integers using lambda expression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07" y="1600200"/>
            <a:ext cx="88284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x -&gt; </a:t>
            </a:r>
            <a:r>
              <a:rPr lang="en-US" sz="2800" dirty="0" err="1" smtClean="0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is a lambda expression that defines an anonymous function with one parameter named x of type Integer</a:t>
            </a:r>
            <a:endParaRPr lang="en-US" sz="2800" dirty="0"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478" y="5525998"/>
            <a:ext cx="8279895" cy="123110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Introduced in java 8 --- for most collection data class types like </a:t>
            </a:r>
            <a:r>
              <a:rPr lang="en-US" b="1" dirty="0" err="1" smtClean="0"/>
              <a:t>ArrayList</a:t>
            </a:r>
            <a:r>
              <a:rPr lang="en-US" b="1" dirty="0" smtClean="0"/>
              <a:t>, Vector </a:t>
            </a:r>
            <a:r>
              <a:rPr lang="en-US" b="1" dirty="0" err="1" smtClean="0"/>
              <a:t>etc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forEach</a:t>
            </a:r>
            <a:r>
              <a:rPr lang="en-US" b="1" dirty="0" smtClean="0"/>
              <a:t>( Consumer &lt;? Super E&gt; </a:t>
            </a:r>
            <a:r>
              <a:rPr lang="en-US" sz="2000" b="1" dirty="0" smtClean="0">
                <a:solidFill>
                  <a:srgbClr val="FF0000"/>
                </a:solidFill>
              </a:rPr>
              <a:t>action</a:t>
            </a:r>
            <a:r>
              <a:rPr lang="en-US" b="1" dirty="0" smtClean="0"/>
              <a:t>)   </a:t>
            </a:r>
            <a:r>
              <a:rPr lang="en-US" b="1" dirty="0" smtClean="0">
                <a:sym typeface="Wingdings" panose="05000000000000000000" pitchFamily="2" charset="2"/>
              </a:rPr>
              <a:t> a method that will execute the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b="1" dirty="0" smtClean="0">
                <a:sym typeface="Wingdings" panose="05000000000000000000" pitchFamily="2" charset="2"/>
              </a:rPr>
              <a:t> for</a:t>
            </a:r>
            <a:br>
              <a:rPr lang="en-US" b="1" dirty="0" smtClean="0">
                <a:sym typeface="Wingdings" panose="05000000000000000000" pitchFamily="2" charset="2"/>
              </a:rPr>
            </a:br>
            <a:r>
              <a:rPr lang="en-US" b="1" dirty="0" smtClean="0">
                <a:sym typeface="Wingdings" panose="05000000000000000000" pitchFamily="2" charset="2"/>
              </a:rPr>
              <a:t>each element in the Collection of type 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3819" y="3479355"/>
            <a:ext cx="4604081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Here the action to execute is represented</a:t>
            </a:r>
            <a:br>
              <a:rPr lang="en-US" dirty="0" smtClean="0"/>
            </a:br>
            <a:r>
              <a:rPr lang="en-US" dirty="0" smtClean="0"/>
              <a:t>by the lambda expression/anonymous function</a:t>
            </a:r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3603171" y="3211286"/>
            <a:ext cx="424543" cy="2680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75858" y="1255397"/>
            <a:ext cx="31681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Special Note: List is an interface,  so </a:t>
            </a:r>
            <a:r>
              <a:rPr lang="en-US" sz="1200" dirty="0" err="1" smtClean="0"/>
              <a:t>intSeq</a:t>
            </a:r>
            <a:r>
              <a:rPr lang="en-US" sz="1200" dirty="0" smtClean="0"/>
              <a:t> is actually an </a:t>
            </a:r>
            <a:r>
              <a:rPr lang="en-US" sz="1200" dirty="0" err="1" smtClean="0"/>
              <a:t>ArrayList</a:t>
            </a:r>
            <a:r>
              <a:rPr lang="en-US" sz="1200" dirty="0" smtClean="0"/>
              <a:t> instance and it is </a:t>
            </a:r>
            <a:r>
              <a:rPr lang="en-US" sz="1200" dirty="0" err="1" smtClean="0"/>
              <a:t>ArrayList</a:t>
            </a:r>
            <a:r>
              <a:rPr lang="en-US" sz="1200" dirty="0" smtClean="0"/>
              <a:t> that has the </a:t>
            </a:r>
            <a:r>
              <a:rPr lang="en-US" sz="1200" dirty="0" err="1" smtClean="0"/>
              <a:t>forEach</a:t>
            </a:r>
            <a:r>
              <a:rPr lang="en-US" sz="1200" dirty="0" smtClean="0"/>
              <a:t> method defined.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779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2: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multiline lambda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10" y="1600200"/>
            <a:ext cx="889919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b="1" dirty="0" smtClean="0">
                <a:solidFill>
                  <a:srgbClr val="4F81BD"/>
                </a:solidFill>
                <a:latin typeface="Lucida Console"/>
                <a:cs typeface="Lucida Console"/>
              </a:rPr>
              <a:t>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ourier New"/>
              </a:rPr>
              <a:t>Now adding 2 before printing out each element in List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6062" y="4467461"/>
            <a:ext cx="567911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braces  </a:t>
            </a:r>
            <a:r>
              <a:rPr lang="en-US" dirty="0"/>
              <a:t>needed to enclose a multiline lambda </a:t>
            </a:r>
            <a:r>
              <a:rPr lang="en-US" dirty="0" smtClean="0"/>
              <a:t>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0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01827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3: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defined local variable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11" y="1600200"/>
            <a:ext cx="885328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int</a:t>
            </a:r>
            <a:r>
              <a:rPr lang="en-US" sz="2400" b="1" dirty="0" smtClean="0">
                <a:solidFill>
                  <a:srgbClr val="FF0000"/>
                </a:solidFill>
                <a:latin typeface="Lucida Console"/>
                <a:cs typeface="Lucida Console"/>
              </a:rPr>
              <a:t> y = x * 2;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(y);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Lucida Console"/>
              <a:cs typeface="Lucida Console"/>
            </a:endParaRPr>
          </a:p>
          <a:p>
            <a:r>
              <a:rPr lang="en-US" sz="2800" b="1" dirty="0" smtClean="0"/>
              <a:t>you </a:t>
            </a:r>
            <a:r>
              <a:rPr lang="en-US" sz="2800" b="1" dirty="0"/>
              <a:t>can define local variables inside </a:t>
            </a:r>
            <a:r>
              <a:rPr lang="en-US" sz="2800" b="1" dirty="0" smtClean="0"/>
              <a:t>the body of a </a:t>
            </a:r>
            <a:r>
              <a:rPr lang="en-US" sz="2800" b="1" dirty="0"/>
              <a:t>lambda </a:t>
            </a:r>
            <a:r>
              <a:rPr lang="en-US" sz="2800" b="1" dirty="0" smtClean="0"/>
              <a:t>expression </a:t>
            </a:r>
            <a:endParaRPr lang="en-US" sz="2800" b="1" dirty="0"/>
          </a:p>
          <a:p>
            <a:endParaRPr lang="en-US" sz="2400" dirty="0" smtClean="0">
              <a:cs typeface="Lucida Console"/>
            </a:endParaRP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18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4: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declared parameter type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10" y="1600200"/>
            <a:ext cx="86448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Lucida Console"/>
                <a:cs typeface="Lucida Console"/>
              </a:rPr>
              <a:t>(Integer x)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if you wish, specify the parameter type EXPLICITLY –however, the compiler can in this case infer the type of the parameter x.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477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Implementation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1712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cs typeface="Courier New"/>
              </a:rPr>
              <a:t>compiler converts a lambda expression into a function</a:t>
            </a:r>
          </a:p>
          <a:p>
            <a:r>
              <a:rPr lang="en-US" sz="2800" dirty="0" smtClean="0">
                <a:cs typeface="Courier New"/>
              </a:rPr>
              <a:t>then calls the generated function</a:t>
            </a:r>
          </a:p>
          <a:p>
            <a:pPr marL="114300" indent="0">
              <a:buNone/>
            </a:pPr>
            <a:r>
              <a:rPr lang="en-US" sz="2800" dirty="0" smtClean="0">
                <a:cs typeface="Courier New"/>
              </a:rPr>
              <a:t>For example,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could be converted into a </a:t>
            </a:r>
            <a:r>
              <a:rPr lang="en-US" sz="2800" dirty="0" smtClean="0">
                <a:solidFill>
                  <a:srgbClr val="FF0000"/>
                </a:solidFill>
                <a:cs typeface="Courier New"/>
              </a:rPr>
              <a:t>generated static function</a:t>
            </a:r>
            <a:endParaRPr lang="en-US" sz="2800" dirty="0">
              <a:solidFill>
                <a:srgbClr val="FF0000"/>
              </a:solidFill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static void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genName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(Integer x)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400050" lvl="1" indent="0">
              <a:buNone/>
            </a:pP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102870" indent="0">
              <a:buNone/>
            </a:pPr>
            <a:r>
              <a:rPr lang="en-US" sz="2600" dirty="0" smtClean="0">
                <a:solidFill>
                  <a:srgbClr val="4F81BD"/>
                </a:solidFill>
                <a:latin typeface="Lucida Console"/>
                <a:cs typeface="Lucida Console"/>
              </a:rPr>
              <a:t>Compiler must figure out:</a:t>
            </a:r>
          </a:p>
          <a:p>
            <a:r>
              <a:rPr lang="en-US" sz="2800" dirty="0" smtClean="0">
                <a:cs typeface="Courier New"/>
              </a:rPr>
              <a:t>what type should be generated for this function? </a:t>
            </a:r>
          </a:p>
          <a:p>
            <a:r>
              <a:rPr lang="en-US" sz="2800" dirty="0" smtClean="0">
                <a:cs typeface="Courier New"/>
              </a:rPr>
              <a:t>How should it be called? </a:t>
            </a:r>
          </a:p>
          <a:p>
            <a:r>
              <a:rPr lang="en-US" sz="2800" dirty="0" smtClean="0">
                <a:cs typeface="Courier New"/>
              </a:rPr>
              <a:t>What class should it go in?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408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Functional Interfaces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1600200"/>
            <a:ext cx="841712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Java 8 lambdas are assigned to functional interfaces.</a:t>
            </a:r>
          </a:p>
          <a:p>
            <a:r>
              <a:rPr lang="en-US" sz="2800" dirty="0" smtClean="0">
                <a:cs typeface="Courier New"/>
              </a:rPr>
              <a:t>A </a:t>
            </a:r>
            <a:r>
              <a:rPr lang="en-US" sz="2800" b="1" dirty="0" smtClean="0">
                <a:cs typeface="Courier New"/>
              </a:rPr>
              <a:t>functional interface is a Java interface with exactly one non-default method</a:t>
            </a:r>
            <a:r>
              <a:rPr lang="en-US" sz="2800" dirty="0" smtClean="0">
                <a:cs typeface="Courier New"/>
              </a:rPr>
              <a:t>.  E.g.,</a:t>
            </a:r>
          </a:p>
          <a:p>
            <a:pPr marL="0" indent="0">
              <a:buNone/>
            </a:pPr>
            <a:endParaRPr lang="en-US" sz="2800" dirty="0"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public interface Consumer&lt;T&gt;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void accept(T t);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endParaRPr lang="en-US" sz="24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The package </a:t>
            </a:r>
            <a:r>
              <a:rPr lang="en-US" sz="2800" dirty="0" err="1" smtClean="0">
                <a:latin typeface="Courier New"/>
                <a:cs typeface="Courier New"/>
              </a:rPr>
              <a:t>java.util.function</a:t>
            </a:r>
            <a:r>
              <a:rPr lang="en-US" sz="2800" dirty="0" smtClean="0">
                <a:cs typeface="Courier New"/>
              </a:rPr>
              <a:t> defines many new useful functional interfaces like the Consumer interface we saw used by the new </a:t>
            </a:r>
            <a:r>
              <a:rPr lang="en-US" sz="2800" dirty="0" err="1" smtClean="0">
                <a:cs typeface="Courier New"/>
              </a:rPr>
              <a:t>forEach</a:t>
            </a:r>
            <a:r>
              <a:rPr lang="en-US" sz="2800" dirty="0" smtClean="0">
                <a:cs typeface="Courier New"/>
              </a:rPr>
              <a:t> method of Collection classes:</a:t>
            </a:r>
          </a:p>
          <a:p>
            <a:endParaRPr lang="en-US" sz="2800" dirty="0"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6049" y="5819911"/>
            <a:ext cx="6519285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RECALL Introduced in java 8 --- for most collection data class types like List, Vector </a:t>
            </a:r>
            <a:r>
              <a:rPr lang="en-US" sz="1400" b="1" dirty="0" err="1" smtClean="0"/>
              <a:t>etc</a:t>
            </a:r>
            <a:r>
              <a:rPr lang="en-US" sz="1400" b="1" dirty="0" smtClean="0"/>
              <a:t>,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err="1" smtClean="0"/>
              <a:t>forEach</a:t>
            </a:r>
            <a:r>
              <a:rPr lang="en-US" sz="1400" b="1" dirty="0" smtClean="0"/>
              <a:t>( Consumer &lt;? Super E&gt; </a:t>
            </a:r>
            <a:r>
              <a:rPr lang="en-US" sz="1400" b="1" dirty="0" smtClean="0">
                <a:solidFill>
                  <a:srgbClr val="FF0000"/>
                </a:solidFill>
              </a:rPr>
              <a:t>action</a:t>
            </a:r>
            <a:r>
              <a:rPr lang="en-US" sz="1400" b="1" dirty="0" smtClean="0"/>
              <a:t>)   </a:t>
            </a:r>
            <a:r>
              <a:rPr lang="en-US" sz="1400" b="1" dirty="0" smtClean="0">
                <a:sym typeface="Wingdings" panose="05000000000000000000" pitchFamily="2" charset="2"/>
              </a:rPr>
              <a:t> a method that will execute the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sz="1400" b="1" dirty="0" smtClean="0">
                <a:sym typeface="Wingdings" panose="05000000000000000000" pitchFamily="2" charset="2"/>
              </a:rPr>
              <a:t> for</a:t>
            </a:r>
            <a:br>
              <a:rPr lang="en-US" sz="1400" b="1" dirty="0" smtClean="0">
                <a:sym typeface="Wingdings" panose="05000000000000000000" pitchFamily="2" charset="2"/>
              </a:rPr>
            </a:br>
            <a:r>
              <a:rPr lang="en-US" sz="1400" b="1" dirty="0" smtClean="0">
                <a:sym typeface="Wingdings" panose="05000000000000000000" pitchFamily="2" charset="2"/>
              </a:rPr>
              <a:t>each element in the Collection of type 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41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9" y="274638"/>
            <a:ext cx="8692815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Assigning a Lambda to a </a:t>
            </a:r>
            <a:r>
              <a:rPr lang="en-US" b="1" dirty="0" smtClean="0">
                <a:solidFill>
                  <a:srgbClr val="FF0000"/>
                </a:solidFill>
              </a:rPr>
              <a:t>Local Variable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09" y="1600200"/>
            <a:ext cx="8899191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//”functional” interface defined in </a:t>
            </a:r>
            <a:r>
              <a:rPr lang="en-US" sz="2000" i="1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java.utils.functions</a:t>
            </a: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 (new to java 8)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interface Consumer&lt;T&gt;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 void accept(T t);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//now inside some collection class like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ArrayList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or Vector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void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forEach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(Consumer&lt;Integer&gt; action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for (Integer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i:items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 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action.accept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(t);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/>
            </a:r>
            <a:b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</a:b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//now inside your code</a:t>
            </a:r>
            <a:endParaRPr lang="en-US" sz="2000" i="1" dirty="0" smtClean="0">
              <a:solidFill>
                <a:srgbClr val="00206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Arrrays.asList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(1,2,3); 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//define your lambda expression on right and assign to variable </a:t>
            </a:r>
            <a:r>
              <a:rPr lang="en-US" sz="2000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cnsmr</a:t>
            </a:r>
            <a:endParaRPr lang="en-US" sz="2000" dirty="0" smtClean="0">
              <a:solidFill>
                <a:srgbClr val="FF000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Consumer&lt;Integer&gt;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 = x -&gt;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);</a:t>
            </a:r>
            <a:endParaRPr lang="en-US" sz="2000" dirty="0">
              <a:solidFill>
                <a:srgbClr val="002060"/>
              </a:solidFill>
              <a:latin typeface="Lucida Console"/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9371" y="5802997"/>
            <a:ext cx="514891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Special Note: List is an interface,  so </a:t>
            </a:r>
            <a:r>
              <a:rPr lang="en-US" dirty="0" err="1" smtClean="0"/>
              <a:t>intSeq</a:t>
            </a:r>
            <a:r>
              <a:rPr lang="en-US" dirty="0" smtClean="0"/>
              <a:t> is actually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 err="1" smtClean="0"/>
              <a:t>ArrayList</a:t>
            </a:r>
            <a:r>
              <a:rPr lang="en-US" dirty="0" smtClean="0"/>
              <a:t> instance and it is </a:t>
            </a:r>
            <a:r>
              <a:rPr lang="en-US" dirty="0" err="1" smtClean="0"/>
              <a:t>ArrayList</a:t>
            </a:r>
            <a:r>
              <a:rPr lang="en-US" dirty="0" smtClean="0"/>
              <a:t> that has the</a:t>
            </a:r>
            <a:br>
              <a:rPr lang="en-US" dirty="0" smtClean="0"/>
            </a:br>
            <a:r>
              <a:rPr lang="en-US" dirty="0" err="1" smtClean="0"/>
              <a:t>forEach</a:t>
            </a:r>
            <a:r>
              <a:rPr lang="en-US" dirty="0" smtClean="0"/>
              <a:t> method defined.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Properties of the Generated Method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generated from a Java 8 lambda expression has the same signature as the method in the functional interface</a:t>
            </a:r>
          </a:p>
          <a:p>
            <a:r>
              <a:rPr lang="en-US" dirty="0" smtClean="0"/>
              <a:t>The type is the same as that of the functional interface to which the lambda expression is assigned</a:t>
            </a:r>
          </a:p>
          <a:p>
            <a:r>
              <a:rPr lang="en-US" dirty="0" smtClean="0"/>
              <a:t>The lambda expression becomes the body of the method in the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997" y="73025"/>
            <a:ext cx="895100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00FF"/>
                </a:solidFill>
              </a:rPr>
              <a:t>Outline</a:t>
            </a:r>
          </a:p>
        </p:txBody>
      </p:sp>
      <p:sp>
        <p:nvSpPr>
          <p:cNvPr id="1296387" name="Rectangle 3"/>
          <p:cNvSpPr>
            <a:spLocks noGrp="1" noChangeArrowheads="1"/>
          </p:cNvSpPr>
          <p:nvPr>
            <p:ph idx="1"/>
          </p:nvPr>
        </p:nvSpPr>
        <p:spPr>
          <a:xfrm>
            <a:off x="192997" y="919163"/>
            <a:ext cx="8951003" cy="5435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is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are the benefits of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Functional programming in Java 8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Java 8 lambda 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Implementation of Java 8 lambda 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Streams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999" y="5708432"/>
            <a:ext cx="7184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Modified from www.cs.columbia.edu</a:t>
            </a:r>
            <a:r>
              <a:rPr lang="en-US" dirty="0"/>
              <a:t>/~</a:t>
            </a:r>
            <a:r>
              <a:rPr lang="en-US" dirty="0" smtClean="0"/>
              <a:t>aho/cs6998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Variable Capture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Lambdas can interact with variables defined outside the body of the lambda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Using these variables is called variable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Local Variable </a:t>
            </a:r>
            <a:r>
              <a:rPr lang="en-US" b="1" dirty="0" smtClean="0">
                <a:solidFill>
                  <a:srgbClr val="0000FF"/>
                </a:solidFill>
              </a:rPr>
              <a:t>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69871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LVCExample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x -&gt; </a:t>
            </a:r>
            <a:r>
              <a:rPr lang="en-US" sz="2000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(x +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)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Note: local variables used inside the </a:t>
            </a:r>
            <a:r>
              <a:rPr lang="en-US" sz="2800" dirty="0" smtClean="0">
                <a:solidFill>
                  <a:srgbClr val="FF0000"/>
                </a:solidFill>
                <a:cs typeface="Courier New"/>
              </a:rPr>
              <a:t>body of a lambda </a:t>
            </a:r>
            <a:r>
              <a:rPr lang="en-US" sz="2800" dirty="0" smtClean="0">
                <a:cs typeface="Courier New"/>
              </a:rPr>
              <a:t>must be final or effectively final</a:t>
            </a:r>
            <a:endParaRPr lang="en-US" sz="2800" dirty="0">
              <a:cs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02429" y="3505200"/>
            <a:ext cx="5094514" cy="6096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4572912"/>
            <a:ext cx="1986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Lambda expression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5486400" y="4114800"/>
            <a:ext cx="446314" cy="45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Static </a:t>
            </a:r>
            <a:r>
              <a:rPr lang="en-US" b="1" dirty="0" smtClean="0">
                <a:solidFill>
                  <a:srgbClr val="0000FF"/>
                </a:solidFill>
              </a:rPr>
              <a:t>Variable 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1600200"/>
            <a:ext cx="88741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>
                <a:solidFill>
                  <a:srgbClr val="4F81BD"/>
                </a:solidFill>
                <a:latin typeface="Lucida Console"/>
                <a:cs typeface="Lucida Console"/>
              </a:rPr>
              <a:t>S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private 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static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+ </a:t>
            </a:r>
            <a:r>
              <a:rPr lang="en-US" sz="2000" b="1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0685" y="4921254"/>
            <a:ext cx="409330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Can access statically defined variables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Method References – short cut to writing lambda expressions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8" y="2253342"/>
            <a:ext cx="7620000" cy="4800600"/>
          </a:xfrm>
        </p:spPr>
        <p:txBody>
          <a:bodyPr/>
          <a:lstStyle/>
          <a:p>
            <a:r>
              <a:rPr lang="en-US" dirty="0" smtClean="0"/>
              <a:t>Method references can be used to pass an existing function in places where a lambda is expected</a:t>
            </a:r>
          </a:p>
          <a:p>
            <a:r>
              <a:rPr lang="en-US" dirty="0" smtClean="0"/>
              <a:t>The signature of the referenced method needs to match the signature of the functional interface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Summary of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681159"/>
              </p:ext>
            </p:extLst>
          </p:nvPr>
        </p:nvGraphicFramePr>
        <p:xfrm>
          <a:off x="174172" y="2303954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188"/>
                <a:gridCol w="3779185"/>
                <a:gridCol w="20732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Method Reference</a:t>
                      </a:r>
                      <a:r>
                        <a:rPr lang="en-US" sz="2000" baseline="0" dirty="0" smtClean="0"/>
                        <a:t>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Syntax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static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StaticMethodName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String::</a:t>
                      </a:r>
                      <a:r>
                        <a:rPr lang="en-US" sz="2000" dirty="0" err="1" smtClean="0"/>
                        <a:t>valueOf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constructor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ArrayList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specific object instance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objectReference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arbitrary object of a given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InstanceMethodName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Object::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Conciseness with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20" y="1600200"/>
            <a:ext cx="873636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rewrite the statement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400050" lvl="1" indent="0">
              <a:buNone/>
            </a:pPr>
            <a:endParaRPr lang="en-US" sz="20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cs typeface="Lucida Console"/>
              </a:rPr>
              <a:t>more concisely using a method reference</a:t>
            </a:r>
            <a:endParaRPr lang="en-US" dirty="0"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::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400050" lvl="1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6597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Default Methods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Java 8 uses lambda expressions and default methods in conjunction with the Java collections framework to achieve backward compatibility with existing published interfaces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a full discussion see Brian </a:t>
            </a:r>
            <a:r>
              <a:rPr lang="en-US" dirty="0"/>
              <a:t>Goetz, Lambdas in Java: A peek under the </a:t>
            </a:r>
            <a:r>
              <a:rPr lang="en-US" dirty="0" smtClean="0"/>
              <a:t>hood.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https</a:t>
            </a:r>
            <a:r>
              <a:rPr lang="en-US" sz="2800" dirty="0">
                <a:solidFill>
                  <a:schemeClr val="accent1"/>
                </a:solidFill>
              </a:rPr>
              <a:t>://</a:t>
            </a:r>
            <a:r>
              <a:rPr lang="en-US" sz="2800" dirty="0" err="1">
                <a:solidFill>
                  <a:schemeClr val="accent1"/>
                </a:solidFill>
              </a:rPr>
              <a:t>www.youtube.com</a:t>
            </a:r>
            <a:r>
              <a:rPr lang="en-US" sz="2800" dirty="0">
                <a:solidFill>
                  <a:schemeClr val="accent1"/>
                </a:solidFill>
              </a:rPr>
              <a:t>/</a:t>
            </a:r>
            <a:r>
              <a:rPr lang="en-US" sz="2800" dirty="0" err="1">
                <a:solidFill>
                  <a:schemeClr val="accent1"/>
                </a:solidFill>
              </a:rPr>
              <a:t>watch?v</a:t>
            </a:r>
            <a:r>
              <a:rPr lang="en-US" sz="2800" dirty="0">
                <a:solidFill>
                  <a:schemeClr val="accent1"/>
                </a:solidFill>
              </a:rPr>
              <a:t>=MLksirK9nnE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API – in 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43" y="1600200"/>
            <a:ext cx="8392886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new </a:t>
            </a:r>
            <a:r>
              <a:rPr lang="en-US" dirty="0" err="1" smtClean="0"/>
              <a:t>java.util.stream</a:t>
            </a:r>
            <a:r>
              <a:rPr lang="en-US" dirty="0" smtClean="0"/>
              <a:t> package provides utilities to support functional-style operations on streams of values.</a:t>
            </a:r>
          </a:p>
          <a:p>
            <a:r>
              <a:rPr lang="en-US" dirty="0" smtClean="0"/>
              <a:t>A common way to obtain a stream is from a collection: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/>
                <a:cs typeface="Lucida Console"/>
              </a:rPr>
              <a:t>		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Stream&lt;T&gt; stream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collection.stream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();</a:t>
            </a:r>
          </a:p>
          <a:p>
            <a:r>
              <a:rPr lang="en-US" dirty="0" smtClean="0">
                <a:cs typeface="Lucida Console"/>
              </a:rPr>
              <a:t>Streams can be sequential or parallel.</a:t>
            </a:r>
          </a:p>
          <a:p>
            <a:r>
              <a:rPr lang="en-US" dirty="0" smtClean="0">
                <a:cs typeface="Lucida Console"/>
              </a:rPr>
              <a:t>Streams are useful for selecting values and performing actions on the </a:t>
            </a:r>
            <a:r>
              <a:rPr lang="en-US" dirty="0" smtClean="0">
                <a:cs typeface="Lucida Console"/>
              </a:rPr>
              <a:t>results</a:t>
            </a:r>
            <a:r>
              <a:rPr lang="en-US" dirty="0" smtClean="0">
                <a:cs typeface="Lucida Console"/>
              </a:rPr>
              <a:t>.</a:t>
            </a:r>
            <a:endParaRPr lang="en-US" dirty="0">
              <a:cs typeface="Lucida Consol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114" y="5290457"/>
            <a:ext cx="5849037" cy="147732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WHY use lambda in Streams (we will revisit later in example)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Shorter 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abstract – describes what is desired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efficient – avoids intermediate data structure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Runs </a:t>
            </a:r>
            <a:r>
              <a:rPr lang="en-US" dirty="0"/>
              <a:t>in parallel</a:t>
            </a:r>
          </a:p>
        </p:txBody>
      </p:sp>
    </p:spTree>
    <p:extLst>
      <p:ext uri="{BB962C8B-B14F-4D97-AF65-F5344CB8AC3E}">
        <p14:creationId xmlns:p14="http://schemas.microsoft.com/office/powerpoint/2010/main" val="4708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</a:t>
            </a:r>
            <a:r>
              <a:rPr lang="en-US" b="1" dirty="0" smtClean="0">
                <a:solidFill>
                  <a:srgbClr val="0000FF"/>
                </a:solidFill>
              </a:rPr>
              <a:t>Operations – some ideas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intermediate operation keeps a stream open for further operations. Intermediate operations are lazy.</a:t>
            </a:r>
          </a:p>
          <a:p>
            <a:r>
              <a:rPr lang="en-US" dirty="0" smtClean="0">
                <a:cs typeface="Lucida Console"/>
              </a:rPr>
              <a:t>A terminal operation must be the final operation on a stream. Once a terminal operation is invoked, the stream is consumed and is no longer usable.</a:t>
            </a:r>
            <a:endParaRPr lang="en-US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708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Intermediate Operations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dirty="0" smtClean="0"/>
              <a:t> excludes all elements that don’t match a Predicate.</a:t>
            </a:r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dirty="0" smtClean="0"/>
              <a:t> performs a one-to-one transformation of elements using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Recall anonymous inner classes</a:t>
            </a:r>
          </a:p>
          <a:p>
            <a:pPr marL="114300" indent="0">
              <a:buNone/>
            </a:pPr>
            <a:r>
              <a:rPr lang="en-US" dirty="0"/>
              <a:t>// add functionality to the step button. </a:t>
            </a:r>
            <a:endParaRPr lang="en-US" dirty="0" smtClean="0"/>
          </a:p>
          <a:p>
            <a:pPr marL="114300" indent="0">
              <a:buNone/>
            </a:pPr>
            <a:r>
              <a:rPr lang="en-US" dirty="0" err="1" smtClean="0"/>
              <a:t>step.addActionListener</a:t>
            </a:r>
            <a:r>
              <a:rPr lang="en-US" dirty="0" smtClean="0"/>
              <a:t>(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new </a:t>
            </a:r>
            <a:r>
              <a:rPr lang="en-US" dirty="0" err="1"/>
              <a:t>ActionListener</a:t>
            </a:r>
            <a:r>
              <a:rPr lang="en-US" dirty="0" smtClean="0"/>
              <a:t>()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{ 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   @</a:t>
            </a:r>
            <a:r>
              <a:rPr lang="en-US" dirty="0"/>
              <a:t>Override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   public </a:t>
            </a:r>
            <a:r>
              <a:rPr lang="en-US" dirty="0"/>
              <a:t>void </a:t>
            </a:r>
            <a:r>
              <a:rPr lang="en-US" dirty="0" err="1"/>
              <a:t>actionPerformed</a:t>
            </a:r>
            <a:r>
              <a:rPr lang="en-US" dirty="0"/>
              <a:t>(</a:t>
            </a:r>
            <a:r>
              <a:rPr lang="en-US" dirty="0" err="1"/>
              <a:t>ActionEvent</a:t>
            </a:r>
            <a:r>
              <a:rPr lang="en-US" dirty="0"/>
              <a:t> arg0) {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worldPanel.step</a:t>
            </a:r>
            <a:r>
              <a:rPr lang="en-US" dirty="0" smtClean="0"/>
              <a:t>();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/>
              <a:t>}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); 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THIS IS A </a:t>
            </a:r>
            <a:r>
              <a:rPr lang="en-US" dirty="0"/>
              <a:t>lot of </a:t>
            </a:r>
            <a:r>
              <a:rPr lang="en-US" dirty="0" smtClean="0"/>
              <a:t>work </a:t>
            </a:r>
            <a:r>
              <a:rPr lang="en-US" dirty="0"/>
              <a:t>for 1 line of </a:t>
            </a:r>
            <a:r>
              <a:rPr lang="en-US" dirty="0" smtClean="0"/>
              <a:t>code!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 Stream Pipeline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stream pipeline has three components: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source such as a Collection, an array, a generator function, or an IO channel;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Zero or more intermediate operations;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terminal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Finally </a:t>
            </a:r>
            <a:r>
              <a:rPr lang="en-US" b="1" dirty="0" smtClean="0">
                <a:solidFill>
                  <a:srgbClr val="0000FF"/>
                </a:solidFill>
              </a:rPr>
              <a:t>a Stream Example with lambda expressions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04" y="1600201"/>
            <a:ext cx="8658049" cy="4080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sum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widgets.stream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.filter(w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w.getColor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 == RED)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mapToInt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w.getWeight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.sum();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widgets</a:t>
            </a:r>
            <a:r>
              <a:rPr lang="en-US" sz="2400" dirty="0" smtClean="0">
                <a:cs typeface="Lucida Console"/>
              </a:rPr>
              <a:t> is a </a:t>
            </a:r>
            <a:r>
              <a:rPr lang="en-US" sz="2000" dirty="0" smtClean="0">
                <a:latin typeface="Lucida Console"/>
                <a:cs typeface="Lucida Console"/>
              </a:rPr>
              <a:t>Collection&lt;Widget&gt;</a:t>
            </a:r>
            <a:r>
              <a:rPr lang="en-US" sz="2400" dirty="0" smtClean="0">
                <a:cs typeface="Lucida Console"/>
              </a:rPr>
              <a:t>. </a:t>
            </a:r>
          </a:p>
          <a:p>
            <a:pPr indent="-342900"/>
            <a:r>
              <a:rPr lang="en-US" sz="1800" dirty="0" smtClean="0">
                <a:cs typeface="Lucida Console"/>
              </a:rPr>
              <a:t>created a stream of </a:t>
            </a:r>
            <a:r>
              <a:rPr lang="en-US" sz="1800" dirty="0" smtClean="0">
                <a:latin typeface="Lucida Console"/>
                <a:cs typeface="Lucida Console"/>
              </a:rPr>
              <a:t>Widget</a:t>
            </a:r>
            <a:r>
              <a:rPr lang="en-US" sz="1800" dirty="0" smtClean="0">
                <a:cs typeface="Lucida Console"/>
              </a:rPr>
              <a:t> objects via </a:t>
            </a:r>
            <a:r>
              <a:rPr lang="en-US" sz="1800" dirty="0" err="1" smtClean="0">
                <a:latin typeface="Lucida Console"/>
                <a:cs typeface="Lucida Console"/>
              </a:rPr>
              <a:t>Collection.stream</a:t>
            </a:r>
            <a:r>
              <a:rPr lang="en-US" sz="1800" dirty="0" smtClean="0">
                <a:latin typeface="Lucida Console"/>
                <a:cs typeface="Lucida Console"/>
              </a:rPr>
              <a:t>()</a:t>
            </a:r>
            <a:r>
              <a:rPr lang="en-US" sz="1800" dirty="0" smtClean="0">
                <a:cs typeface="Lucida Console"/>
              </a:rPr>
              <a:t>, </a:t>
            </a:r>
          </a:p>
          <a:p>
            <a:pPr indent="-342900"/>
            <a:r>
              <a:rPr lang="en-US" sz="1800" dirty="0" smtClean="0">
                <a:cs typeface="Lucida Console"/>
              </a:rPr>
              <a:t>filter it to produce a stream containing only the red widgets,</a:t>
            </a:r>
          </a:p>
          <a:p>
            <a:pPr indent="-342900"/>
            <a:r>
              <a:rPr lang="en-US" sz="1800" dirty="0" smtClean="0">
                <a:cs typeface="Lucida Console"/>
              </a:rPr>
              <a:t>transform it into a stream of </a:t>
            </a:r>
            <a:r>
              <a:rPr lang="en-US" sz="1800" dirty="0" err="1" smtClean="0">
                <a:latin typeface="Lucida Console"/>
                <a:cs typeface="Lucida Console"/>
              </a:rPr>
              <a:t>int</a:t>
            </a:r>
            <a:r>
              <a:rPr lang="en-US" sz="1800" dirty="0" smtClean="0">
                <a:cs typeface="Lucida Console"/>
              </a:rPr>
              <a:t> values representing the weight of each red widget. </a:t>
            </a:r>
          </a:p>
          <a:p>
            <a:pPr indent="-342900"/>
            <a:r>
              <a:rPr lang="en-US" sz="1800" dirty="0" smtClean="0">
                <a:cs typeface="Lucida Console"/>
              </a:rPr>
              <a:t>stream is summed to produce a total weight.</a:t>
            </a:r>
            <a:endParaRPr lang="en-US" sz="1800" dirty="0">
              <a:cs typeface="Lucida Conso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4237" y="5277583"/>
            <a:ext cx="4989763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Methods filter, </a:t>
            </a:r>
            <a:r>
              <a:rPr lang="en-US" dirty="0" err="1" smtClean="0"/>
              <a:t>mapToInt</a:t>
            </a:r>
            <a:r>
              <a:rPr lang="en-US" dirty="0" smtClean="0"/>
              <a:t>  are examples of Intermediate</a:t>
            </a:r>
            <a:br>
              <a:rPr lang="en-US" dirty="0" smtClean="0"/>
            </a:br>
            <a:r>
              <a:rPr lang="en-US" dirty="0" smtClean="0"/>
              <a:t>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 sum is a terminal operation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0904" y="4826675"/>
            <a:ext cx="3744686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use lambda in Streams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Shorter 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abstract – describes what is desired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</a:t>
            </a:r>
            <a:r>
              <a:rPr lang="en-US" dirty="0"/>
              <a:t>efficient – avoids intermediate data structure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Runs </a:t>
            </a:r>
            <a:r>
              <a:rPr lang="en-US" dirty="0"/>
              <a:t>in parallel</a:t>
            </a:r>
          </a:p>
        </p:txBody>
      </p:sp>
    </p:spTree>
    <p:extLst>
      <p:ext uri="{BB962C8B-B14F-4D97-AF65-F5344CB8AC3E}">
        <p14:creationId xmlns:p14="http://schemas.microsoft.com/office/powerpoint/2010/main" val="3572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Last Example: Using </a:t>
            </a:r>
            <a:r>
              <a:rPr lang="en-US" sz="3200" b="1" dirty="0">
                <a:solidFill>
                  <a:srgbClr val="0000FF"/>
                </a:solidFill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</a:rPr>
              <a:t>ambdas and stream to sum the squares of the elements on a list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57" y="1600200"/>
            <a:ext cx="7968343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accent1"/>
              </a:solidFill>
              <a:cs typeface="Lucida Console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&lt;Integer&gt; list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Arrays.asList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1,2,3)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int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 sum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list.stream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().map(x -&gt; x*x).reduce((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x,y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) -&gt; x + y).get();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(sum)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solidFill>
                <a:schemeClr val="accent1"/>
              </a:solidFill>
              <a:cs typeface="Lucida Console"/>
            </a:endParaRPr>
          </a:p>
          <a:p>
            <a:r>
              <a:rPr lang="en-US" dirty="0" smtClean="0"/>
              <a:t>Here </a:t>
            </a:r>
            <a:r>
              <a:rPr lang="en-US" dirty="0" smtClean="0">
                <a:solidFill>
                  <a:schemeClr val="accent1"/>
                </a:solidFill>
              </a:rPr>
              <a:t>map(x -&gt; x*x)</a:t>
            </a:r>
            <a:r>
              <a:rPr lang="en-US" dirty="0" smtClean="0"/>
              <a:t> squares each element and then </a:t>
            </a:r>
            <a:r>
              <a:rPr lang="en-US" dirty="0" smtClean="0">
                <a:solidFill>
                  <a:srgbClr val="4F81BD"/>
                </a:solidFill>
              </a:rPr>
              <a:t>reduce((</a:t>
            </a:r>
            <a:r>
              <a:rPr lang="en-US" dirty="0" err="1" smtClean="0">
                <a:solidFill>
                  <a:srgbClr val="4F81BD"/>
                </a:solidFill>
              </a:rPr>
              <a:t>x,y</a:t>
            </a:r>
            <a:r>
              <a:rPr lang="en-US" dirty="0" smtClean="0">
                <a:solidFill>
                  <a:srgbClr val="4F81BD"/>
                </a:solidFill>
              </a:rPr>
              <a:t>) -&gt; x + y) </a:t>
            </a:r>
            <a:r>
              <a:rPr lang="en-US" dirty="0" smtClean="0"/>
              <a:t>reduces all elements into a single number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1688" y="5978968"/>
            <a:ext cx="647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>
              <a:solidFill>
                <a:schemeClr val="accent1"/>
              </a:solidFill>
            </a:endParaRPr>
          </a:p>
          <a:p>
            <a:pPr algn="r"/>
            <a:r>
              <a:rPr lang="en-US" dirty="0">
                <a:solidFill>
                  <a:srgbClr val="4F81BD"/>
                </a:solidFill>
              </a:rPr>
              <a:t>http://</a:t>
            </a:r>
            <a:r>
              <a:rPr lang="en-US" dirty="0" err="1">
                <a:solidFill>
                  <a:srgbClr val="4F81BD"/>
                </a:solidFill>
              </a:rPr>
              <a:t>viralpatel.net</a:t>
            </a:r>
            <a:r>
              <a:rPr lang="en-US" dirty="0">
                <a:solidFill>
                  <a:srgbClr val="4F81BD"/>
                </a:solidFill>
              </a:rPr>
              <a:t>/blogs/lambda-expressions-java-tutorial/</a:t>
            </a:r>
          </a:p>
        </p:txBody>
      </p:sp>
    </p:spTree>
    <p:extLst>
      <p:ext uri="{BB962C8B-B14F-4D97-AF65-F5344CB8AC3E}">
        <p14:creationId xmlns:p14="http://schemas.microsoft.com/office/powerpoint/2010/main" val="306315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Lambdas </a:t>
            </a:r>
            <a:r>
              <a:rPr lang="en-US" dirty="0"/>
              <a:t>are a lightweight syntax for defining functions  </a:t>
            </a:r>
            <a:endParaRPr lang="en-US" dirty="0" smtClean="0"/>
          </a:p>
          <a:p>
            <a:r>
              <a:rPr lang="en-US" dirty="0" smtClean="0"/>
              <a:t>Support </a:t>
            </a:r>
            <a:r>
              <a:rPr lang="en-US" dirty="0"/>
              <a:t>shorter and more abstract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Represent anonymous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The </a:t>
            </a:r>
            <a:r>
              <a:rPr lang="en-US" sz="2400" dirty="0"/>
              <a:t>Java Tutorials,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index.html</a:t>
            </a:r>
            <a:endParaRPr lang="en-US" sz="2400" dirty="0"/>
          </a:p>
          <a:p>
            <a:r>
              <a:rPr lang="en-US" sz="2400" dirty="0" smtClean="0"/>
              <a:t>Lambda Expressions</a:t>
            </a:r>
            <a:r>
              <a:rPr lang="en-US" sz="2400" dirty="0"/>
              <a:t>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javaOO</a:t>
            </a:r>
            <a:r>
              <a:rPr lang="en-US" sz="2400" dirty="0"/>
              <a:t>/</a:t>
            </a:r>
            <a:r>
              <a:rPr lang="en-US" sz="2400" dirty="0" err="1"/>
              <a:t>lambdaexpressions.html</a:t>
            </a:r>
            <a:endParaRPr lang="en-US" sz="2400" dirty="0" smtClean="0"/>
          </a:p>
          <a:p>
            <a:r>
              <a:rPr lang="en-US" sz="2400" dirty="0" err="1" smtClean="0"/>
              <a:t>Adib</a:t>
            </a:r>
            <a:r>
              <a:rPr lang="en-US" sz="2400" dirty="0" smtClean="0"/>
              <a:t> </a:t>
            </a:r>
            <a:r>
              <a:rPr lang="en-US" sz="2400" dirty="0" err="1" smtClean="0"/>
              <a:t>Saikali</a:t>
            </a:r>
            <a:r>
              <a:rPr lang="en-US" sz="2400" dirty="0" smtClean="0"/>
              <a:t>, Java 8 Lambda Expressions and Streams, </a:t>
            </a:r>
            <a:r>
              <a:rPr lang="en-US" sz="2400" dirty="0" err="1" smtClean="0"/>
              <a:t>www.youtube.com</a:t>
            </a:r>
            <a:r>
              <a:rPr lang="en-US" sz="2400" dirty="0" smtClean="0"/>
              <a:t>/</a:t>
            </a:r>
            <a:r>
              <a:rPr lang="en-US" sz="2400" dirty="0" err="1" smtClean="0"/>
              <a:t>watch?v</a:t>
            </a:r>
            <a:r>
              <a:rPr lang="en-US" sz="2400" dirty="0" smtClean="0"/>
              <a:t>=8pDm_kH4YKY</a:t>
            </a:r>
          </a:p>
          <a:p>
            <a:r>
              <a:rPr lang="en-US" sz="2400" dirty="0" smtClean="0"/>
              <a:t>Brian Goetz, Lambdas in Java: A peek under the </a:t>
            </a:r>
            <a:r>
              <a:rPr lang="en-US" sz="2400" dirty="0"/>
              <a:t>hood. https://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=MLksirK9nnE</a:t>
            </a:r>
          </a:p>
        </p:txBody>
      </p:sp>
    </p:spTree>
    <p:extLst>
      <p:ext uri="{BB962C8B-B14F-4D97-AF65-F5344CB8AC3E}">
        <p14:creationId xmlns:p14="http://schemas.microsoft.com/office/powerpoint/2010/main" val="40242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example with anonymous inner class</a:t>
            </a:r>
          </a:p>
          <a:p>
            <a:pPr marL="114300" indent="0">
              <a:buNone/>
            </a:pPr>
            <a:r>
              <a:rPr lang="en-US" dirty="0"/>
              <a:t>final String name = "Charlie";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Runnable </a:t>
            </a:r>
            <a:r>
              <a:rPr lang="en-US" dirty="0"/>
              <a:t>greeter = new Runnable() </a:t>
            </a:r>
            <a:r>
              <a:rPr lang="en-US" dirty="0" smtClean="0"/>
              <a:t>{ 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/>
              <a:t>void run() { </a:t>
            </a:r>
            <a:endParaRPr lang="en-US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/>
              <a:t>("Hi " + name); </a:t>
            </a:r>
            <a:r>
              <a:rPr lang="en-US" dirty="0" smtClean="0"/>
              <a:t>	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}</a:t>
            </a:r>
          </a:p>
          <a:p>
            <a:pPr marL="114300" indent="0">
              <a:buNone/>
            </a:pPr>
            <a:r>
              <a:rPr lang="en-US" dirty="0" smtClean="0"/>
              <a:t> };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NOW lets look at what lambda expression in Java can do for us in reducing the code (we will learn what it means later)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B0F0"/>
                </a:solidFill>
              </a:rPr>
              <a:t>// with Lambdas, can rewrite the code above like this String name = "Charlie"; </a:t>
            </a:r>
            <a:endParaRPr lang="en-US" dirty="0" smtClean="0">
              <a:solidFill>
                <a:srgbClr val="00B0F0"/>
              </a:solidFill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Runnable </a:t>
            </a:r>
            <a:r>
              <a:rPr lang="en-US" dirty="0">
                <a:solidFill>
                  <a:srgbClr val="00B0F0"/>
                </a:solidFill>
              </a:rPr>
              <a:t>greeter = () -&gt; </a:t>
            </a:r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("Hi " + name);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3172" y="6400800"/>
            <a:ext cx="4572000" cy="369332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r>
              <a:rPr lang="en-US" dirty="0" smtClean="0"/>
              <a:t>WOW  much more concise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Lambda expression are a form of Functional Programming 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2166257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treats computation as the evaluation </a:t>
            </a:r>
            <a:r>
              <a:rPr lang="en-US" sz="2800" dirty="0" smtClean="0"/>
              <a:t>of functions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43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00FF"/>
                </a:solidFill>
              </a:rPr>
              <a:t>Why do </a:t>
            </a:r>
            <a:r>
              <a:rPr lang="en-US" b="1" dirty="0" smtClean="0">
                <a:solidFill>
                  <a:srgbClr val="0000FF"/>
                </a:solidFill>
              </a:rPr>
              <a:t>Functional Programming?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 to write easier-to-understand, more declarative, more concise programs than imperative programming</a:t>
            </a:r>
          </a:p>
          <a:p>
            <a:r>
              <a:rPr lang="en-US" dirty="0"/>
              <a:t>A</a:t>
            </a:r>
            <a:r>
              <a:rPr lang="en-US" dirty="0" smtClean="0"/>
              <a:t>llows us to focus on the problem rather than the code</a:t>
            </a:r>
          </a:p>
          <a:p>
            <a:r>
              <a:rPr lang="en-US" dirty="0"/>
              <a:t>F</a:t>
            </a:r>
            <a:r>
              <a:rPr lang="en-US" dirty="0" smtClean="0"/>
              <a:t>acilitates parallelism</a:t>
            </a:r>
          </a:p>
          <a:p>
            <a:r>
              <a:rPr lang="en-US" dirty="0" smtClean="0"/>
              <a:t>Less overhead than Classes/Objects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of a Lambda Expression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The </a:t>
            </a:r>
            <a:r>
              <a:rPr lang="en-US" sz="2800" dirty="0" smtClean="0"/>
              <a:t>lambda expression  (from </a:t>
            </a:r>
            <a:r>
              <a:rPr lang="en-US" sz="2800" dirty="0" err="1" smtClean="0"/>
              <a:t>lamba</a:t>
            </a:r>
            <a:r>
              <a:rPr lang="en-US" sz="2800" dirty="0" smtClean="0"/>
              <a:t> calculus)</a:t>
            </a:r>
          </a:p>
          <a:p>
            <a:pPr marL="0" indent="0" algn="ctr">
              <a:buNone/>
              <a:defRPr/>
            </a:pP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x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.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(+ x 1) 2</a:t>
            </a:r>
          </a:p>
          <a:p>
            <a:pPr marL="400050" lvl="1" indent="0">
              <a:buNone/>
              <a:defRPr/>
            </a:pPr>
            <a:r>
              <a:rPr lang="en-US" dirty="0" smtClean="0"/>
              <a:t>represents the application of </a:t>
            </a:r>
            <a:r>
              <a:rPr lang="en-US" dirty="0"/>
              <a:t>a</a:t>
            </a:r>
            <a:r>
              <a:rPr lang="en-US" dirty="0" smtClean="0"/>
              <a:t> function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x . (+ x 1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with a </a:t>
            </a:r>
            <a:r>
              <a:rPr lang="en-US" dirty="0" smtClean="0">
                <a:cs typeface="Arial Unicode MS" charset="0"/>
              </a:rPr>
              <a:t>formal parameter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x</a:t>
            </a:r>
            <a:r>
              <a:rPr lang="en-US" dirty="0" smtClean="0">
                <a:cs typeface="Arial Unicode MS" charset="0"/>
              </a:rPr>
              <a:t> and a body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+ x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1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to the argument </a:t>
            </a:r>
            <a:r>
              <a:rPr lang="en-US" dirty="0" smtClean="0">
                <a:solidFill>
                  <a:srgbClr val="3366FF"/>
                </a:solidFill>
                <a:cs typeface="Arial Unicode M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. </a:t>
            </a:r>
            <a:r>
              <a:rPr lang="en-US" dirty="0" smtClean="0">
                <a:cs typeface="Arial Unicode MS" charset="0"/>
              </a:rPr>
              <a:t> Notice that the function definition       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x . (+ x 1) </a:t>
            </a:r>
            <a:r>
              <a:rPr lang="en-US" dirty="0" smtClean="0">
                <a:cs typeface="Arial Unicode MS" charset="0"/>
              </a:rPr>
              <a:t>has no name; it is </a:t>
            </a:r>
            <a:r>
              <a:rPr lang="en-US" b="1" u="sng" dirty="0" smtClean="0">
                <a:solidFill>
                  <a:srgbClr val="FF0000"/>
                </a:solidFill>
                <a:cs typeface="Arial Unicode MS" charset="0"/>
              </a:rPr>
              <a:t>an </a:t>
            </a:r>
            <a:r>
              <a:rPr lang="en-US" b="1" i="1" u="sng" dirty="0" smtClean="0">
                <a:solidFill>
                  <a:srgbClr val="FF0000"/>
                </a:solidFill>
                <a:cs typeface="Arial Unicode MS" charset="0"/>
              </a:rPr>
              <a:t>anonymous function</a:t>
            </a:r>
            <a:r>
              <a:rPr lang="en-US" b="1" u="sng" dirty="0" smtClean="0">
                <a:solidFill>
                  <a:srgbClr val="FF0000"/>
                </a:solidFill>
                <a:cs typeface="Arial Unicode MS" charset="0"/>
              </a:rPr>
              <a:t>.  </a:t>
            </a:r>
            <a:r>
              <a:rPr lang="en-US" b="1" u="sng" dirty="0" smtClean="0">
                <a:solidFill>
                  <a:srgbClr val="92D050"/>
                </a:solidFill>
                <a:cs typeface="Arial Unicode MS" charset="0"/>
              </a:rPr>
              <a:t>(hey that is how we replaced our anonymous inner class with a lambda expression before, </a:t>
            </a:r>
            <a:r>
              <a:rPr lang="en-US" b="1" u="sng" dirty="0" err="1" smtClean="0">
                <a:solidFill>
                  <a:srgbClr val="92D050"/>
                </a:solidFill>
                <a:cs typeface="Arial Unicode MS" charset="0"/>
              </a:rPr>
              <a:t>basicaly</a:t>
            </a:r>
            <a:r>
              <a:rPr lang="en-US" b="1" u="sng" dirty="0" smtClean="0">
                <a:solidFill>
                  <a:srgbClr val="92D050"/>
                </a:solidFill>
                <a:cs typeface="Arial Unicode MS" charset="0"/>
              </a:rPr>
              <a:t> an anonymous function)</a:t>
            </a:r>
            <a:r>
              <a:rPr lang="en-US" b="1" u="sng" dirty="0" smtClean="0">
                <a:solidFill>
                  <a:srgbClr val="92D050"/>
                </a:solidFill>
                <a:cs typeface="Arial Unicode MS" charset="0"/>
              </a:rPr>
              <a:t/>
            </a:r>
            <a:br>
              <a:rPr lang="en-US" b="1" u="sng" dirty="0" smtClean="0">
                <a:solidFill>
                  <a:srgbClr val="92D050"/>
                </a:solidFill>
                <a:cs typeface="Arial Unicode MS" charset="0"/>
              </a:rPr>
            </a:br>
            <a:r>
              <a:rPr lang="en-US" b="1" u="sng" dirty="0" smtClean="0">
                <a:cs typeface="Arial Unicode MS" charset="0"/>
              </a:rPr>
              <a:t/>
            </a:r>
            <a:br>
              <a:rPr lang="en-US" b="1" u="sng" dirty="0" smtClean="0">
                <a:cs typeface="Arial Unicode MS" charset="0"/>
              </a:rPr>
            </a:br>
            <a:endParaRPr lang="en-US" b="1" u="sng" dirty="0" smtClean="0">
              <a:cs typeface="Arial Unicode MS" charset="0"/>
            </a:endParaRPr>
          </a:p>
          <a:p>
            <a:pPr>
              <a:defRPr/>
            </a:pPr>
            <a:r>
              <a:rPr lang="en-US" sz="2800" b="1" dirty="0" smtClean="0">
                <a:cs typeface="Arial Unicode MS" charset="0"/>
              </a:rPr>
              <a:t>In Java 8, we would represent this function definition by the Java 8 lambda expression </a:t>
            </a:r>
            <a:r>
              <a:rPr lang="en-US" sz="2400" b="1" dirty="0" smtClean="0">
                <a:solidFill>
                  <a:srgbClr val="4F81BD"/>
                </a:solidFill>
                <a:latin typeface="Lucida Console"/>
                <a:cs typeface="Lucida Console"/>
              </a:rPr>
              <a:t>x -&gt; x + 1</a:t>
            </a:r>
            <a:r>
              <a:rPr lang="en-US" sz="2800" b="1" dirty="0" smtClean="0">
                <a:cs typeface="Lucida Console"/>
              </a:rPr>
              <a:t>.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505200" y="4422017"/>
            <a:ext cx="4572000" cy="369332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en-US" dirty="0" smtClean="0"/>
              <a:t>TIP:  lambda expression = anonymous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More Examples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>
                <a:cs typeface="Lucida Console"/>
              </a:rPr>
              <a:t>A Java 8 lambda is basically a method in Java without a declaration usually written as (parameters) -&gt; { body }. Examples,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x, 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y) -&gt; { return x + y; }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x * 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 ) -&gt; x</a:t>
            </a:r>
          </a:p>
          <a:p>
            <a:r>
              <a:rPr lang="en-US" sz="2400" dirty="0" smtClean="0">
                <a:cs typeface="Lucida Console"/>
              </a:rPr>
              <a:t>A lambda can have zero or more parameters separated by commas and their type can be explicitly declared or inferred from the context.</a:t>
            </a:r>
          </a:p>
          <a:p>
            <a:r>
              <a:rPr lang="en-US" sz="2400" b="1" dirty="0">
                <a:cs typeface="Lucida Console"/>
              </a:rPr>
              <a:t>P</a:t>
            </a:r>
            <a:r>
              <a:rPr lang="en-US" sz="2400" b="1" dirty="0" smtClean="0">
                <a:cs typeface="Lucida Console"/>
              </a:rPr>
              <a:t>arenthesis are not needed around a single parameter</a:t>
            </a:r>
            <a:r>
              <a:rPr lang="en-US" sz="2400" dirty="0">
                <a:cs typeface="Lucida Console"/>
              </a:rPr>
              <a:t> </a:t>
            </a:r>
            <a:r>
              <a:rPr lang="en-US" sz="2400" dirty="0" smtClean="0">
                <a:cs typeface="Lucida Console"/>
              </a:rPr>
              <a:t>–otherwise are required.</a:t>
            </a:r>
          </a:p>
          <a:p>
            <a:r>
              <a:rPr lang="en-US" sz="2400" dirty="0" smtClean="0">
                <a:cs typeface="Lucida Console"/>
              </a:rPr>
              <a:t>( ) is used to denote zero parameters. </a:t>
            </a:r>
          </a:p>
          <a:p>
            <a:r>
              <a:rPr lang="en-US" sz="2400" dirty="0" smtClean="0">
                <a:cs typeface="Lucida Console"/>
              </a:rPr>
              <a:t>The body can contain zero or more statements.</a:t>
            </a:r>
          </a:p>
          <a:p>
            <a:r>
              <a:rPr lang="en-US" sz="2400" b="1" dirty="0" smtClean="0">
                <a:cs typeface="Lucida Console"/>
              </a:rPr>
              <a:t>Braces are not needed around a single-statement body.</a:t>
            </a:r>
          </a:p>
          <a:p>
            <a:r>
              <a:rPr lang="en-US" sz="2400" b="1" dirty="0" smtClean="0">
                <a:cs typeface="Lucida Console"/>
              </a:rPr>
              <a:t>All braches of the body of code must return a value</a:t>
            </a:r>
          </a:p>
          <a:p>
            <a:r>
              <a:rPr lang="en-US" sz="2400" b="1" dirty="0" smtClean="0">
                <a:cs typeface="Lucida Console"/>
              </a:rPr>
              <a:t>Note: return type of the “expression”/”function” is not declared</a:t>
            </a:r>
            <a:endParaRPr lang="en-US" sz="2400" b="1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017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8 is the biggest change to Java since the inception of the language</a:t>
            </a:r>
          </a:p>
          <a:p>
            <a:r>
              <a:rPr lang="en-US" dirty="0" smtClean="0"/>
              <a:t>Lambdas are the most important new addition</a:t>
            </a:r>
          </a:p>
          <a:p>
            <a:r>
              <a:rPr lang="en-US" dirty="0" smtClean="0"/>
              <a:t>Java is playing catch-up: most </a:t>
            </a:r>
            <a:r>
              <a:rPr lang="en-US" dirty="0"/>
              <a:t>major programming languages already have support for lambda expressions</a:t>
            </a:r>
          </a:p>
          <a:p>
            <a:r>
              <a:rPr lang="en-US" dirty="0" smtClean="0"/>
              <a:t>A big challenge was to introduce lambdas without requiring recompilation of existing binaries</a:t>
            </a:r>
          </a:p>
        </p:txBody>
      </p:sp>
    </p:spTree>
    <p:extLst>
      <p:ext uri="{BB962C8B-B14F-4D97-AF65-F5344CB8AC3E}">
        <p14:creationId xmlns:p14="http://schemas.microsoft.com/office/powerpoint/2010/main" val="25804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3754</TotalTime>
  <Words>2067</Words>
  <Application>Microsoft Office PowerPoint</Application>
  <PresentationFormat>On-screen Show (4:3)</PresentationFormat>
  <Paragraphs>322</Paragraphs>
  <Slides>34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Adjacency</vt:lpstr>
      <vt:lpstr>Equation</vt:lpstr>
      <vt:lpstr>Lambda Expression</vt:lpstr>
      <vt:lpstr>Outline</vt:lpstr>
      <vt:lpstr>Motivation</vt:lpstr>
      <vt:lpstr>Motivation</vt:lpstr>
      <vt:lpstr>Lambda expression are a form of Functional Programming ?</vt:lpstr>
      <vt:lpstr>Why do Functional Programming?</vt:lpstr>
      <vt:lpstr>Example of a Lambda Expression</vt:lpstr>
      <vt:lpstr>More Examples of Java 8 Lambdas</vt:lpstr>
      <vt:lpstr>Java 8</vt:lpstr>
      <vt:lpstr>Benefits of Lambdas in Java 8</vt:lpstr>
      <vt:lpstr>Java 8 Lambdas – more details</vt:lpstr>
      <vt:lpstr>Example: Print list of integers using lambda expression</vt:lpstr>
      <vt:lpstr>Example 2: A multiline lambda</vt:lpstr>
      <vt:lpstr>Example 3: A lambda with a defined local variable</vt:lpstr>
      <vt:lpstr>Example 4: A lambda with a declared parameter type</vt:lpstr>
      <vt:lpstr>Implementation of Java 8 Lambdas</vt:lpstr>
      <vt:lpstr>Functional Interfaces</vt:lpstr>
      <vt:lpstr>Assigning a Lambda to a Local Variable</vt:lpstr>
      <vt:lpstr>Properties of the Generated Method</vt:lpstr>
      <vt:lpstr>Variable Capture</vt:lpstr>
      <vt:lpstr>Local Variable Capture Example</vt:lpstr>
      <vt:lpstr>Static Variable Capture Example</vt:lpstr>
      <vt:lpstr>Method References – short cut to writing lambda expressions</vt:lpstr>
      <vt:lpstr>Summary of Method References</vt:lpstr>
      <vt:lpstr>Conciseness with Method References</vt:lpstr>
      <vt:lpstr>Default Methods</vt:lpstr>
      <vt:lpstr>Stream API – in Java 8</vt:lpstr>
      <vt:lpstr>Stream Operations – some ideas</vt:lpstr>
      <vt:lpstr>Example Intermediate Operations</vt:lpstr>
      <vt:lpstr>A Stream Pipeline</vt:lpstr>
      <vt:lpstr>Finally a Stream Example with lambda expressions</vt:lpstr>
      <vt:lpstr>Last Example: Using lambdas and stream to sum the squares of the elements on a list</vt:lpstr>
      <vt:lpstr>Revisit</vt:lpstr>
      <vt:lpstr>References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V Aho</dc:creator>
  <cp:lastModifiedBy>Windows User</cp:lastModifiedBy>
  <cp:revision>309</cp:revision>
  <dcterms:created xsi:type="dcterms:W3CDTF">2014-07-22T17:30:27Z</dcterms:created>
  <dcterms:modified xsi:type="dcterms:W3CDTF">2016-08-24T22:13:55Z</dcterms:modified>
</cp:coreProperties>
</file>