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9" r:id="rId3"/>
    <p:sldId id="265" r:id="rId4"/>
    <p:sldId id="320" r:id="rId5"/>
    <p:sldId id="343" r:id="rId6"/>
    <p:sldId id="323" r:id="rId7"/>
    <p:sldId id="324" r:id="rId8"/>
    <p:sldId id="325" r:id="rId9"/>
    <p:sldId id="322" r:id="rId10"/>
    <p:sldId id="326" r:id="rId11"/>
    <p:sldId id="336" r:id="rId12"/>
    <p:sldId id="327" r:id="rId13"/>
    <p:sldId id="318" r:id="rId14"/>
    <p:sldId id="321" r:id="rId15"/>
    <p:sldId id="317" r:id="rId16"/>
    <p:sldId id="338" r:id="rId17"/>
    <p:sldId id="328" r:id="rId18"/>
    <p:sldId id="329" r:id="rId19"/>
    <p:sldId id="339" r:id="rId20"/>
    <p:sldId id="331" r:id="rId21"/>
    <p:sldId id="332" r:id="rId22"/>
    <p:sldId id="340" r:id="rId23"/>
    <p:sldId id="301" r:id="rId24"/>
    <p:sldId id="314" r:id="rId25"/>
    <p:sldId id="333" r:id="rId26"/>
    <p:sldId id="335" r:id="rId27"/>
    <p:sldId id="334" r:id="rId28"/>
    <p:sldId id="281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342" r:id="rId37"/>
    <p:sldId id="270" r:id="rId38"/>
    <p:sldId id="337" r:id="rId39"/>
    <p:sldId id="297" r:id="rId40"/>
    <p:sldId id="298" r:id="rId41"/>
    <p:sldId id="300" r:id="rId42"/>
    <p:sldId id="341" r:id="rId43"/>
    <p:sldId id="312" r:id="rId4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2" Type="http://schemas.openxmlformats.org/officeDocument/2006/relationships/slide" Target="slides/slide30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5" Type="http://schemas.openxmlformats.org/officeDocument/2006/relationships/slide" Target="slides/slide33.xml"/><Relationship Id="rId4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F91D484C-A504-4D59-9485-7636B4F470CE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4929-8525-4CC4-B768-74CE0CBA8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CBED-A6AB-4A99-AB3C-D0ED1C5FF7DC}" type="slidenum">
              <a:rPr lang="en-US" smtClean="0"/>
              <a:pPr/>
              <a:t>‹#›</a:t>
            </a:fld>
            <a:fld id="{CBC850D3-4EA8-45A5-BE9C-551D79280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4774-7239-4E0E-8A8C-4177ABF94711}" type="slidenum">
              <a:rPr lang="en-US" smtClean="0"/>
              <a:pPr/>
              <a:t>‹#›</a:t>
            </a:fld>
            <a:fld id="{EBF192F3-D48F-4A9B-8692-3E477A671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BD47-86CB-4BE0-8593-C14551F669D9}" type="slidenum">
              <a:rPr lang="en-US" smtClean="0"/>
              <a:pPr/>
              <a:t>‹#›</a:t>
            </a:fld>
            <a:fld id="{F04809AB-2B78-4957-AD5D-2DBC50B05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1FD5-6F31-46A0-876F-AC06A5C9F466}" type="slidenum">
              <a:rPr lang="en-US" smtClean="0"/>
              <a:pPr/>
              <a:t>‹#›</a:t>
            </a:fld>
            <a:fld id="{8F8865F8-81E1-4E5D-97AD-C321D6515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5F35-C680-49A0-AAA5-63DF2C7AB6CA}" type="slidenum">
              <a:rPr lang="en-US" smtClean="0"/>
              <a:pPr/>
              <a:t>‹#›</a:t>
            </a:fld>
            <a:fld id="{5201FCBC-9FA9-4B24-B9E0-8CFF28334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EC33-27CA-4565-9523-9450CAAC7101}" type="slidenum">
              <a:rPr lang="en-US" smtClean="0"/>
              <a:pPr/>
              <a:t>‹#›</a:t>
            </a:fld>
            <a:fld id="{92CBEAAE-B852-4462-9197-113822A3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D5C9-8AC9-4C75-87F0-B177529173B6}" type="slidenum">
              <a:rPr lang="en-US" smtClean="0"/>
              <a:pPr/>
              <a:t>‹#›</a:t>
            </a:fld>
            <a:fld id="{18327FDD-0E5C-4AAB-88B1-FB4C9AA84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276D-EC84-4509-9B46-7A62163BA065}" type="slidenum">
              <a:rPr lang="en-US" smtClean="0"/>
              <a:pPr/>
              <a:t>‹#›</a:t>
            </a:fld>
            <a:fld id="{19C049D8-00C1-4FB8-A845-3A0911A5DF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538B42-B983-469D-9A0B-95C9387C8E01}" type="slidenum">
              <a:rPr lang="en-US" smtClean="0"/>
              <a:pPr/>
              <a:t>‹#›</a:t>
            </a:fld>
            <a:fld id="{F5DE75CB-E5EE-435E-BC69-F8B862CA7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4F7B-62F5-4A1E-8851-472A801A7D4A}" type="slidenum">
              <a:rPr lang="en-US" smtClean="0"/>
              <a:pPr/>
              <a:t>‹#›</a:t>
            </a:fld>
            <a:fld id="{20B57EE9-90CA-479F-8905-EA42F9107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6C8888-88DE-4DA3-AD1E-FFD46988AFB4}" type="slidenum">
              <a:rPr lang="en-US" smtClean="0"/>
              <a:pPr/>
              <a:t>‹#›</a:t>
            </a:fld>
            <a:fld id="{8DA0C271-7F4E-4CAF-8A87-6B4F3E3C3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rtinfowler.com/articles/microservice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articles/injectio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6480048" cy="2301240"/>
          </a:xfrm>
          <a:noFill/>
          <a:ln/>
        </p:spPr>
        <p:txBody>
          <a:bodyPr lIns="90488" tIns="44450" rIns="90488" bIns="44450" anchor="ctr"/>
          <a:lstStyle/>
          <a:p>
            <a:pPr algn="ctr"/>
            <a:r>
              <a:rPr lang="en-US" dirty="0"/>
              <a:t>Patterns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FC8D-8D0B-B0FC-0D47-68CB1305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Client Server Architecture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6DFB-F5FF-F289-03DB-D1E0CD00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Google Sans"/>
              </a:rPr>
              <a:t>architecture of a computer network in which many clients (remote processors) request and receive service from a centralized server (host computer)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8C9E9-519E-F993-2E56-5A3C24D2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2" y="3429000"/>
            <a:ext cx="7567316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2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FE74-22D2-4237-5531-DC003267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Peer-toper Architecture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615C-451C-62EA-6A6D-D22D79BA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9713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guardian-text-oreilly"/>
              </a:rPr>
              <a:t>A </a:t>
            </a:r>
            <a:r>
              <a:rPr lang="en-US" b="0" i="0" dirty="0">
                <a:effectLst/>
                <a:latin typeface="guardian-text-oreilly"/>
              </a:rPr>
              <a:t>single system acts as both client and server. </a:t>
            </a:r>
          </a:p>
          <a:p>
            <a:r>
              <a:rPr lang="en-US" b="0" i="0" dirty="0">
                <a:effectLst/>
                <a:latin typeface="guardian-text-oreilly"/>
              </a:rPr>
              <a:t>Each system, also called a peer, sends requests to other peers in the network and at the same time receives and services requests from other peers, which are part of the network.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DE97E-E4B8-A064-401F-D1382D1A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330" y="959709"/>
            <a:ext cx="5189670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8F81A-7723-088E-183E-554C6499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Microservices</a:t>
            </a:r>
            <a:r>
              <a:rPr lang="en-US" dirty="0"/>
              <a:t> Pattern (architectural)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10BB-5378-8ACA-995A-0135FD72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Red Hat Text"/>
              </a:rPr>
              <a:t>The microservices pattern involves creating multiple applications—or microservices—that can work interdependently.</a:t>
            </a:r>
            <a:endParaRPr lang="en-US" dirty="0"/>
          </a:p>
        </p:txBody>
      </p:sp>
      <p:pic>
        <p:nvPicPr>
          <p:cNvPr id="14340" name="Picture 4" descr="The microservices pattern">
            <a:extLst>
              <a:ext uri="{FF2B5EF4-FFF2-40B4-BE49-F238E27FC236}">
                <a16:creationId xmlns:a16="http://schemas.microsoft.com/office/drawing/2014/main" id="{619CCE9A-1260-D555-7B42-31675A3C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21542"/>
            <a:ext cx="6553200" cy="35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6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5AEBA-C2CA-0B5A-4C04-4984F4C24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69CC-4B9B-24F8-1781-67A3EB6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2B89-2EFF-F71B-BBBC-07EAD056D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lvl="1" fontAlgn="base"/>
            <a:r>
              <a:rPr lang="en-US" sz="3200" b="0" i="0" dirty="0">
                <a:effectLst/>
                <a:latin typeface="-apple-system"/>
              </a:rPr>
              <a:t>Design patterns are medium-scale tactics that flesh out some of the structure and behavior of entities and their relationships.</a:t>
            </a:r>
          </a:p>
        </p:txBody>
      </p:sp>
      <p:pic>
        <p:nvPicPr>
          <p:cNvPr id="3074" name="Picture 2" descr="Design Patterns. Design patterns are a fundamental part… | by Vlad  Antsitovich | Medium">
            <a:extLst>
              <a:ext uri="{FF2B5EF4-FFF2-40B4-BE49-F238E27FC236}">
                <a16:creationId xmlns:a16="http://schemas.microsoft.com/office/drawing/2014/main" id="{7782EF96-AE35-18D8-C725-AF8CDCDC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6337"/>
            <a:ext cx="6087774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9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787F-3E7E-AB87-5A7B-3280A0D7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551E-E15C-04B7-FAF4-7995010CE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Session façade, singleton, factory, dependency injection,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4FA3CD-2E56-2A95-E9A3-6ABFC9F19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68"/>
          <a:stretch/>
        </p:blipFill>
        <p:spPr>
          <a:xfrm>
            <a:off x="4177920" y="2044255"/>
            <a:ext cx="3767959" cy="359454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ECBFD21-9B2B-8BF2-F76B-1C9CA0FA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02"/>
          <a:stretch/>
        </p:blipFill>
        <p:spPr>
          <a:xfrm>
            <a:off x="4191000" y="5638800"/>
            <a:ext cx="3754879" cy="9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5BCEC-F4C9-6CA9-4325-82A21474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D463-D3FC-653B-EA88-DD502006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" y="88078"/>
            <a:ext cx="9106036" cy="978722"/>
          </a:xfrm>
        </p:spPr>
        <p:txBody>
          <a:bodyPr>
            <a:normAutofit/>
          </a:bodyPr>
          <a:lstStyle/>
          <a:p>
            <a:r>
              <a:rPr lang="en-US" dirty="0"/>
              <a:t>Types of Design Patterns</a:t>
            </a:r>
          </a:p>
        </p:txBody>
      </p:sp>
      <p:pic>
        <p:nvPicPr>
          <p:cNvPr id="2050" name="Picture 2" descr="Design Patterns in Software Engineering | by A.Hakeem Osman | Bootcamp">
            <a:extLst>
              <a:ext uri="{FF2B5EF4-FFF2-40B4-BE49-F238E27FC236}">
                <a16:creationId xmlns:a16="http://schemas.microsoft.com/office/drawing/2014/main" id="{C9E71056-E84B-E7E6-2DD1-ADDE9E1A8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8028" r="3489" b="42833"/>
          <a:stretch/>
        </p:blipFill>
        <p:spPr bwMode="auto">
          <a:xfrm>
            <a:off x="601731" y="4755415"/>
            <a:ext cx="8353083" cy="21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ypes of Software Design Patterns You Need to Know | by Agent Badet |  JavaScript in Plain English">
            <a:extLst>
              <a:ext uri="{FF2B5EF4-FFF2-40B4-BE49-F238E27FC236}">
                <a16:creationId xmlns:a16="http://schemas.microsoft.com/office/drawing/2014/main" id="{C8419D22-807A-1431-3249-9D836C90B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2601"/>
          <a:stretch/>
        </p:blipFill>
        <p:spPr bwMode="auto">
          <a:xfrm>
            <a:off x="3505200" y="1156957"/>
            <a:ext cx="5444359" cy="384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2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B7ED1-9AEC-6DDA-A743-86C56F6BD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>
            <a:extLst>
              <a:ext uri="{FF2B5EF4-FFF2-40B4-BE49-F238E27FC236}">
                <a16:creationId xmlns:a16="http://schemas.microsoft.com/office/drawing/2014/main" id="{DB6A3817-B602-BC72-6C72-20BA0F0886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9064" y="3337560"/>
            <a:ext cx="7952936" cy="2301240"/>
          </a:xfrm>
        </p:spPr>
        <p:txBody>
          <a:bodyPr/>
          <a:lstStyle/>
          <a:p>
            <a:r>
              <a:rPr lang="en-US" altLang="en-US" dirty="0"/>
              <a:t>Pattern: Session Facade</a:t>
            </a:r>
          </a:p>
        </p:txBody>
      </p:sp>
      <p:sp>
        <p:nvSpPr>
          <p:cNvPr id="367621" name="Rectangle 5">
            <a:extLst>
              <a:ext uri="{FF2B5EF4-FFF2-40B4-BE49-F238E27FC236}">
                <a16:creationId xmlns:a16="http://schemas.microsoft.com/office/drawing/2014/main" id="{3555651F-4705-AD7C-7F69-E8EEFEA004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3050" y="1544812"/>
            <a:ext cx="7644150" cy="175260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highlight>
                  <a:srgbClr val="000080"/>
                </a:highlight>
                <a:latin typeface="Roboto" panose="02000000000000000000" pitchFamily="2" charset="0"/>
              </a:rPr>
              <a:t> facade is an object that serves as a front-facing interface masking more complex underlying or structural code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93CEE24-F72C-8928-6661-BB012CEA8C4D}"/>
              </a:ext>
            </a:extLst>
          </p:cNvPr>
          <p:cNvSpPr txBox="1">
            <a:spLocks noChangeArrowheads="1"/>
          </p:cNvSpPr>
          <p:nvPr/>
        </p:nvSpPr>
        <p:spPr>
          <a:xfrm>
            <a:off x="1070786" y="3926348"/>
            <a:ext cx="7644150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 </a:t>
            </a:r>
            <a:r>
              <a:rPr lang="en-US" alt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---session façade = e</a:t>
            </a:r>
            <a:r>
              <a:rPr 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ncapsulates complex interactions of Business Objects that participate in processing a use case request</a:t>
            </a:r>
            <a:endParaRPr lang="en-US" altLang="en-US" i="1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245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942E-275C-719F-4E76-C7ADE925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93725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Facade Pattern</a:t>
            </a:r>
            <a:br>
              <a:rPr lang="en-US" dirty="0"/>
            </a:br>
            <a:r>
              <a:rPr lang="en-US" sz="2700" dirty="0"/>
              <a:t>(structural design pattern)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57D61-DC0E-AD86-4893-34606A16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4409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marL="36576" indent="0" algn="l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Bank example invoked from a Client directly to Database </a:t>
            </a:r>
            <a:endParaRPr lang="en-US" b="1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Problems: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Too many network requests (Client to database)....6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Not scalable as increase in number of clients will tie up resources(..database) while servicing client needs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36576" indent="0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A Solution.....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the Session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FacadePattern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9B338E1-A66A-259B-DABB-DC360EFE4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 bwMode="auto">
          <a:xfrm>
            <a:off x="3429000" y="2683565"/>
            <a:ext cx="5486400" cy="41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1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93D2-F6E0-F8B6-1929-F9D9D9D2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Facade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8C9B-9768-CABB-51BF-34DE28E3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5779"/>
            <a:ext cx="8458200" cy="5791200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sz="1600" b="1" dirty="0"/>
              <a:t>Name: </a:t>
            </a:r>
            <a:r>
              <a:rPr lang="en-US" sz="1600" dirty="0"/>
              <a:t>Session Facade</a:t>
            </a:r>
          </a:p>
          <a:p>
            <a:pPr marL="36576" indent="0">
              <a:buNone/>
            </a:pPr>
            <a:endParaRPr lang="en-US" sz="1600" dirty="0"/>
          </a:p>
          <a:p>
            <a:pPr marL="36576" indent="0">
              <a:buNone/>
            </a:pPr>
            <a:r>
              <a:rPr lang="en-US" sz="1600" b="1" dirty="0"/>
              <a:t>Context</a:t>
            </a:r>
          </a:p>
          <a:p>
            <a:pPr marL="36576" indent="0">
              <a:buNone/>
            </a:pPr>
            <a:endParaRPr lang="en-US" sz="1600" dirty="0"/>
          </a:p>
          <a:p>
            <a:r>
              <a:rPr lang="en-US" sz="1600" dirty="0"/>
              <a:t>A client needs to execute business logic in order to </a:t>
            </a:r>
            <a:br>
              <a:rPr lang="en-US" sz="1600" dirty="0"/>
            </a:br>
            <a:r>
              <a:rPr lang="en-US" sz="1600" dirty="0"/>
              <a:t>complete a use case.</a:t>
            </a:r>
            <a:br>
              <a:rPr lang="en-US" sz="1600" dirty="0"/>
            </a:br>
            <a:endParaRPr lang="en-US" sz="1600" dirty="0"/>
          </a:p>
          <a:p>
            <a:pPr marL="36576" indent="0">
              <a:buNone/>
            </a:pPr>
            <a:endParaRPr lang="en-US" sz="1600" dirty="0"/>
          </a:p>
          <a:p>
            <a:pPr marL="36576" indent="0">
              <a:buNone/>
            </a:pPr>
            <a:r>
              <a:rPr lang="en-US" sz="1600" b="1" dirty="0"/>
              <a:t>Problem (forces)</a:t>
            </a:r>
          </a:p>
          <a:p>
            <a:pPr marL="36576" indent="0">
              <a:buNone/>
            </a:pPr>
            <a:endParaRPr lang="en-US" sz="1600" dirty="0"/>
          </a:p>
          <a:p>
            <a:r>
              <a:rPr lang="en-US" sz="1600" dirty="0"/>
              <a:t>How can a client execute a use case's business logic in one transaction and one bulk network call?</a:t>
            </a:r>
            <a:br>
              <a:rPr lang="en-US" sz="1600" dirty="0"/>
            </a:br>
            <a:endParaRPr lang="en-US" sz="1600" dirty="0"/>
          </a:p>
          <a:p>
            <a:pPr marL="36576" indent="0">
              <a:buNone/>
            </a:pPr>
            <a:endParaRPr lang="en-US" sz="1600" dirty="0"/>
          </a:p>
          <a:p>
            <a:pPr marL="36576" indent="0">
              <a:buNone/>
            </a:pPr>
            <a:r>
              <a:rPr lang="en-US" sz="1600" b="1" dirty="0"/>
              <a:t>Solution</a:t>
            </a:r>
          </a:p>
          <a:p>
            <a:pPr marL="36576" indent="0">
              <a:buNone/>
            </a:pPr>
            <a:endParaRPr lang="en-US" sz="1600" dirty="0"/>
          </a:p>
          <a:p>
            <a:r>
              <a:rPr lang="en-US" sz="1600" dirty="0"/>
              <a:t>Wrap any business logic in a layer of session programs called the </a:t>
            </a:r>
            <a:r>
              <a:rPr lang="en-US" sz="1600" dirty="0" err="1"/>
              <a:t>Sesion</a:t>
            </a:r>
            <a:r>
              <a:rPr lang="en-US" sz="1600" dirty="0"/>
              <a:t> Facade. Clients should only have access to these session programs (beans) and not any underlying data layers, etc. The session programs (beans) ideally sit on same network/machine as data programs (entity beans) thus reducing network load.</a:t>
            </a:r>
          </a:p>
          <a:p>
            <a:pPr marL="36576" indent="0">
              <a:buNone/>
            </a:pPr>
            <a:br>
              <a:rPr lang="en-US" sz="1600" dirty="0"/>
            </a:br>
            <a:endParaRPr lang="en-US" sz="1600" dirty="0"/>
          </a:p>
          <a:p>
            <a:pPr marL="36576" indent="0">
              <a:buNone/>
            </a:pPr>
            <a:r>
              <a:rPr lang="en-US" sz="1600" b="1" dirty="0"/>
              <a:t>Related Patterns:  </a:t>
            </a:r>
            <a:r>
              <a:rPr lang="en-US" sz="1600" dirty="0"/>
              <a:t>Message Facade, Data Transfer Object.</a:t>
            </a:r>
          </a:p>
          <a:p>
            <a:pPr marL="36576" indent="0">
              <a:buNone/>
            </a:pPr>
            <a:endParaRPr lang="en-US" sz="1600" dirty="0"/>
          </a:p>
          <a:p>
            <a:pPr marL="36576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6F3DF-3A0C-AF3A-B166-56C1A3E86BD9}"/>
              </a:ext>
            </a:extLst>
          </p:cNvPr>
          <p:cNvSpPr txBox="1"/>
          <p:nvPr/>
        </p:nvSpPr>
        <p:spPr>
          <a:xfrm>
            <a:off x="5334000" y="914400"/>
            <a:ext cx="3739055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WARNING: Creating session facade "SUPER Class" ...Sometimes developers want to put all the use cases in a system in one session façade class. This results in a bloated class that can reduce development productivity.</a:t>
            </a:r>
          </a:p>
        </p:txBody>
      </p:sp>
    </p:spTree>
    <p:extLst>
      <p:ext uri="{BB962C8B-B14F-4D97-AF65-F5344CB8AC3E}">
        <p14:creationId xmlns:p14="http://schemas.microsoft.com/office/powerpoint/2010/main" val="2997463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1E0A-0F1D-9F3D-174A-347D68E0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>
            <a:extLst>
              <a:ext uri="{FF2B5EF4-FFF2-40B4-BE49-F238E27FC236}">
                <a16:creationId xmlns:a16="http://schemas.microsoft.com/office/drawing/2014/main" id="{2AFFF0B4-DF32-B5A1-76F7-ED76F1A84D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9064" y="3337560"/>
            <a:ext cx="7952936" cy="2301240"/>
          </a:xfrm>
        </p:spPr>
        <p:txBody>
          <a:bodyPr/>
          <a:lstStyle/>
          <a:p>
            <a:r>
              <a:rPr lang="en-US" altLang="en-US" dirty="0"/>
              <a:t>Pattern: MESSAGE Facade</a:t>
            </a:r>
          </a:p>
        </p:txBody>
      </p:sp>
      <p:sp>
        <p:nvSpPr>
          <p:cNvPr id="367621" name="Rectangle 5">
            <a:extLst>
              <a:ext uri="{FF2B5EF4-FFF2-40B4-BE49-F238E27FC236}">
                <a16:creationId xmlns:a16="http://schemas.microsoft.com/office/drawing/2014/main" id="{E2FE6B77-89C4-14B1-CA53-2E43D8BD60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3050" y="1544812"/>
            <a:ext cx="7644150" cy="175260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highlight>
                  <a:srgbClr val="000080"/>
                </a:highlight>
                <a:latin typeface="Roboto" panose="02000000000000000000" pitchFamily="2" charset="0"/>
              </a:rPr>
              <a:t> facade is an object that serves as a front-facing interface masking more complex underlying or structural code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DE8EC58-00B4-88C4-CE21-5F5A11E8BBA4}"/>
              </a:ext>
            </a:extLst>
          </p:cNvPr>
          <p:cNvSpPr txBox="1">
            <a:spLocks noChangeArrowheads="1"/>
          </p:cNvSpPr>
          <p:nvPr/>
        </p:nvSpPr>
        <p:spPr>
          <a:xfrm>
            <a:off x="1070786" y="3926348"/>
            <a:ext cx="7644150" cy="87425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 </a:t>
            </a:r>
            <a:r>
              <a:rPr lang="en-US" alt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---providing a façade through the use of messaging</a:t>
            </a:r>
            <a:endParaRPr lang="en-US" altLang="en-US" i="1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026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Pattern 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l"/>
            </a:pPr>
            <a:r>
              <a:rPr lang="en-US" b="0" i="0" dirty="0">
                <a:effectLst/>
                <a:latin typeface="Arial" panose="020B0604020202020204" pitchFamily="34" charset="0"/>
              </a:rPr>
              <a:t>Recurring solutions to common problems of design </a:t>
            </a:r>
          </a:p>
          <a:p>
            <a:pPr>
              <a:buFont typeface="Monotype Sorts" pitchFamily="2" charset="2"/>
              <a:buChar char="l"/>
            </a:pPr>
            <a:r>
              <a:rPr lang="en-US" b="0" i="0" dirty="0">
                <a:effectLst/>
                <a:latin typeface="Arial" panose="020B0604020202020204" pitchFamily="34" charset="0"/>
              </a:rPr>
              <a:t>Problem/Solution pairs in a Context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1554B-0178-08A7-9991-6CDE1474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183B-5570-6741-2FE0-33BFD413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593725"/>
          </a:xfrm>
        </p:spPr>
        <p:txBody>
          <a:bodyPr>
            <a:normAutofit fontScale="90000"/>
          </a:bodyPr>
          <a:lstStyle/>
          <a:p>
            <a:r>
              <a:rPr lang="en-US" dirty="0"/>
              <a:t>Message Facade Pattern</a:t>
            </a:r>
            <a:br>
              <a:rPr lang="en-US" dirty="0"/>
            </a:br>
            <a:r>
              <a:rPr lang="en-US" sz="2700" dirty="0"/>
              <a:t>(structural design pattern)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1A58-A808-BE31-DEC9-C84510AC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6018"/>
            <a:ext cx="8534400" cy="5563230"/>
          </a:xfrm>
        </p:spPr>
        <p:txBody>
          <a:bodyPr>
            <a:normAutofit fontScale="55000" lnSpcReduction="20000"/>
          </a:bodyPr>
          <a:lstStyle/>
          <a:p>
            <a:pPr marL="36576" indent="0" algn="l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Consider wanting to make an Airline Reservation. The client would need to have the system check the airline for availability and seating. This can involve a number of steps as outlined below. If the client had to request each and wait for a response this could be too long for most users to sit around....you may loose a customer.</a:t>
            </a:r>
          </a:p>
          <a:p>
            <a:pPr marL="36576" indent="0" algn="l">
              <a:buNone/>
            </a:pPr>
            <a:endParaRPr lang="en-US" b="1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Problems: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Client does not need immediate response....so why make client wait for responses.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36576" indent="0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A Solution.....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the Message</a:t>
            </a: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 Façade Pattern</a:t>
            </a:r>
          </a:p>
          <a:p>
            <a:pPr marL="36576" indent="0" algn="l">
              <a:buNone/>
            </a:pPr>
            <a:endParaRPr lang="en-US" b="1" dirty="0"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-- Have the service (airline</a:t>
            </a:r>
            <a:br>
              <a:rPr lang="en-US" b="1" i="0" dirty="0">
                <a:effectLst/>
                <a:latin typeface="Arial" panose="020B0604020202020204" pitchFamily="34" charset="0"/>
              </a:rPr>
            </a:br>
            <a:r>
              <a:rPr lang="en-US" b="1" i="0" dirty="0">
                <a:effectLst/>
                <a:latin typeface="Arial" panose="020B0604020202020204" pitchFamily="34" charset="0"/>
              </a:rPr>
              <a:t>reservation) send</a:t>
            </a:r>
            <a:br>
              <a:rPr lang="en-US" b="1" i="0" dirty="0">
                <a:effectLst/>
                <a:latin typeface="Arial" panose="020B0604020202020204" pitchFamily="34" charset="0"/>
              </a:rPr>
            </a:br>
            <a:r>
              <a:rPr lang="en-US" b="1" i="0" dirty="0">
                <a:effectLst/>
                <a:latin typeface="Arial" panose="020B0604020202020204" pitchFamily="34" charset="0"/>
              </a:rPr>
              <a:t>a Message to service</a:t>
            </a:r>
            <a:br>
              <a:rPr lang="en-US" b="1" i="0" dirty="0">
                <a:effectLst/>
                <a:latin typeface="Arial" panose="020B0604020202020204" pitchFamily="34" charset="0"/>
              </a:rPr>
            </a:br>
            <a:r>
              <a:rPr lang="en-US" b="1" i="0" dirty="0">
                <a:effectLst/>
                <a:latin typeface="Arial" panose="020B0604020202020204" pitchFamily="34" charset="0"/>
              </a:rPr>
              <a:t>and then asynchronously</a:t>
            </a:r>
            <a:br>
              <a:rPr lang="en-US" b="1" i="0" dirty="0">
                <a:effectLst/>
                <a:latin typeface="Arial" panose="020B0604020202020204" pitchFamily="34" charset="0"/>
              </a:rPr>
            </a:br>
            <a:r>
              <a:rPr lang="en-US" b="1" i="0" dirty="0">
                <a:effectLst/>
                <a:latin typeface="Arial" panose="020B0604020202020204" pitchFamily="34" charset="0"/>
              </a:rPr>
              <a:t>receive 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3F9D57F-98DC-D6A8-BDCE-25B3BD51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33" y="3871748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2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2DFB-BB71-A85D-9248-24287031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Facade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2BDB0-C996-9039-DA51-84202775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7467600" cy="5334000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en-US" dirty="0"/>
              <a:t>Synopsis: Message Facade</a:t>
            </a:r>
          </a:p>
          <a:p>
            <a:pPr marL="36576" indent="0">
              <a:buNone/>
            </a:pPr>
            <a:r>
              <a:rPr lang="en-US" dirty="0"/>
              <a:t>Name: Message Facade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Context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A client wants to invoke the methods of multiple programs within the context of one use case and does not require an immediate response from the server.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Problem (forces)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How can a client invoke methods of multiple classes within one transaction, without the need to block and wait for responses from each?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r>
              <a:rPr lang="en-US" dirty="0"/>
              <a:t>Solution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/>
              <a:t>Use message-driven classes (beans) to create a fault-tolerant, asynchronous facade. Clients should have access to message-driven classes (beans) only, not the underlying data layer, business logic (entity and session beans).</a:t>
            </a:r>
          </a:p>
          <a:p>
            <a:pPr marL="36576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6576" indent="0">
              <a:buNone/>
            </a:pPr>
            <a:r>
              <a:rPr lang="en-US" dirty="0"/>
              <a:t>Related Patterns -Session Facade.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E8C2D-9FA0-63A7-149E-BDC52AB5DFF3}"/>
              </a:ext>
            </a:extLst>
          </p:cNvPr>
          <p:cNvSpPr txBox="1"/>
          <p:nvPr/>
        </p:nvSpPr>
        <p:spPr>
          <a:xfrm>
            <a:off x="5404945" y="1219200"/>
            <a:ext cx="3739055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TIP: Implementation will be language</a:t>
            </a:r>
          </a:p>
          <a:p>
            <a:r>
              <a:rPr lang="en-US" sz="1600" dirty="0"/>
              <a:t>dependent and rely on some kind of</a:t>
            </a:r>
          </a:p>
          <a:p>
            <a:r>
              <a:rPr lang="en-US" sz="1600" dirty="0"/>
              <a:t>Asynchronous programming</a:t>
            </a:r>
          </a:p>
        </p:txBody>
      </p:sp>
    </p:spTree>
    <p:extLst>
      <p:ext uri="{BB962C8B-B14F-4D97-AF65-F5344CB8AC3E}">
        <p14:creationId xmlns:p14="http://schemas.microsoft.com/office/powerpoint/2010/main" val="264530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E01F-31ED-E380-87B2-56AA24DDE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>
            <a:extLst>
              <a:ext uri="{FF2B5EF4-FFF2-40B4-BE49-F238E27FC236}">
                <a16:creationId xmlns:a16="http://schemas.microsoft.com/office/drawing/2014/main" id="{D5710396-D3A1-9187-F621-3F7B184BDE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9064" y="3337560"/>
            <a:ext cx="7952936" cy="2301240"/>
          </a:xfrm>
        </p:spPr>
        <p:txBody>
          <a:bodyPr/>
          <a:lstStyle/>
          <a:p>
            <a:r>
              <a:rPr lang="en-US" altLang="en-US" dirty="0"/>
              <a:t>Pattern: Inversion of Control w/ Dependency Injection</a:t>
            </a:r>
          </a:p>
        </p:txBody>
      </p:sp>
      <p:sp>
        <p:nvSpPr>
          <p:cNvPr id="367621" name="Rectangle 5">
            <a:extLst>
              <a:ext uri="{FF2B5EF4-FFF2-40B4-BE49-F238E27FC236}">
                <a16:creationId xmlns:a16="http://schemas.microsoft.com/office/drawing/2014/main" id="{D65C1085-6ED8-B07A-5F0E-4072711B58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9736"/>
            <a:ext cx="7644150" cy="175260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highlight>
                  <a:srgbClr val="000080"/>
                </a:highlight>
                <a:latin typeface="Google Sans"/>
              </a:rPr>
              <a:t>--</a:t>
            </a:r>
            <a:r>
              <a:rPr lang="en-US" dirty="0">
                <a:highlight>
                  <a:srgbClr val="000080"/>
                </a:highlight>
                <a:latin typeface="Google Sans"/>
              </a:rPr>
              <a:t>c</a:t>
            </a:r>
            <a:r>
              <a:rPr lang="en-US" b="0" i="0" dirty="0">
                <a:effectLst/>
                <a:highlight>
                  <a:srgbClr val="000080"/>
                </a:highlight>
                <a:latin typeface="Google Sans"/>
              </a:rPr>
              <a:t>ode receives dependencies from an external source, rather than creating them itself.</a:t>
            </a:r>
            <a:endParaRPr lang="en-US" b="0" i="0" dirty="0">
              <a:effectLst/>
              <a:highlight>
                <a:srgbClr val="000080"/>
              </a:highlight>
              <a:latin typeface="Roboto" panose="02000000000000000000" pitchFamily="2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94AF931-1089-9C09-B808-88A7CD287D00}"/>
              </a:ext>
            </a:extLst>
          </p:cNvPr>
          <p:cNvSpPr txBox="1">
            <a:spLocks noChangeArrowheads="1"/>
          </p:cNvSpPr>
          <p:nvPr/>
        </p:nvSpPr>
        <p:spPr>
          <a:xfrm>
            <a:off x="758784" y="2286898"/>
            <a:ext cx="7644150" cy="87425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i="0" dirty="0">
                <a:highlight>
                  <a:srgbClr val="000080"/>
                </a:highlight>
                <a:latin typeface="Roboto" panose="02000000000000000000" pitchFamily="2" charset="0"/>
              </a:rPr>
              <a:t> </a:t>
            </a:r>
            <a:r>
              <a:rPr lang="en-US" b="0" i="0" dirty="0">
                <a:effectLst/>
                <a:highlight>
                  <a:srgbClr val="000080"/>
                </a:highlight>
                <a:latin typeface="Google Sans"/>
              </a:rPr>
              <a:t>promotes the separation of concerns, making it easier to maintain, test, and extend your application.</a:t>
            </a:r>
            <a:endParaRPr lang="en-US" altLang="en-US" i="1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379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0" y="28903"/>
            <a:ext cx="8713039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Inversion of Control w/Dependency Injection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6076"/>
            <a:ext cx="4048125" cy="4525963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r>
              <a:rPr lang="en-US" dirty="0"/>
              <a:t>Subroutine library</a:t>
            </a:r>
          </a:p>
          <a:p>
            <a:pPr lvl="1"/>
            <a:r>
              <a:rPr lang="en-US" dirty="0"/>
              <a:t>User's program calls reused code.</a:t>
            </a:r>
          </a:p>
          <a:p>
            <a:pPr lvl="1"/>
            <a:r>
              <a:rPr lang="en-US" dirty="0"/>
              <a:t>User designs structure of program.</a:t>
            </a:r>
          </a:p>
          <a:p>
            <a:r>
              <a:rPr lang="en-US" dirty="0"/>
              <a:t>Framework</a:t>
            </a:r>
          </a:p>
          <a:p>
            <a:pPr lvl="1"/>
            <a:r>
              <a:rPr lang="en-US" dirty="0"/>
              <a:t>Reused code calls user's program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Structure of program determined primarily by reused code.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47630-1D3D-DCE3-9D50-1C9D5E6F03DF}"/>
              </a:ext>
            </a:extLst>
          </p:cNvPr>
          <p:cNvSpPr txBox="1"/>
          <p:nvPr/>
        </p:nvSpPr>
        <p:spPr>
          <a:xfrm>
            <a:off x="3962399" y="991612"/>
            <a:ext cx="5181601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Inversion of control (IoC) =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a design pattern in which </a:t>
            </a:r>
            <a:r>
              <a:rPr lang="en-US" sz="2400" b="1" i="0" dirty="0">
                <a:solidFill>
                  <a:srgbClr val="040C28"/>
                </a:solidFill>
                <a:effectLst/>
                <a:latin typeface="Google Sans"/>
              </a:rPr>
              <a:t>custom-written portions of a computer program receive the flow of control from a generic framework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. "inversion" is historical: a software architecture with this design "inverts" control as compared to procedural programming.</a:t>
            </a:r>
            <a:endParaRPr lang="en-US" sz="2400" dirty="0"/>
          </a:p>
        </p:txBody>
      </p:sp>
      <p:pic>
        <p:nvPicPr>
          <p:cNvPr id="1026" name="Picture 2" descr="The IOC Container – Spring Framework - FAIR Consulting Group">
            <a:extLst>
              <a:ext uri="{FF2B5EF4-FFF2-40B4-BE49-F238E27FC236}">
                <a16:creationId xmlns:a16="http://schemas.microsoft.com/office/drawing/2014/main" id="{863FF016-14CF-6EDD-4C59-22464CF67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14762"/>
          <a:stretch/>
        </p:blipFill>
        <p:spPr bwMode="auto">
          <a:xfrm>
            <a:off x="3783761" y="3962400"/>
            <a:ext cx="5360239" cy="28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B6B1-7209-F702-3CD3-4D611AED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perform Inversion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339B-44A2-D692-9507-D4FBC2754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is through </a:t>
            </a:r>
            <a:r>
              <a:rPr lang="en-US" b="1" dirty="0">
                <a:highlight>
                  <a:srgbClr val="000080"/>
                </a:highlight>
              </a:rPr>
              <a:t>a Pattern called Dependency Injection</a:t>
            </a:r>
          </a:p>
          <a:p>
            <a:r>
              <a:rPr lang="en-US" dirty="0"/>
              <a:t>Let’s look at an example</a:t>
            </a: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Dependency Injection origin in a famous blog post by Martin Fowler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see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http://martinfowler.com/articles/injection.html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2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295D-D8CF-72A7-6373-55396027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2562"/>
          </a:xfrm>
        </p:spPr>
        <p:txBody>
          <a:bodyPr>
            <a:normAutofit fontScale="90000"/>
          </a:bodyPr>
          <a:lstStyle/>
          <a:p>
            <a:r>
              <a:rPr lang="en-US" dirty="0"/>
              <a:t>Movie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445B-544B-8AF9-2328-3DF258C8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" y="759757"/>
            <a:ext cx="8458200" cy="4625181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class = 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lists movies with certain </a:t>
            </a:r>
            <a:br>
              <a:rPr lang="en-US" sz="1800" b="0" i="0" dirty="0">
                <a:effectLst/>
                <a:latin typeface="Source Sans Pro" panose="020B0503030403020204" pitchFamily="34" charset="0"/>
              </a:rPr>
            </a:br>
            <a:r>
              <a:rPr lang="en-US" sz="1800" b="0" i="0" dirty="0">
                <a:effectLst/>
                <a:latin typeface="Source Sans Pro" panose="020B0503030403020204" pitchFamily="34" charset="0"/>
              </a:rPr>
              <a:t>characteristics after being provided a database of </a:t>
            </a:r>
            <a:br>
              <a:rPr lang="en-US" sz="1800" b="0" i="0" dirty="0">
                <a:effectLst/>
                <a:latin typeface="Source Sans Pro" panose="020B0503030403020204" pitchFamily="34" charset="0"/>
              </a:rPr>
            </a:br>
            <a:r>
              <a:rPr lang="en-US" sz="1800" b="0" i="0" dirty="0">
                <a:effectLst/>
                <a:latin typeface="Source Sans Pro" panose="020B0503030403020204" pitchFamily="34" charset="0"/>
              </a:rPr>
              <a:t>movies by an instance of </a:t>
            </a:r>
            <a:r>
              <a:rPr lang="en-US" sz="1800" b="0" i="0" dirty="0" err="1"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= interface</a:t>
            </a:r>
            <a:endParaRPr lang="en-US" sz="2400" b="0" i="0" dirty="0"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2400" b="0" i="0" dirty="0" err="1">
                <a:effectLst/>
                <a:latin typeface="Source Sans Pro" panose="020B0503030403020204" pitchFamily="34" charset="0"/>
              </a:rPr>
              <a:t>TabDelimitedMovieFinder</a:t>
            </a:r>
            <a:r>
              <a:rPr lang="en-US" sz="24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600" b="0" i="0" dirty="0">
                <a:effectLst/>
                <a:latin typeface="Source Sans Pro" panose="020B0503030403020204" pitchFamily="34" charset="0"/>
              </a:rPr>
              <a:t>= is a concrete class that can read in a movie database that is stored in a tab-delimited text file</a:t>
            </a:r>
          </a:p>
          <a:p>
            <a:endParaRPr lang="en-US" sz="24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162E63-2ED1-D14B-F11A-84A2ED199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6" y="2876146"/>
            <a:ext cx="8966474" cy="3693319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Goal: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Loosely coupled system = to avoid having our code depend </a:t>
            </a:r>
            <a:b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on concrete classes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DO NOT want dependencies on concrete code or hard coded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6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426EF9D9-ECAD-3906-3CD0-24C55284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3911107"/>
            <a:ext cx="5819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44FA6C29-327D-D274-D8F5-82610A10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79" y="288535"/>
            <a:ext cx="3465452" cy="17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4A9A9-8868-F296-7D79-C20156568860}"/>
              </a:ext>
            </a:extLst>
          </p:cNvPr>
          <p:cNvSpPr txBox="1"/>
          <p:nvPr/>
        </p:nvSpPr>
        <p:spPr>
          <a:xfrm>
            <a:off x="5924057" y="2988184"/>
            <a:ext cx="3200400" cy="38472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Sans Pro" panose="020B0503030403020204" pitchFamily="34" charset="0"/>
              </a:rPr>
              <a:t>Problems with this code:</a:t>
            </a:r>
          </a:p>
          <a:p>
            <a:endParaRPr lang="en-US" altLang="en-US" sz="1600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a reference to a concrete class that implements </a:t>
            </a:r>
            <a:r>
              <a:rPr lang="en-US" sz="16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endParaRPr lang="en-US" sz="16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a reference to a hard-coded string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The name of the movie database cannot change without causing </a:t>
            </a:r>
            <a:r>
              <a:rPr lang="en-US" sz="16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to be changed and recompiled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F</a:t>
            </a: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ormat of the database cannot change without causing </a:t>
            </a:r>
            <a:r>
              <a:rPr lang="en-US" sz="16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to be changed to reference the name of the new concrete </a:t>
            </a:r>
            <a:r>
              <a:rPr lang="en-US" sz="16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16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4459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F65F-F77A-7020-435F-CA4D51A1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D3C5E-E70C-087B-2A60-9D9190E1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0" y="75540"/>
            <a:ext cx="8961219" cy="680177"/>
          </a:xfrm>
        </p:spPr>
        <p:txBody>
          <a:bodyPr>
            <a:noAutofit/>
          </a:bodyPr>
          <a:lstStyle/>
          <a:p>
            <a:r>
              <a:rPr lang="en-US" sz="3200" dirty="0"/>
              <a:t>Movie Example –Solution w/Dependency Injection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B4E02C-49C3-6A87-677F-E6E9C367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3" y="3733800"/>
            <a:ext cx="8966474" cy="3093154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800" b="0" i="0" u="none" strike="noStrike" cap="none" normalizeH="0" baseline="0" dirty="0">
                <a:ln>
                  <a:noFill/>
                </a:ln>
                <a:solidFill>
                  <a:srgbClr val="75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DF5E9-7BEA-1B49-091F-620CA959B5F6}"/>
              </a:ext>
            </a:extLst>
          </p:cNvPr>
          <p:cNvSpPr txBox="1"/>
          <p:nvPr/>
        </p:nvSpPr>
        <p:spPr>
          <a:xfrm>
            <a:off x="69950" y="3282831"/>
            <a:ext cx="5440253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public class 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{</a:t>
            </a:r>
          </a:p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         private 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finder;</a:t>
            </a:r>
          </a:p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         public 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MoveFinder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finder) {</a:t>
            </a:r>
            <a:b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             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this.finder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= finder;</a:t>
            </a:r>
            <a:b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           }</a:t>
            </a:r>
          </a:p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…</a:t>
            </a:r>
          </a:p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}</a:t>
            </a:r>
            <a:b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b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endParaRPr lang="en-US" sz="18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EDDC5-3072-2FBD-7A62-A18D9BE7EE8B}"/>
              </a:ext>
            </a:extLst>
          </p:cNvPr>
          <p:cNvSpPr txBox="1"/>
          <p:nvPr/>
        </p:nvSpPr>
        <p:spPr>
          <a:xfrm>
            <a:off x="193626" y="923286"/>
            <a:ext cx="8918843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classes in an application </a:t>
            </a:r>
            <a:r>
              <a:rPr lang="en-US" sz="1800" b="1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indicate their dependencies in ABSTRACT ways</a:t>
            </a:r>
            <a:endParaRPr lang="en-US" sz="18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 NEEDS A 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endParaRPr lang="en-US" sz="18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Main NEEDS-A 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MovieLister</a:t>
            </a:r>
            <a:b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</a:br>
            <a:endParaRPr lang="en-US" sz="18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52525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 third party injects (or inserts) a class that will meet that dependency at run-time --&gt; The </a:t>
            </a:r>
            <a:r>
              <a:rPr lang="en-US" sz="18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“third party” is known as a “Inversion of Control container” or a “dependency injection framework”</a:t>
            </a:r>
          </a:p>
          <a:p>
            <a:pPr algn="l"/>
            <a:r>
              <a:rPr lang="en-US" sz="1800" b="0" i="0" dirty="0">
                <a:solidFill>
                  <a:srgbClr val="757575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8D2BF6F-BABB-C289-648D-CD941643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743200"/>
            <a:ext cx="4698213" cy="186172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7C15C85-F615-408B-1CAA-EA89FFEB8F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5200" y="3429000"/>
            <a:ext cx="914402" cy="517058"/>
          </a:xfrm>
          <a:prstGeom prst="bentConnector3">
            <a:avLst>
              <a:gd name="adj1" fmla="val 10111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86A7EFE-658D-A4DE-2314-2FD48474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69" y="4695752"/>
            <a:ext cx="3962400" cy="18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E5C248-BFD3-6427-6160-F1B3EB5DB8F3}"/>
              </a:ext>
            </a:extLst>
          </p:cNvPr>
          <p:cNvSpPr txBox="1"/>
          <p:nvPr/>
        </p:nvSpPr>
        <p:spPr>
          <a:xfrm>
            <a:off x="6322393" y="3476198"/>
            <a:ext cx="279007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Ways to inject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B3AFF-0A00-7BEF-B8B5-7E8B4001A5E2}"/>
              </a:ext>
            </a:extLst>
          </p:cNvPr>
          <p:cNvSpPr/>
          <p:nvPr/>
        </p:nvSpPr>
        <p:spPr>
          <a:xfrm>
            <a:off x="-1" y="5410200"/>
            <a:ext cx="5510203" cy="144780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//Main Class  (Assembler IoC container)</a:t>
            </a:r>
          </a:p>
          <a:p>
            <a:pPr algn="l"/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MovieFinderImpl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mfi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= 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nw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MoviewFinderImpl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();</a:t>
            </a:r>
          </a:p>
          <a:p>
            <a:pPr algn="l"/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1800" b="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myMovie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Finder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 = new 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MovieFinder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en-US" sz="1800" i="0" dirty="0" err="1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mfi</a:t>
            </a:r>
            <a:r>
              <a:rPr lang="en-US" sz="1800" i="0" dirty="0">
                <a:solidFill>
                  <a:srgbClr val="252525"/>
                </a:solidFill>
                <a:effectLst/>
                <a:latin typeface="Source Sans Pro" panose="020B0503030403020204" pitchFamily="34" charset="0"/>
              </a:rPr>
              <a:t>);</a:t>
            </a:r>
            <a:endParaRPr lang="en-US" sz="1800" b="0" i="0" dirty="0">
              <a:solidFill>
                <a:srgbClr val="252525"/>
              </a:solidFill>
              <a:effectLst/>
              <a:latin typeface="Source Sans Pro" panose="020B050303040302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477AA56-F907-61A4-4BD7-DA19E1077E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34000" y="6421730"/>
            <a:ext cx="3124199" cy="133251"/>
          </a:xfrm>
          <a:prstGeom prst="bentConnector3">
            <a:avLst>
              <a:gd name="adj1" fmla="val -40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57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A62E-D434-4DF2-5E29-2D11717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on Dependency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CA2A-5932-FFB6-94C8-A669567A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marL="36576" indent="0" algn="l">
              <a:buNone/>
            </a:pPr>
            <a:r>
              <a:rPr lang="en-US" sz="3400" b="1" i="0" dirty="0">
                <a:effectLst/>
                <a:latin typeface="Source Sans Pro" panose="020B0503030403020204" pitchFamily="34" charset="0"/>
              </a:rPr>
              <a:t>The CONCEPT -- from a non-framework perspective </a:t>
            </a:r>
          </a:p>
          <a:p>
            <a:r>
              <a:rPr lang="en-US" b="0" i="0" dirty="0">
                <a:effectLst/>
                <a:latin typeface="Source Sans Pro" panose="020B0503030403020204" pitchFamily="34" charset="0"/>
              </a:rPr>
              <a:t>"</a:t>
            </a:r>
            <a:r>
              <a:rPr lang="en-US" b="0" i="0" dirty="0">
                <a:effectLst/>
                <a:latin typeface="Arial" panose="020B0604020202020204" pitchFamily="34" charset="0"/>
              </a:rPr>
              <a:t>Dependency injection is basically providing the objects that an object needs (its dependencies) instead of having it construct them itself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"</a:t>
            </a:r>
          </a:p>
          <a:p>
            <a:pPr marL="36576" indent="0" algn="l">
              <a:buNone/>
            </a:pPr>
            <a:br>
              <a:rPr lang="en-US" dirty="0">
                <a:latin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</a:rPr>
            </a:b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3600" b="1" i="0" dirty="0">
                <a:effectLst/>
                <a:latin typeface="Source Sans Pro" panose="020B0503030403020204" pitchFamily="34" charset="0"/>
              </a:rPr>
              <a:t>The CONCEPT - from a more framework perspective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"</a:t>
            </a:r>
            <a:r>
              <a:rPr lang="en-US" b="1" i="0" dirty="0">
                <a:effectLst/>
                <a:latin typeface="arial" panose="020B0604020202020204" pitchFamily="34" charset="0"/>
              </a:rPr>
              <a:t>dependency injection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is a software design </a:t>
            </a:r>
            <a:r>
              <a:rPr lang="en-US" b="1" i="0" dirty="0">
                <a:effectLst/>
                <a:latin typeface="arial" panose="020B0604020202020204" pitchFamily="34" charset="0"/>
              </a:rPr>
              <a:t>pattern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that implements inversion of control for resolving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dependencies</a:t>
            </a:r>
            <a:r>
              <a:rPr lang="en-US" b="0" i="0" dirty="0">
                <a:effectLst/>
                <a:latin typeface="arial" panose="020B0604020202020204" pitchFamily="34" charset="0"/>
              </a:rPr>
              <a:t>. A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dependency</a:t>
            </a:r>
            <a:r>
              <a:rPr lang="en-US" b="0" i="0" dirty="0">
                <a:effectLst/>
                <a:latin typeface="arial" panose="020B0604020202020204" pitchFamily="34" charset="0"/>
              </a:rPr>
              <a:t> is an object that can be used (a service). An </a:t>
            </a:r>
            <a:r>
              <a:rPr lang="en-US" b="1" i="0" dirty="0">
                <a:effectLst/>
                <a:latin typeface="arial" panose="020B0604020202020204" pitchFamily="34" charset="0"/>
              </a:rPr>
              <a:t>injection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is the passing of a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dependency</a:t>
            </a:r>
            <a:r>
              <a:rPr lang="en-US" b="0" i="0" dirty="0">
                <a:effectLst/>
                <a:latin typeface="arial" panose="020B0604020202020204" pitchFamily="34" charset="0"/>
              </a:rPr>
              <a:t> to a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dependent </a:t>
            </a:r>
            <a:r>
              <a:rPr lang="en-US" b="0" i="0" dirty="0">
                <a:effectLst/>
                <a:latin typeface="arial" panose="020B0604020202020204" pitchFamily="34" charset="0"/>
              </a:rPr>
              <a:t>object (a client) that would use it.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87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A14E78E6-C1AB-7CA1-D218-481C916193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Pattern: Singleton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F7BD8EDA-5EC0-4653-FE79-AA24E3B69D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 dirty="0">
                <a:highlight>
                  <a:srgbClr val="000080"/>
                </a:highlight>
              </a:rPr>
              <a:t>A class that has only a single instance</a:t>
            </a:r>
          </a:p>
        </p:txBody>
      </p:sp>
      <p:pic>
        <p:nvPicPr>
          <p:cNvPr id="379909" name="Picture 5">
            <a:extLst>
              <a:ext uri="{FF2B5EF4-FFF2-40B4-BE49-F238E27FC236}">
                <a16:creationId xmlns:a16="http://schemas.microsoft.com/office/drawing/2014/main" id="{CB266F52-65EF-0A6C-DC97-3947C46B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b="19701"/>
          <a:stretch>
            <a:fillRect/>
          </a:stretch>
        </p:blipFill>
        <p:spPr bwMode="auto">
          <a:xfrm>
            <a:off x="3200400" y="4714875"/>
            <a:ext cx="3124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216C8C2C-3E64-9207-9947-C8B981047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Restricting object creation</a:t>
            </a:r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D852D079-F02A-B71E-D526-59FD6FDBE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i="1" dirty="0"/>
              <a:t>Problem: </a:t>
            </a:r>
            <a:r>
              <a:rPr lang="en-US" altLang="en-US" dirty="0"/>
              <a:t>Sometimes we really only ever need (or want) one instance of a particular class.</a:t>
            </a:r>
          </a:p>
          <a:p>
            <a:pPr lvl="1"/>
            <a:r>
              <a:rPr lang="en-US" altLang="en-US" dirty="0"/>
              <a:t>Examples: keyboard reader, bank data collection, game, UI</a:t>
            </a:r>
          </a:p>
          <a:p>
            <a:pPr lvl="1"/>
            <a:r>
              <a:rPr lang="en-US" altLang="en-US" dirty="0"/>
              <a:t>We'd like to make it illegal to have more than one.</a:t>
            </a:r>
          </a:p>
          <a:p>
            <a:endParaRPr lang="en-US" altLang="en-US" dirty="0"/>
          </a:p>
          <a:p>
            <a:r>
              <a:rPr lang="en-US" altLang="en-US" i="1" dirty="0"/>
              <a:t>Issues:</a:t>
            </a:r>
          </a:p>
          <a:p>
            <a:pPr lvl="1"/>
            <a:r>
              <a:rPr lang="en-US" altLang="en-US" dirty="0"/>
              <a:t>Creating lots of objects can take a lot of time.</a:t>
            </a:r>
          </a:p>
          <a:p>
            <a:pPr lvl="1"/>
            <a:r>
              <a:rPr lang="en-US" altLang="en-US" dirty="0"/>
              <a:t>Extra objects take up memory.</a:t>
            </a:r>
          </a:p>
          <a:p>
            <a:pPr lvl="1"/>
            <a:r>
              <a:rPr lang="en-US" altLang="en-US" dirty="0"/>
              <a:t>It is a pain to deal with different objects floating around if they are essentially the same.</a:t>
            </a:r>
          </a:p>
          <a:p>
            <a:pPr lvl="1"/>
            <a:r>
              <a:rPr lang="en-US" altLang="en-US" dirty="0"/>
              <a:t>Multiple objects of a type intended to be unique can lead to bugs.</a:t>
            </a:r>
          </a:p>
          <a:p>
            <a:pPr lvl="2"/>
            <a:r>
              <a:rPr lang="en-US" altLang="en-US" dirty="0"/>
              <a:t>What happens if we have more than one game UI, or account manager?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267868"/>
            <a:ext cx="4495800" cy="703263"/>
          </a:xfrm>
          <a:solidFill>
            <a:schemeClr val="bg1">
              <a:lumMod val="95000"/>
              <a:lumOff val="5000"/>
            </a:schemeClr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Patterns described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839200" cy="7086600"/>
          </a:xfrm>
          <a:noFill/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Name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</a:rPr>
            </a:b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Context -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Tells how the problem occurs / when the solution works</a:t>
            </a: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Delineation of situations under which the pattern applies. Often includes background, discussions of why this pattern exists, and evidence for generality.</a:t>
            </a:r>
            <a:br>
              <a:rPr lang="en-US" sz="1400" b="0" i="0" dirty="0">
                <a:effectLst/>
                <a:latin typeface="Arial" panose="020B0604020202020204" pitchFamily="34" charset="0"/>
              </a:rPr>
            </a:b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Problem 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A description of relevant forces &amp; constraints, &amp; how they interact</a:t>
            </a:r>
          </a:p>
          <a:p>
            <a:pPr marL="36576" indent="0">
              <a:buNone/>
            </a:pPr>
            <a:br>
              <a:rPr lang="en-US" sz="1400" dirty="0">
                <a:latin typeface="Arial" panose="020B0604020202020204" pitchFamily="34" charset="0"/>
              </a:rPr>
            </a:br>
            <a:r>
              <a:rPr lang="en-US" sz="1600" b="1" i="1" dirty="0">
                <a:effectLst/>
                <a:latin typeface="Arial" panose="020B0604020202020204" pitchFamily="34" charset="0"/>
              </a:rPr>
              <a:t>Forces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1600" b="0" i="1" dirty="0">
                <a:effectLst/>
                <a:latin typeface="Arial" panose="020B0604020202020204" pitchFamily="34" charset="0"/>
              </a:rPr>
              <a:t>Trade-offs, </a:t>
            </a:r>
            <a:r>
              <a:rPr lang="en-US" sz="1600" b="0" i="1" dirty="0" err="1">
                <a:effectLst/>
                <a:latin typeface="Arial" panose="020B0604020202020204" pitchFamily="34" charset="0"/>
              </a:rPr>
              <a:t>goals+constraints</a:t>
            </a:r>
            <a:r>
              <a:rPr lang="en-US" sz="1600" b="0" i="1" dirty="0">
                <a:effectLst/>
                <a:latin typeface="Arial" panose="020B0604020202020204" pitchFamily="34" charset="0"/>
              </a:rPr>
              <a:t>, motivating factors/concerns Tells why the problem is difficult</a:t>
            </a:r>
            <a:br>
              <a:rPr lang="en-US" sz="1600" b="0" i="1" dirty="0">
                <a:effectLst/>
                <a:latin typeface="Arial" panose="020B0604020202020204" pitchFamily="34" charset="0"/>
              </a:rPr>
            </a:b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Solution</a:t>
            </a:r>
            <a:r>
              <a:rPr lang="en-US" sz="1600" dirty="0">
                <a:latin typeface="Arial" panose="020B0604020202020204" pitchFamily="34" charset="0"/>
              </a:rPr>
              <a:t> -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Tells how to generate the solution</a:t>
            </a:r>
          </a:p>
          <a:p>
            <a:r>
              <a:rPr lang="en-US" sz="1600" b="0" i="0" dirty="0">
                <a:effectLst/>
                <a:latin typeface="Arial" panose="020B0604020202020204" pitchFamily="34" charset="0"/>
              </a:rPr>
              <a:t>The solution structure, its participants &amp; collaborations</a:t>
            </a:r>
          </a:p>
          <a:p>
            <a:pPr marL="36576" indent="0" algn="l">
              <a:buNone/>
            </a:pPr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Examples (optional)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Resulting Context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 (optional)</a:t>
            </a:r>
          </a:p>
          <a:p>
            <a:r>
              <a:rPr lang="en-US" sz="1700" dirty="0"/>
              <a:t>Describes the end result, benefits and consequences.  Shows how the forces were balanced/traded-off.  Tells how solution works out</a:t>
            </a:r>
          </a:p>
          <a:p>
            <a:pPr marL="36576" indent="0" algn="l">
              <a:buNone/>
            </a:pPr>
            <a:br>
              <a:rPr lang="en-US" sz="1600" b="1" i="0" dirty="0">
                <a:effectLst/>
                <a:latin typeface="Arial" panose="020B0604020202020204" pitchFamily="34" charset="0"/>
              </a:rPr>
            </a:br>
            <a:r>
              <a:rPr lang="en-US" sz="1600" b="1" i="0" dirty="0">
                <a:effectLst/>
                <a:latin typeface="Arial" panose="020B0604020202020204" pitchFamily="34" charset="0"/>
              </a:rPr>
              <a:t>Rationale (optional)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effectLst/>
                <a:latin typeface="Arial" panose="020B0604020202020204" pitchFamily="34" charset="0"/>
              </a:rPr>
              <a:t>Underlying principles/heuristics justifying the solution</a:t>
            </a:r>
          </a:p>
          <a:p>
            <a:r>
              <a:rPr lang="en-US" sz="1600" b="0" i="0" dirty="0">
                <a:effectLst/>
                <a:latin typeface="Arial" panose="020B0604020202020204" pitchFamily="34" charset="0"/>
              </a:rPr>
              <a:t>Tells underpinnings of why the solution works out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Related Patterns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effectLst/>
                <a:latin typeface="Arial" panose="020B0604020202020204" pitchFamily="34" charset="0"/>
              </a:rPr>
              <a:t>Patterns which are similar, or which may precede/follow this one</a:t>
            </a:r>
          </a:p>
          <a:p>
            <a:pPr marL="36576" indent="0" algn="l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Known Uses</a:t>
            </a:r>
            <a:endParaRPr lang="en-US" sz="1600" b="0" i="0" dirty="0"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effectLst/>
                <a:latin typeface="Arial" panose="020B0604020202020204" pitchFamily="34" charset="0"/>
              </a:rPr>
              <a:t>3 or more independent instances of "real world" success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6882D1AE-5DEE-8558-22B2-95889886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Singleton pattern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8ABD3893-15D2-E309-C046-C899D17B5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singleton</a:t>
            </a:r>
            <a:r>
              <a:rPr lang="en-US" altLang="en-US" dirty="0"/>
              <a:t>: An object that is the only object of its type.</a:t>
            </a:r>
            <a:endParaRPr lang="en-US" altLang="en-US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(one of the most known / popular design patterns)</a:t>
            </a:r>
            <a:endParaRPr lang="en-US" altLang="en-US" sz="800" i="1" dirty="0"/>
          </a:p>
          <a:p>
            <a:pPr lvl="1">
              <a:lnSpc>
                <a:spcPct val="90000"/>
              </a:lnSpc>
            </a:pPr>
            <a:endParaRPr lang="en-US" altLang="en-US" i="1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Ensuring that a class has at most one instance.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Providing a global access point to that instance.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 Provide an accessor method that allows users to see the instance.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i="1" dirty="0"/>
              <a:t>Benefits: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Takes responsibility of managing that instance away from the programmer (illegal to construct more instances).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Saves memory.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Avoids bugs arising from multiple instances.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36295419-D25F-0094-597F-A76B3BC4E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Restricting objects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4A556205-C8F2-6A12-49B7-F5100913A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highlight>
                  <a:srgbClr val="000080"/>
                </a:highlight>
              </a:rPr>
              <a:t>One way to avoid creating objects:  use static methods</a:t>
            </a:r>
          </a:p>
          <a:p>
            <a:pPr lvl="1"/>
            <a:r>
              <a:rPr lang="en-US" altLang="en-US" dirty="0"/>
              <a:t>Examples:  </a:t>
            </a:r>
            <a:r>
              <a:rPr lang="en-US" altLang="en-US" dirty="0">
                <a:latin typeface="Courier New" panose="02070309020205020404" pitchFamily="49" charset="0"/>
              </a:rPr>
              <a:t>Math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System in Java</a:t>
            </a:r>
          </a:p>
          <a:p>
            <a:pPr lvl="1"/>
            <a:r>
              <a:rPr lang="en-US" altLang="en-US" dirty="0"/>
              <a:t>Is this a good alternative choice?  Why or why not?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i="1" dirty="0">
                <a:highlight>
                  <a:srgbClr val="000080"/>
                </a:highlight>
              </a:rPr>
              <a:t>Disadvantage</a:t>
            </a:r>
            <a:r>
              <a:rPr lang="en-US" altLang="en-US" dirty="0">
                <a:highlight>
                  <a:srgbClr val="000080"/>
                </a:highlight>
              </a:rPr>
              <a:t>: Lacks flexibility.</a:t>
            </a:r>
          </a:p>
          <a:p>
            <a:pPr lvl="1"/>
            <a:r>
              <a:rPr lang="en-US" altLang="en-US" dirty="0"/>
              <a:t>Static methods can't be passed as an argument, nor returned.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i="1" dirty="0">
                <a:highlight>
                  <a:srgbClr val="000080"/>
                </a:highlight>
              </a:rPr>
              <a:t>Disadvantage</a:t>
            </a:r>
            <a:r>
              <a:rPr lang="en-US" altLang="en-US" dirty="0">
                <a:highlight>
                  <a:srgbClr val="000080"/>
                </a:highlight>
              </a:rPr>
              <a:t>: Cannot be extended.</a:t>
            </a:r>
          </a:p>
          <a:p>
            <a:pPr lvl="1"/>
            <a:r>
              <a:rPr lang="en-US" altLang="en-US" dirty="0"/>
              <a:t>Example: Static methods can't be subclassed and overridden like an object's methods could 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4ABFD1B0-ADF9-462F-C2E2-F62CB953F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dirty="0"/>
              <a:t>Make constructor(s) </a:t>
            </a:r>
            <a:r>
              <a:rPr lang="en-US" altLang="en-US" dirty="0">
                <a:latin typeface="Courier New" panose="02070309020205020404" pitchFamily="49" charset="0"/>
              </a:rPr>
              <a:t>private</a:t>
            </a:r>
            <a:r>
              <a:rPr lang="en-US" altLang="en-US" dirty="0"/>
              <a:t> so that they can not be called from outside by clients.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Declare a single   </a:t>
            </a:r>
            <a:r>
              <a:rPr lang="en-US" altLang="en-US" dirty="0">
                <a:latin typeface="Courier New" panose="02070309020205020404" pitchFamily="49" charset="0"/>
              </a:rPr>
              <a:t>private static</a:t>
            </a:r>
            <a:r>
              <a:rPr lang="en-US" altLang="en-US" dirty="0"/>
              <a:t>   instance of the class.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Write a public </a:t>
            </a:r>
            <a:r>
              <a:rPr lang="en-US" altLang="en-US" dirty="0" err="1">
                <a:latin typeface="Courier New" panose="02070309020205020404" pitchFamily="49" charset="0"/>
              </a:rPr>
              <a:t>getInstance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r>
              <a:rPr lang="en-US" altLang="en-US" dirty="0"/>
              <a:t> or similar method that allows access to the single instance.</a:t>
            </a:r>
          </a:p>
          <a:p>
            <a:pPr lvl="1"/>
            <a:endParaRPr lang="en-US" altLang="en-US" sz="800" dirty="0"/>
          </a:p>
          <a:p>
            <a:pPr lvl="1"/>
            <a:r>
              <a:rPr lang="en-US" altLang="en-US" dirty="0"/>
              <a:t>May need to protect / synchronize this method to ensure that it will work in a multi-threaded program.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7986C033-827B-3D67-EDD0-DF589DBD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Implementing Singleton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03F20F04-EA0F-318B-D1C3-B0E836D5A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Singleton sequence diagram</a:t>
            </a:r>
          </a:p>
        </p:txBody>
      </p:sp>
      <p:pic>
        <p:nvPicPr>
          <p:cNvPr id="377859" name="Picture 3">
            <a:extLst>
              <a:ext uri="{FF2B5EF4-FFF2-40B4-BE49-F238E27FC236}">
                <a16:creationId xmlns:a16="http://schemas.microsoft.com/office/drawing/2014/main" id="{7E8FAFD9-250C-2594-FB77-F2262034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152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B8F6AF38-FAB7-ADA3-BDB2-05C20773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dirty="0"/>
              <a:t>Class </a:t>
            </a:r>
            <a:r>
              <a:rPr lang="en-US" altLang="en-US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dirty="0"/>
              <a:t> generates random numbers.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class </a:t>
            </a:r>
            <a:r>
              <a:rPr lang="en-US" altLang="en-US" sz="2000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private static final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 gen =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         new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public static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getInstance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return gen;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private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A3915ED2-9E45-196D-135F-C3E85DB4D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Singleton example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6C7EA839-15D9-7B1A-0794-662D0EBC2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dirty="0"/>
              <a:t>Can wait until client asks for the instance to create it: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class </a:t>
            </a:r>
            <a:r>
              <a:rPr lang="en-US" altLang="en-US" sz="2000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private static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 gen = null</a:t>
            </a:r>
            <a:r>
              <a:rPr lang="en-US" altLang="en-US" sz="20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public static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getInstance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if (gen == null)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  gen = new </a:t>
            </a:r>
            <a:r>
              <a:rPr lang="en-US" altLang="en-US" sz="2000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dirty="0">
                <a:latin typeface="Courier New" panose="02070309020205020404" pitchFamily="49" charset="0"/>
              </a:rPr>
              <a:t>();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return gen;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private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RandomGenerator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A3E80BEA-1FD3-5455-F509-3A2FC755F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Lazy initialization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F42F97B1-34C5-3142-20FC-04277D756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Comparators make great singletons because they have no state: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class </a:t>
            </a:r>
            <a:r>
              <a:rPr lang="en-US" altLang="en-US" sz="2000" dirty="0" err="1">
                <a:latin typeface="Courier New" panose="02070309020205020404" pitchFamily="49" charset="0"/>
              </a:rPr>
              <a:t>LengthComparator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implements Comparator&lt;String&gt;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private static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LengthComparator</a:t>
            </a:r>
            <a:r>
              <a:rPr lang="en-US" altLang="en-US" sz="2000" b="1" dirty="0">
                <a:latin typeface="Courier New" panose="02070309020205020404" pitchFamily="49" charset="0"/>
              </a:rPr>
              <a:t> comp = null</a:t>
            </a:r>
            <a:r>
              <a:rPr lang="en-US" altLang="en-US" sz="20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>
                <a:latin typeface="Courier New" panose="02070309020205020404" pitchFamily="49" charset="0"/>
              </a:rPr>
              <a:t>public static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LengthComparator</a:t>
            </a:r>
            <a:r>
              <a:rPr lang="en-US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getInstance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if (comp == null)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    comp = new </a:t>
            </a:r>
            <a:r>
              <a:rPr lang="en-US" altLang="en-US" sz="2000" dirty="0" err="1">
                <a:latin typeface="Courier New" panose="02070309020205020404" pitchFamily="49" charset="0"/>
              </a:rPr>
              <a:t>LengthComparator</a:t>
            </a:r>
            <a:r>
              <a:rPr lang="en-US" altLang="en-US" sz="2000" dirty="0">
                <a:latin typeface="Courier New" panose="02070309020205020404" pitchFamily="49" charset="0"/>
              </a:rPr>
              <a:t>();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return comp;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800" b="1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private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LengthComparator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sz="2000" dirty="0">
                <a:latin typeface="Courier New" panose="02070309020205020404" pitchFamily="49" charset="0"/>
              </a:rPr>
              <a:t> {}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public int compare(String s1, String s2)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return s1.length() - s2.length();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56D206EE-5F28-6D07-ED98-13EB7DBDC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Singleton Comparator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>
            <a:extLst>
              <a:ext uri="{FF2B5EF4-FFF2-40B4-BE49-F238E27FC236}">
                <a16:creationId xmlns:a16="http://schemas.microsoft.com/office/drawing/2014/main" id="{CCCD5B0B-1A26-ECCA-5FB0-C7AB93E2D7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Pattern: Iterator</a:t>
            </a:r>
          </a:p>
        </p:txBody>
      </p:sp>
      <p:sp>
        <p:nvSpPr>
          <p:cNvPr id="367621" name="Rectangle 5">
            <a:extLst>
              <a:ext uri="{FF2B5EF4-FFF2-40B4-BE49-F238E27FC236}">
                <a16:creationId xmlns:a16="http://schemas.microsoft.com/office/drawing/2014/main" id="{DF52B75C-74B2-3DE8-34C2-38592F0246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>
                <a:highlight>
                  <a:srgbClr val="000080"/>
                </a:highlight>
              </a:rPr>
              <a:t>objects that traverse collections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138C0C41-D525-980D-04FA-1E69D38FA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Iterator pattern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3B031411-2FB8-5C2E-0481-00FF78CB7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i="1" dirty="0"/>
              <a:t>Problem:</a:t>
            </a:r>
            <a:r>
              <a:rPr lang="en-US" altLang="en-US" dirty="0"/>
              <a:t>  To access all members of a collection, must perform a specialized traversal for each data structure.</a:t>
            </a:r>
          </a:p>
          <a:p>
            <a:pPr lvl="1"/>
            <a:r>
              <a:rPr lang="en-US" altLang="en-US" dirty="0"/>
              <a:t>Introduces undesirable dependences.</a:t>
            </a:r>
          </a:p>
          <a:p>
            <a:pPr lvl="1"/>
            <a:r>
              <a:rPr lang="en-US" altLang="en-US" dirty="0"/>
              <a:t>Does not generalize to other collections.</a:t>
            </a:r>
          </a:p>
          <a:p>
            <a:pPr lvl="1"/>
            <a:endParaRPr lang="en-US" altLang="en-US" sz="1200" dirty="0"/>
          </a:p>
          <a:p>
            <a:r>
              <a:rPr lang="en-US" altLang="en-US" i="1" dirty="0"/>
              <a:t>Solution:</a:t>
            </a:r>
          </a:p>
          <a:p>
            <a:pPr lvl="1"/>
            <a:r>
              <a:rPr lang="en-US" altLang="en-US" dirty="0"/>
              <a:t>Provide a standard </a:t>
            </a:r>
            <a:r>
              <a:rPr lang="en-US" altLang="en-US" i="1" dirty="0"/>
              <a:t>iterator</a:t>
            </a:r>
            <a:r>
              <a:rPr lang="en-US" altLang="en-US" dirty="0"/>
              <a:t> object supplied by all data structures.</a:t>
            </a:r>
          </a:p>
          <a:p>
            <a:pPr lvl="1"/>
            <a:r>
              <a:rPr lang="en-US" altLang="en-US" dirty="0"/>
              <a:t>The implementation performs traversals, does bookkeeping.</a:t>
            </a:r>
          </a:p>
          <a:p>
            <a:pPr lvl="2"/>
            <a:r>
              <a:rPr lang="en-US" altLang="en-US" dirty="0"/>
              <a:t>The implementation has knowledge about the representation.</a:t>
            </a:r>
          </a:p>
          <a:p>
            <a:pPr lvl="1"/>
            <a:r>
              <a:rPr lang="en-US" altLang="en-US" dirty="0"/>
              <a:t>Results are communicated to clients via a standard interface.</a:t>
            </a:r>
          </a:p>
          <a:p>
            <a:pPr lvl="1"/>
            <a:endParaRPr lang="en-US" altLang="en-US" sz="1200" dirty="0"/>
          </a:p>
          <a:p>
            <a:r>
              <a:rPr lang="en-US" altLang="en-US" i="1" dirty="0"/>
              <a:t>Disadvantages:</a:t>
            </a:r>
          </a:p>
          <a:p>
            <a:pPr lvl="1"/>
            <a:r>
              <a:rPr lang="en-US" altLang="en-US" dirty="0"/>
              <a:t>Iteration order is fixed by the implementation, not the client.</a:t>
            </a:r>
          </a:p>
          <a:p>
            <a:pPr lvl="1"/>
            <a:r>
              <a:rPr lang="en-US" altLang="en-US" dirty="0"/>
              <a:t>Missing various potentially useful operations (add, set, etc.).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D3D1F8E5-CA48-37F4-F32A-69048A64C4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Pattern: Adapter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EE2552B4-7336-3E1E-5D76-A27F8737FD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 dirty="0">
                <a:highlight>
                  <a:srgbClr val="000080"/>
                </a:highlight>
              </a:rPr>
              <a:t>an object that fits another object into a given interface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35408-81A1-F666-B225-A5D0B5886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DE97-F0E3-E104-500C-59E0152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vs Architectural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C051-9ABB-D4A4-C729-DA93795F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en-US" sz="4400" b="1" i="0" dirty="0">
                <a:effectLst/>
                <a:latin typeface="inherit"/>
              </a:rPr>
              <a:t>Design patterns</a:t>
            </a:r>
            <a:r>
              <a:rPr lang="en-US" sz="4400" b="0" i="0" dirty="0">
                <a:effectLst/>
                <a:latin typeface="-apple-system"/>
              </a:rPr>
              <a:t> </a:t>
            </a:r>
            <a:r>
              <a:rPr lang="en-US" sz="2800" b="0" i="0" dirty="0">
                <a:effectLst/>
                <a:latin typeface="-apple-system"/>
              </a:rPr>
              <a:t>are usually associated with code level commonalities.</a:t>
            </a:r>
          </a:p>
          <a:p>
            <a:pPr lvl="1" fontAlgn="base"/>
            <a:r>
              <a:rPr lang="en-US" sz="2400" b="0" i="0" dirty="0">
                <a:effectLst/>
                <a:latin typeface="-apple-system"/>
              </a:rPr>
              <a:t> It provides various schemes for refining and building smaller subsystems</a:t>
            </a:r>
          </a:p>
          <a:p>
            <a:pPr lvl="1" fontAlgn="base"/>
            <a:r>
              <a:rPr lang="en-US" sz="2400" b="0" i="0" dirty="0">
                <a:effectLst/>
                <a:latin typeface="-apple-system"/>
              </a:rPr>
              <a:t> Design patterns are medium-scale tactics that flesh out some of the structure and behavior of entities and their relationships.</a:t>
            </a:r>
          </a:p>
          <a:p>
            <a:pPr algn="l" fontAlgn="base"/>
            <a:r>
              <a:rPr lang="en-US" sz="4000" b="1" dirty="0">
                <a:latin typeface="-apple-system"/>
              </a:rPr>
              <a:t>A</a:t>
            </a:r>
            <a:r>
              <a:rPr lang="en-US" sz="4000" b="1" i="0" dirty="0">
                <a:effectLst/>
                <a:latin typeface="inherit"/>
              </a:rPr>
              <a:t>rchitectural patterns</a:t>
            </a:r>
            <a:r>
              <a:rPr lang="en-US" sz="4000" b="0" i="0" dirty="0">
                <a:effectLst/>
                <a:latin typeface="-apple-system"/>
              </a:rPr>
              <a:t> </a:t>
            </a:r>
            <a:r>
              <a:rPr lang="en-US" sz="2800" b="0" i="0" dirty="0">
                <a:effectLst/>
                <a:latin typeface="-apple-system"/>
              </a:rPr>
              <a:t>are seen as commonality at higher level than design patterns. </a:t>
            </a:r>
          </a:p>
          <a:p>
            <a:pPr lvl="1" fontAlgn="base"/>
            <a:r>
              <a:rPr lang="en-US" sz="2400" b="0" i="0" dirty="0">
                <a:effectLst/>
                <a:latin typeface="-apple-system"/>
              </a:rPr>
              <a:t>Architectural patterns are high-level strategies that concerns large-scale components, the global properties and mechanisms of a system.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09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F20803E4-66DA-DB1D-F596-5FDAB5356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Adapter pattern</a:t>
            </a:r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811249A1-1BDA-32D9-A43A-122E9AEE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/>
          </a:bodyPr>
          <a:lstStyle/>
          <a:p>
            <a:r>
              <a:rPr lang="en-US" altLang="en-US" i="1" dirty="0"/>
              <a:t>Problem:</a:t>
            </a:r>
            <a:r>
              <a:rPr lang="en-US" altLang="en-US" dirty="0"/>
              <a:t>  We have an object that contains the functionality we need, but not in the way we want to use it.</a:t>
            </a:r>
          </a:p>
          <a:p>
            <a:pPr lvl="1"/>
            <a:r>
              <a:rPr lang="en-US" altLang="en-US" dirty="0"/>
              <a:t>Cumbersome / unpleasant to use.  Prone to bugs.</a:t>
            </a:r>
          </a:p>
          <a:p>
            <a:pPr lvl="1"/>
            <a:endParaRPr lang="en-US" altLang="en-US" sz="1200" dirty="0"/>
          </a:p>
          <a:p>
            <a:r>
              <a:rPr lang="en-US" altLang="en-US" i="1" dirty="0"/>
              <a:t>Example:</a:t>
            </a:r>
          </a:p>
          <a:p>
            <a:pPr lvl="1"/>
            <a:r>
              <a:rPr lang="en-US" altLang="en-US" dirty="0"/>
              <a:t>We are given an Iterator, but not the collection it came from.</a:t>
            </a:r>
          </a:p>
          <a:p>
            <a:pPr lvl="1"/>
            <a:r>
              <a:rPr lang="en-US" altLang="en-US" dirty="0"/>
              <a:t>We want to do a for-each loop over the elements,</a:t>
            </a:r>
            <a:br>
              <a:rPr lang="en-US" altLang="en-US" dirty="0"/>
            </a:br>
            <a:r>
              <a:rPr lang="en-US" altLang="en-US" dirty="0"/>
              <a:t>but you can't do this with an Iterator, only an </a:t>
            </a:r>
            <a:r>
              <a:rPr lang="en-US" altLang="en-US" dirty="0" err="1">
                <a:latin typeface="Courier New" panose="02070309020205020404" pitchFamily="49" charset="0"/>
              </a:rPr>
              <a:t>Iterable</a:t>
            </a:r>
            <a:r>
              <a:rPr lang="en-US" altLang="en-US" dirty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public void </a:t>
            </a:r>
            <a:r>
              <a:rPr lang="en-US" altLang="en-US" sz="2000" dirty="0" err="1">
                <a:latin typeface="Courier New" panose="02070309020205020404" pitchFamily="49" charset="0"/>
              </a:rPr>
              <a:t>printAll</a:t>
            </a:r>
            <a:r>
              <a:rPr lang="en-US" altLang="en-US" sz="2000" dirty="0">
                <a:latin typeface="Courier New" panose="02070309020205020404" pitchFamily="49" charset="0"/>
              </a:rPr>
              <a:t>(</a:t>
            </a:r>
            <a:r>
              <a:rPr lang="en-US" altLang="en-US" sz="2000" b="1" dirty="0">
                <a:latin typeface="Courier New" panose="02070309020205020404" pitchFamily="49" charset="0"/>
              </a:rPr>
              <a:t>Iterator&lt;String&gt;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itr</a:t>
            </a:r>
            <a:r>
              <a:rPr lang="en-US" altLang="en-US" sz="2000" dirty="0"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// error: must implement </a:t>
            </a:r>
            <a:r>
              <a:rPr lang="en-US" altLang="en-US" sz="2000" dirty="0" err="1">
                <a:latin typeface="Courier New" panose="02070309020205020404" pitchFamily="49" charset="0"/>
              </a:rPr>
              <a:t>Iterable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for (</a:t>
            </a:r>
            <a:r>
              <a:rPr lang="en-US" altLang="en-US" sz="2000" b="1" dirty="0">
                <a:latin typeface="Courier New" panose="02070309020205020404" pitchFamily="49" charset="0"/>
              </a:rPr>
              <a:t>String s :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itr</a:t>
            </a:r>
            <a:r>
              <a:rPr lang="en-US" altLang="en-US" sz="2000" dirty="0"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    </a:t>
            </a:r>
            <a:r>
              <a:rPr lang="en-US" altLang="en-US" sz="2000" dirty="0" err="1">
                <a:latin typeface="Courier New" panose="02070309020205020404" pitchFamily="49" charset="0"/>
              </a:rPr>
              <a:t>System.out.println</a:t>
            </a:r>
            <a:r>
              <a:rPr lang="en-US" altLang="en-US" sz="2000" dirty="0">
                <a:latin typeface="Courier New" panose="02070309020205020404" pitchFamily="49" charset="0"/>
              </a:rPr>
              <a:t>(s);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}   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F3100C72-7898-5EAC-23CD-2A930591C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Adapter in action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364DA3AD-9334-E6B0-3B56-53FEFC67C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altLang="en-US" i="1" dirty="0"/>
              <a:t>Solution: </a:t>
            </a:r>
            <a:r>
              <a:rPr lang="en-US" altLang="en-US" dirty="0"/>
              <a:t>Create an </a:t>
            </a:r>
            <a:r>
              <a:rPr lang="en-US" altLang="en-US" b="1" dirty="0"/>
              <a:t>adapter object</a:t>
            </a:r>
            <a:r>
              <a:rPr lang="en-US" altLang="en-US" dirty="0"/>
              <a:t> that bridges the provided and desired functionality.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class </a:t>
            </a:r>
            <a:r>
              <a:rPr lang="en-US" altLang="en-US" sz="1800" dirty="0" err="1">
                <a:latin typeface="Courier New" panose="02070309020205020404" pitchFamily="49" charset="0"/>
              </a:rPr>
              <a:t>IterableAdapter</a:t>
            </a: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1800" b="1" dirty="0">
                <a:latin typeface="Courier New" panose="02070309020205020404" pitchFamily="49" charset="0"/>
              </a:rPr>
              <a:t>implements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Iterable</a:t>
            </a:r>
            <a:r>
              <a:rPr lang="en-US" altLang="en-US" sz="1800" b="1" dirty="0">
                <a:latin typeface="Courier New" panose="02070309020205020404" pitchFamily="49" charset="0"/>
              </a:rPr>
              <a:t>&lt;String&gt;</a:t>
            </a:r>
            <a:r>
              <a:rPr lang="en-US" altLang="en-US" sz="1800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private Iterator&lt;String&gt; iterator;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public </a:t>
            </a:r>
            <a:r>
              <a:rPr lang="en-US" altLang="en-US" sz="1800" dirty="0" err="1">
                <a:latin typeface="Courier New" panose="02070309020205020404" pitchFamily="49" charset="0"/>
              </a:rPr>
              <a:t>IterableAdapter</a:t>
            </a:r>
            <a:r>
              <a:rPr lang="en-US" altLang="en-US" sz="1800" dirty="0">
                <a:latin typeface="Courier New" panose="02070309020205020404" pitchFamily="49" charset="0"/>
              </a:rPr>
              <a:t>(Iterator&lt;String&gt; </a:t>
            </a:r>
            <a:r>
              <a:rPr lang="en-US" altLang="en-US" sz="1800" dirty="0" err="1">
                <a:latin typeface="Courier New" panose="02070309020205020404" pitchFamily="49" charset="0"/>
              </a:rPr>
              <a:t>itr</a:t>
            </a:r>
            <a:r>
              <a:rPr lang="en-US" altLang="en-US" sz="1800" dirty="0"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    </a:t>
            </a:r>
            <a:r>
              <a:rPr lang="en-US" altLang="en-US" sz="1800" dirty="0" err="1">
                <a:latin typeface="Courier New" panose="02070309020205020404" pitchFamily="49" charset="0"/>
              </a:rPr>
              <a:t>this.iterator</a:t>
            </a:r>
            <a:r>
              <a:rPr lang="en-US" altLang="en-US" sz="1800" dirty="0">
                <a:latin typeface="Courier New" panose="02070309020205020404" pitchFamily="49" charset="0"/>
              </a:rPr>
              <a:t> = </a:t>
            </a:r>
            <a:r>
              <a:rPr lang="en-US" altLang="en-US" sz="1800" dirty="0" err="1">
                <a:latin typeface="Courier New" panose="02070309020205020404" pitchFamily="49" charset="0"/>
              </a:rPr>
              <a:t>itr</a:t>
            </a:r>
            <a:r>
              <a:rPr lang="en-US" altLang="en-US" sz="18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800" dirty="0">
              <a:latin typeface="Courier New" panose="02070309020205020404" pitchFamily="49" charset="0"/>
            </a:endParaRP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public Iterator&lt;String&gt; iterator()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    return iterator;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...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public void </a:t>
            </a:r>
            <a:r>
              <a:rPr lang="en-US" altLang="en-US" sz="1800" dirty="0" err="1">
                <a:latin typeface="Courier New" panose="02070309020205020404" pitchFamily="49" charset="0"/>
              </a:rPr>
              <a:t>printAll</a:t>
            </a:r>
            <a:r>
              <a:rPr lang="en-US" altLang="en-US" sz="1800" dirty="0">
                <a:latin typeface="Courier New" panose="02070309020205020404" pitchFamily="49" charset="0"/>
              </a:rPr>
              <a:t>(Iterator&lt;String&gt; </a:t>
            </a:r>
            <a:r>
              <a:rPr lang="en-US" altLang="en-US" sz="1800" dirty="0" err="1">
                <a:latin typeface="Courier New" panose="02070309020205020404" pitchFamily="49" charset="0"/>
              </a:rPr>
              <a:t>itr</a:t>
            </a:r>
            <a:r>
              <a:rPr lang="en-US" altLang="en-US" sz="1800" dirty="0">
                <a:latin typeface="Courier New" panose="02070309020205020404" pitchFamily="49" charset="0"/>
              </a:rPr>
              <a:t>) {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</a:t>
            </a:r>
            <a:r>
              <a:rPr lang="en-US" altLang="en-US" sz="1800" dirty="0" err="1">
                <a:latin typeface="Courier New" panose="02070309020205020404" pitchFamily="49" charset="0"/>
              </a:rPr>
              <a:t>IterableAdapter</a:t>
            </a:r>
            <a:r>
              <a:rPr lang="en-US" altLang="en-US" sz="1800" dirty="0">
                <a:latin typeface="Courier New" panose="02070309020205020404" pitchFamily="49" charset="0"/>
              </a:rPr>
              <a:t> adapter = new </a:t>
            </a:r>
            <a:r>
              <a:rPr lang="en-US" altLang="en-US" sz="1800" dirty="0" err="1">
                <a:latin typeface="Courier New" panose="02070309020205020404" pitchFamily="49" charset="0"/>
              </a:rPr>
              <a:t>IterableAdapter</a:t>
            </a:r>
            <a:r>
              <a:rPr lang="en-US" altLang="en-US" sz="1800" dirty="0">
                <a:latin typeface="Courier New" panose="02070309020205020404" pitchFamily="49" charset="0"/>
              </a:rPr>
              <a:t>(</a:t>
            </a:r>
            <a:r>
              <a:rPr lang="en-US" altLang="en-US" sz="1800" dirty="0" err="1">
                <a:latin typeface="Courier New" panose="02070309020205020404" pitchFamily="49" charset="0"/>
              </a:rPr>
              <a:t>itr</a:t>
            </a:r>
            <a:r>
              <a:rPr lang="en-US" altLang="en-US" sz="1800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   for (</a:t>
            </a:r>
            <a:r>
              <a:rPr lang="en-US" altLang="en-US" sz="1800" b="1" dirty="0">
                <a:latin typeface="Courier New" panose="02070309020205020404" pitchFamily="49" charset="0"/>
              </a:rPr>
              <a:t>String s : adapter</a:t>
            </a:r>
            <a:r>
              <a:rPr lang="en-US" altLang="en-US" sz="1800" dirty="0">
                <a:latin typeface="Courier New" panose="02070309020205020404" pitchFamily="49" charset="0"/>
              </a:rPr>
              <a:t>) { ... }  // works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D0D64-E1E6-8947-39FF-D6C25458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BA603CA9-8CC1-F41E-EAF8-BA8B5A8925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Pattern USE</a:t>
            </a:r>
          </a:p>
        </p:txBody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BE63D928-85DF-1C48-4496-1D39CFD1F7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 dirty="0">
                <a:highlight>
                  <a:srgbClr val="000080"/>
                </a:highlight>
              </a:rPr>
              <a:t>Leading to Frameworks</a:t>
            </a:r>
          </a:p>
        </p:txBody>
      </p:sp>
    </p:spTree>
    <p:extLst>
      <p:ext uri="{BB962C8B-B14F-4D97-AF65-F5344CB8AC3E}">
        <p14:creationId xmlns:p14="http://schemas.microsoft.com/office/powerpoint/2010/main" val="1601699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design patterns???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Does the pattern makes design more complex.</a:t>
            </a:r>
          </a:p>
          <a:p>
            <a:r>
              <a:rPr lang="en-US" dirty="0"/>
              <a:t>Does the pattern makes design more flexible.</a:t>
            </a:r>
          </a:p>
          <a:p>
            <a:r>
              <a:rPr lang="en-US" dirty="0"/>
              <a:t>	Do you need that flexibility?</a:t>
            </a:r>
          </a:p>
          <a:p>
            <a:r>
              <a:rPr lang="en-US" dirty="0"/>
              <a:t>	Is the complexity worth while?</a:t>
            </a:r>
          </a:p>
          <a:p>
            <a:endParaRPr lang="en-US" dirty="0"/>
          </a:p>
          <a:p>
            <a:r>
              <a:rPr lang="en-US" dirty="0">
                <a:highlight>
                  <a:srgbClr val="0000FF"/>
                </a:highlight>
              </a:rPr>
              <a:t>Only use a pattern when it results in a simpler design than the alternatives.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D0409-F6B1-64C4-A902-ECC8F007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9FD17F4-C0E2-7598-463D-91431ECD78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6480048" cy="2301240"/>
          </a:xfrm>
          <a:noFill/>
          <a:ln/>
        </p:spPr>
        <p:txBody>
          <a:bodyPr lIns="90488" tIns="44450" rIns="90488" bIns="44450" anchor="ctr"/>
          <a:lstStyle/>
          <a:p>
            <a:pPr algn="ctr"/>
            <a:r>
              <a:rPr lang="en-US" dirty="0" err="1"/>
              <a:t>ArchitecTural</a:t>
            </a:r>
            <a:r>
              <a:rPr lang="en-US" dirty="0"/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40831042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DCC11-5A04-7BD5-5EFB-DC1CD13C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3C70-83E1-6444-D91D-349F431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Architectural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15AB-8384-8E8C-618A-DD51893C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Architectural: Model-View-Controller, Client/Server, Layered (3-layered: presentation, business, data), peer-to-peer </a:t>
            </a:r>
          </a:p>
        </p:txBody>
      </p:sp>
      <p:pic>
        <p:nvPicPr>
          <p:cNvPr id="4100" name="Picture 4" descr="10 Common Software Architectural Patterns in a nutshell | by Vijini  Mallawaarachchi | Towards Data Science">
            <a:extLst>
              <a:ext uri="{FF2B5EF4-FFF2-40B4-BE49-F238E27FC236}">
                <a16:creationId xmlns:a16="http://schemas.microsoft.com/office/drawing/2014/main" id="{B3F3BE60-454E-3F9A-6066-C4120A9E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3" y="3048000"/>
            <a:ext cx="6781800" cy="33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4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CADC-0C11-5CBB-1125-52D74716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3725"/>
          </a:xfrm>
        </p:spPr>
        <p:txBody>
          <a:bodyPr>
            <a:normAutofit fontScale="90000"/>
          </a:bodyPr>
          <a:lstStyle/>
          <a:p>
            <a:r>
              <a:rPr lang="en-US" dirty="0"/>
              <a:t>Model-View-Controller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4ECAD-C5D1-38EB-A2AE-24095E1D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534400" cy="4525963"/>
          </a:xfrm>
        </p:spPr>
        <p:txBody>
          <a:bodyPr/>
          <a:lstStyle/>
          <a:p>
            <a:r>
              <a:rPr lang="en-US" b="0" i="0" dirty="0">
                <a:effectLst/>
                <a:latin typeface="Google Sans"/>
              </a:rPr>
              <a:t>Application (or GUI or X) consist of a data model, presentation information, and control information. </a:t>
            </a:r>
          </a:p>
          <a:p>
            <a:r>
              <a:rPr lang="en-US" b="0" i="0" dirty="0">
                <a:effectLst/>
                <a:latin typeface="Google Sans"/>
              </a:rPr>
              <a:t>The pattern requires that each of these be separated into different objects.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72CEF-0D07-4C6C-6BF4-9F8AA2BFE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00009"/>
            <a:ext cx="7091362" cy="35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1A50-FF83-18C4-47CB-E95DC4CB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" y="301405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Layered Architecture </a:t>
            </a:r>
            <a:br>
              <a:rPr lang="en-US" dirty="0"/>
            </a:br>
            <a:r>
              <a:rPr lang="en-US" dirty="0"/>
              <a:t>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01D6-2A71-D08E-06DC-6D9A7D79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1600200"/>
            <a:ext cx="5000626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ogle Sans"/>
              </a:rPr>
              <a:t>A</a:t>
            </a:r>
            <a:r>
              <a:rPr lang="en-US" sz="2400" b="0" i="0" dirty="0">
                <a:effectLst/>
                <a:latin typeface="Google Sans"/>
              </a:rPr>
              <a:t> structural layout that separates the system into levels, each is in charge of carrying out particular duties.</a:t>
            </a:r>
            <a:endParaRPr lang="en-US" sz="2400" dirty="0"/>
          </a:p>
          <a:p>
            <a:r>
              <a:rPr lang="en-US" sz="2400" dirty="0"/>
              <a:t>3 layer, 4 layer, 5 layer…</a:t>
            </a:r>
          </a:p>
        </p:txBody>
      </p:sp>
      <p:pic>
        <p:nvPicPr>
          <p:cNvPr id="11266" name="Picture 2" descr="1. Layered Architecture - Software Architecture Patterns [Book]">
            <a:extLst>
              <a:ext uri="{FF2B5EF4-FFF2-40B4-BE49-F238E27FC236}">
                <a16:creationId xmlns:a16="http://schemas.microsoft.com/office/drawing/2014/main" id="{069452DD-B218-42B1-1326-E8D59EBC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41870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lt Text">
            <a:extLst>
              <a:ext uri="{FF2B5EF4-FFF2-40B4-BE49-F238E27FC236}">
                <a16:creationId xmlns:a16="http://schemas.microsoft.com/office/drawing/2014/main" id="{DD317AF2-53C8-4AD5-A06F-8E8D9DFFD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6"/>
          <a:stretch/>
        </p:blipFill>
        <p:spPr bwMode="auto">
          <a:xfrm>
            <a:off x="4956930" y="2707178"/>
            <a:ext cx="4037627" cy="41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3 Layered Architecture - Canarys">
            <a:extLst>
              <a:ext uri="{FF2B5EF4-FFF2-40B4-BE49-F238E27FC236}">
                <a16:creationId xmlns:a16="http://schemas.microsoft.com/office/drawing/2014/main" id="{9ABE02FD-20B5-3759-3AE3-4BC41227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85"/>
            <a:ext cx="3629026" cy="26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2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A71-AFA1-09C0-1810-6F28AAC5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3Layer architecture pattern example</a:t>
            </a:r>
          </a:p>
        </p:txBody>
      </p:sp>
      <p:pic>
        <p:nvPicPr>
          <p:cNvPr id="10242" name="Picture 2" descr="Java 3 Layer Architecture - YouTube">
            <a:extLst>
              <a:ext uri="{FF2B5EF4-FFF2-40B4-BE49-F238E27FC236}">
                <a16:creationId xmlns:a16="http://schemas.microsoft.com/office/drawing/2014/main" id="{1681FA03-57C0-21E3-0B4B-87289957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76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8805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3073</TotalTime>
  <Pages>43</Pages>
  <Words>2521</Words>
  <Application>Microsoft Office PowerPoint</Application>
  <PresentationFormat>On-screen Show (4:3)</PresentationFormat>
  <Paragraphs>331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-apple-system</vt:lpstr>
      <vt:lpstr>Arial</vt:lpstr>
      <vt:lpstr>Arial</vt:lpstr>
      <vt:lpstr>Courier New</vt:lpstr>
      <vt:lpstr>Franklin Gothic Book</vt:lpstr>
      <vt:lpstr>Georgia</vt:lpstr>
      <vt:lpstr>Google Sans</vt:lpstr>
      <vt:lpstr>guardian-text-oreilly</vt:lpstr>
      <vt:lpstr>inherit</vt:lpstr>
      <vt:lpstr>Monotype Sorts</vt:lpstr>
      <vt:lpstr>Red Hat Text</vt:lpstr>
      <vt:lpstr>Roboto</vt:lpstr>
      <vt:lpstr>Source Sans Pro</vt:lpstr>
      <vt:lpstr>Times New Roman</vt:lpstr>
      <vt:lpstr>Wingdings</vt:lpstr>
      <vt:lpstr>Wingdings 2</vt:lpstr>
      <vt:lpstr>Technic</vt:lpstr>
      <vt:lpstr>Patterns</vt:lpstr>
      <vt:lpstr>Pattern is</vt:lpstr>
      <vt:lpstr>Patterns described </vt:lpstr>
      <vt:lpstr>Design vs Architectural Patterns</vt:lpstr>
      <vt:lpstr>ArchitecTural Patterns</vt:lpstr>
      <vt:lpstr>Architectural Patterns</vt:lpstr>
      <vt:lpstr>Model-View-Controller</vt:lpstr>
      <vt:lpstr>Layered Architecture  Pattern</vt:lpstr>
      <vt:lpstr>3Layer architecture pattern example</vt:lpstr>
      <vt:lpstr>Client Server Architecture Pattern</vt:lpstr>
      <vt:lpstr>Peer-toper Architecture Pattern</vt:lpstr>
      <vt:lpstr>Microservices Pattern (architectural)</vt:lpstr>
      <vt:lpstr>Design Patterns</vt:lpstr>
      <vt:lpstr>Design Patterns</vt:lpstr>
      <vt:lpstr>Types of Design Patterns</vt:lpstr>
      <vt:lpstr>Pattern: Session Facade</vt:lpstr>
      <vt:lpstr>Session Facade Pattern (structural design pattern)</vt:lpstr>
      <vt:lpstr>Session Facade Description</vt:lpstr>
      <vt:lpstr>Pattern: MESSAGE Facade</vt:lpstr>
      <vt:lpstr>Message Facade Pattern (structural design pattern)</vt:lpstr>
      <vt:lpstr>Message Facade Description</vt:lpstr>
      <vt:lpstr>Pattern: Inversion of Control w/ Dependency Injection</vt:lpstr>
      <vt:lpstr>Inversion of Control w/Dependency Injection</vt:lpstr>
      <vt:lpstr>How can we perform Inversion of Control</vt:lpstr>
      <vt:lpstr>Movie Example</vt:lpstr>
      <vt:lpstr>Movie Example –Solution w/Dependency Injection</vt:lpstr>
      <vt:lpstr>More on Dependency Injection</vt:lpstr>
      <vt:lpstr>Pattern: Singleton</vt:lpstr>
      <vt:lpstr>Restricting object creation</vt:lpstr>
      <vt:lpstr>Singleton pattern</vt:lpstr>
      <vt:lpstr>Restricting objects</vt:lpstr>
      <vt:lpstr>Implementing Singleton</vt:lpstr>
      <vt:lpstr>Singleton sequence diagram</vt:lpstr>
      <vt:lpstr>Singleton example</vt:lpstr>
      <vt:lpstr>Lazy initialization</vt:lpstr>
      <vt:lpstr>Singleton Comparator</vt:lpstr>
      <vt:lpstr>Pattern: Iterator</vt:lpstr>
      <vt:lpstr>Iterator pattern</vt:lpstr>
      <vt:lpstr>Pattern: Adapter</vt:lpstr>
      <vt:lpstr>Adapter pattern</vt:lpstr>
      <vt:lpstr>Adapter in action</vt:lpstr>
      <vt:lpstr>Pattern USE</vt:lpstr>
      <vt:lpstr>Using design patterns???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Frameworks</dc:title>
  <dc:creator>Ralph Johnson</dc:creator>
  <cp:lastModifiedBy>Lynne G</cp:lastModifiedBy>
  <cp:revision>91</cp:revision>
  <cp:lastPrinted>1601-01-01T00:00:00Z</cp:lastPrinted>
  <dcterms:created xsi:type="dcterms:W3CDTF">1996-11-17T17:26:04Z</dcterms:created>
  <dcterms:modified xsi:type="dcterms:W3CDTF">2024-03-05T00:43:49Z</dcterms:modified>
</cp:coreProperties>
</file>