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3"/>
  </p:notesMasterIdLst>
  <p:handoutMasterIdLst>
    <p:handoutMasterId r:id="rId44"/>
  </p:handoutMasterIdLst>
  <p:sldIdLst>
    <p:sldId id="1028" r:id="rId2"/>
    <p:sldId id="1029" r:id="rId3"/>
    <p:sldId id="1030" r:id="rId4"/>
    <p:sldId id="980" r:id="rId5"/>
    <p:sldId id="981" r:id="rId6"/>
    <p:sldId id="982" r:id="rId7"/>
    <p:sldId id="983" r:id="rId8"/>
    <p:sldId id="984" r:id="rId9"/>
    <p:sldId id="1032" r:id="rId10"/>
    <p:sldId id="1058" r:id="rId11"/>
    <p:sldId id="1033" r:id="rId12"/>
    <p:sldId id="1034" r:id="rId13"/>
    <p:sldId id="1035" r:id="rId14"/>
    <p:sldId id="1036" r:id="rId15"/>
    <p:sldId id="1057" r:id="rId16"/>
    <p:sldId id="1037" r:id="rId17"/>
    <p:sldId id="1038" r:id="rId18"/>
    <p:sldId id="1039" r:id="rId19"/>
    <p:sldId id="1040" r:id="rId20"/>
    <p:sldId id="1059" r:id="rId21"/>
    <p:sldId id="1041" r:id="rId22"/>
    <p:sldId id="1042" r:id="rId23"/>
    <p:sldId id="1043" r:id="rId24"/>
    <p:sldId id="1044" r:id="rId25"/>
    <p:sldId id="1052" r:id="rId26"/>
    <p:sldId id="1045" r:id="rId27"/>
    <p:sldId id="1046" r:id="rId28"/>
    <p:sldId id="1047" r:id="rId29"/>
    <p:sldId id="1054" r:id="rId30"/>
    <p:sldId id="1053" r:id="rId31"/>
    <p:sldId id="1048" r:id="rId32"/>
    <p:sldId id="1049" r:id="rId33"/>
    <p:sldId id="1050" r:id="rId34"/>
    <p:sldId id="1055" r:id="rId35"/>
    <p:sldId id="1056" r:id="rId36"/>
    <p:sldId id="1031" r:id="rId37"/>
    <p:sldId id="991" r:id="rId38"/>
    <p:sldId id="995" r:id="rId39"/>
    <p:sldId id="988" r:id="rId40"/>
    <p:sldId id="989" r:id="rId41"/>
    <p:sldId id="990" r:id="rId4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2537" autoAdjust="0"/>
  </p:normalViewPr>
  <p:slideViewPr>
    <p:cSldViewPr>
      <p:cViewPr>
        <p:scale>
          <a:sx n="100" d="100"/>
          <a:sy n="100" d="100"/>
        </p:scale>
        <p:origin x="-43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8AEF92-C727-4415-A7CE-B75B29537714}" type="datetimeFigureOut">
              <a:rPr lang="tr-TR" smtClean="0"/>
              <a:t>28.4.2015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r-TR" smtClean="0"/>
              <a:t>CENG 449, Lecture-1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82C475-72A7-4657-8BE9-F07CFB7A7A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5793202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F33433-2488-426F-B196-DCD81774B21D}" type="datetimeFigureOut">
              <a:rPr lang="tr-TR" smtClean="0"/>
              <a:t>28.4.2015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r-TR" smtClean="0"/>
              <a:t>CENG 449, Lecture-1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F048D7-E93C-4176-9601-BF17966C3B6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5229840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46D33-0289-42FF-B765-409A9C8EF6B2}" type="datetime1">
              <a:rPr lang="tr-TR" smtClean="0"/>
              <a:t>28.4.2015</a:t>
            </a:fld>
            <a:endParaRPr lang="tr-T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7F0F28-7315-4E96-8DC6-212BD7511F91}" type="slidenum">
              <a:rPr lang="tr-TR" smtClean="0"/>
              <a:t>‹#›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tr-TR" smtClean="0"/>
              <a:t>CENG 449 Lecture 11</a:t>
            </a:r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B8C09-974B-443D-A748-3FA5D6DF37F6}" type="datetime1">
              <a:rPr lang="tr-TR" smtClean="0"/>
              <a:t>28.4.2015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CENG 449 Lecture 11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0F28-7315-4E96-8DC6-212BD7511F9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E02F7-75E0-495D-9E6D-502ACA63142C}" type="datetime1">
              <a:rPr lang="tr-TR" smtClean="0"/>
              <a:t>28.4.2015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CENG 449 Lecture 11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0F28-7315-4E96-8DC6-212BD7511F9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AF6DC-D62F-478D-AD41-2B3AA3573B1F}" type="datetime1">
              <a:rPr lang="tr-TR" smtClean="0"/>
              <a:t>28.4.2015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CENG 449 Lecture 11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0F28-7315-4E96-8DC6-212BD7511F9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EE668-E553-4110-85EF-D4BF278BCB0F}" type="datetime1">
              <a:rPr lang="tr-TR" smtClean="0"/>
              <a:t>28.4.2015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CENG 449 Lecture 11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0F28-7315-4E96-8DC6-212BD7511F91}" type="slidenum">
              <a:rPr lang="tr-TR" smtClean="0"/>
              <a:t>‹#›</a:t>
            </a:fld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E8AD0-6C41-4033-AE4F-A6338A0F3100}" type="datetime1">
              <a:rPr lang="tr-TR" smtClean="0"/>
              <a:t>28.4.2015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CENG 449 Lecture 11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6876256" y="6324739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Slide </a:t>
            </a:r>
            <a:fld id="{7518D598-FD89-4875-849B-456630B05C6B}" type="slidenum">
              <a:rPr lang="en-US" smtClean="0"/>
              <a:t>‹#›</a:t>
            </a:fld>
            <a:r>
              <a:rPr lang="en-US" dirty="0" smtClean="0"/>
              <a:t> of 40</a:t>
            </a:r>
            <a:endParaRPr lang="tr-T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E2253-0BD0-491E-9A08-DE492FB1D6D2}" type="datetime1">
              <a:rPr lang="tr-TR" smtClean="0"/>
              <a:t>28.4.2015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CENG 449 Lecture 11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0F28-7315-4E96-8DC6-212BD7511F91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B2B-84E2-46B5-9880-0DFA75AAD13A}" type="datetime1">
              <a:rPr lang="tr-TR" smtClean="0"/>
              <a:t>28.4.2015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CENG 449 Lecture 11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0F28-7315-4E96-8DC6-212BD7511F9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6B7AC-2650-4064-88F6-9C377BD4CD36}" type="datetime1">
              <a:rPr lang="tr-TR" smtClean="0"/>
              <a:t>28.4.2015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CENG 449 Lecture 11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0F28-7315-4E96-8DC6-212BD7511F9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8EE0B-0D06-46E4-915E-548667F10EDA}" type="datetime1">
              <a:rPr lang="tr-TR" smtClean="0"/>
              <a:t>28.4.2015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CENG 449 Lecture 11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0F28-7315-4E96-8DC6-212BD7511F9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5C628-FEEF-4C0D-BD88-C159C54DF764}" type="datetime1">
              <a:rPr lang="tr-TR" smtClean="0"/>
              <a:t>28.4.2015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CENG 449 Lecture 11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0F28-7315-4E96-8DC6-212BD7511F9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161E838-8967-40F1-B0B2-F4EFF558E1CF}" type="datetime1">
              <a:rPr lang="tr-TR" smtClean="0"/>
              <a:t>28.4.2015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tr-TR" smtClean="0"/>
              <a:t>CENG 449 Lecture 11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B7F0F28-7315-4E96-8DC6-212BD7511F91}" type="slidenum">
              <a:rPr lang="tr-TR" smtClean="0"/>
              <a:t>‹#›</a:t>
            </a:fld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uzzle.sci.csueastbay.edu/~netid/cart.php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7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7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0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0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php/php_form_validation.asp" TargetMode="Externa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3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4267200"/>
          </a:xfrm>
        </p:spPr>
        <p:txBody>
          <a:bodyPr/>
          <a:lstStyle/>
          <a:p>
            <a:r>
              <a:rPr lang="en-US" dirty="0" smtClean="0"/>
              <a:t>PHP and Form Processing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CS3520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2226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3905250" cy="322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CENG 449 Lecture 11</a:t>
            </a:r>
            <a:endParaRPr lang="tr-TR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504327"/>
            <a:ext cx="3905250" cy="322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70348"/>
            <a:ext cx="3981450" cy="331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0034" y="3461464"/>
            <a:ext cx="3981450" cy="331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2546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251520" y="116632"/>
            <a:ext cx="8640960" cy="674136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Select Forms: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tr-TR" dirty="0"/>
              <a:t>&lt;html&gt;</a:t>
            </a:r>
          </a:p>
          <a:p>
            <a:pPr marL="0" indent="0">
              <a:buNone/>
            </a:pPr>
            <a:r>
              <a:rPr lang="tr-TR" dirty="0"/>
              <a:t>&lt;body&gt;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&lt;h4&gt;Art Supply Order Form&lt;/h4&gt;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&lt;form action="process.php" method="post"&gt;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&lt;select name="item"&gt; </a:t>
            </a:r>
          </a:p>
          <a:p>
            <a:pPr marL="0" indent="0">
              <a:buNone/>
            </a:pPr>
            <a:r>
              <a:rPr lang="tr-TR" dirty="0"/>
              <a:t>&lt;option&gt;Paint&lt;/option&gt;</a:t>
            </a:r>
          </a:p>
          <a:p>
            <a:pPr marL="0" indent="0">
              <a:buNone/>
            </a:pPr>
            <a:r>
              <a:rPr lang="tr-TR" dirty="0"/>
              <a:t>&lt;option&gt;Brushes&lt;/option&gt;</a:t>
            </a:r>
          </a:p>
          <a:p>
            <a:pPr marL="0" indent="0">
              <a:buNone/>
            </a:pPr>
            <a:r>
              <a:rPr lang="tr-TR" dirty="0"/>
              <a:t>&lt;option&gt;Erasers&lt;/option&gt;</a:t>
            </a:r>
          </a:p>
          <a:p>
            <a:pPr marL="0" indent="0">
              <a:buNone/>
            </a:pPr>
            <a:r>
              <a:rPr lang="tr-TR" dirty="0"/>
              <a:t>&lt;/select&gt;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Quantity: &lt;input name="quantity" type="text" /&gt; </a:t>
            </a:r>
          </a:p>
          <a:p>
            <a:pPr marL="0" indent="0">
              <a:buNone/>
            </a:pPr>
            <a:r>
              <a:rPr lang="tr-TR" dirty="0"/>
              <a:t>&lt;input type="submit" /&gt;</a:t>
            </a:r>
          </a:p>
          <a:p>
            <a:pPr marL="0" indent="0">
              <a:buNone/>
            </a:pPr>
            <a:r>
              <a:rPr lang="tr-TR" dirty="0"/>
              <a:t>&lt;/form&gt;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&lt;/body&gt;</a:t>
            </a:r>
          </a:p>
          <a:p>
            <a:pPr marL="0" indent="0">
              <a:buNone/>
            </a:pPr>
            <a:r>
              <a:rPr lang="tr-TR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1211240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79512" y="260648"/>
            <a:ext cx="8784976" cy="64087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>
                <a:solidFill>
                  <a:srgbClr val="C00000"/>
                </a:solidFill>
              </a:rPr>
              <a:t>process.php</a:t>
            </a:r>
            <a:endParaRPr lang="en-US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tr-TR" dirty="0"/>
              <a:t>&lt;html&gt;</a:t>
            </a:r>
            <a:br>
              <a:rPr lang="tr-TR" dirty="0"/>
            </a:br>
            <a:r>
              <a:rPr lang="tr-TR" dirty="0"/>
              <a:t>&lt;body&gt;</a:t>
            </a:r>
            <a:br>
              <a:rPr lang="tr-TR" dirty="0"/>
            </a:br>
            <a:r>
              <a:rPr lang="tr-TR" dirty="0"/>
              <a:t>&lt;?php</a:t>
            </a:r>
            <a:br>
              <a:rPr lang="tr-TR" dirty="0"/>
            </a:br>
            <a:r>
              <a:rPr lang="tr-TR" b="1" dirty="0"/>
              <a:t>$quantity</a:t>
            </a:r>
            <a:r>
              <a:rPr lang="tr-TR" dirty="0"/>
              <a:t> </a:t>
            </a:r>
            <a:r>
              <a:rPr lang="tr-TR" b="1" dirty="0"/>
              <a:t>=</a:t>
            </a:r>
            <a:r>
              <a:rPr lang="tr-TR" dirty="0"/>
              <a:t> </a:t>
            </a:r>
            <a:r>
              <a:rPr lang="tr-TR" b="1" dirty="0"/>
              <a:t>$_POST[</a:t>
            </a:r>
            <a:r>
              <a:rPr lang="tr-TR" dirty="0"/>
              <a:t>'quantity'</a:t>
            </a:r>
            <a:r>
              <a:rPr lang="tr-TR" b="1" dirty="0"/>
              <a:t>];</a:t>
            </a:r>
            <a:r>
              <a:rPr lang="tr-TR" dirty="0"/>
              <a:t/>
            </a:r>
            <a:br>
              <a:rPr lang="tr-TR" dirty="0"/>
            </a:br>
            <a:r>
              <a:rPr lang="tr-TR" b="1" dirty="0"/>
              <a:t>$item</a:t>
            </a:r>
            <a:r>
              <a:rPr lang="tr-TR" dirty="0"/>
              <a:t> </a:t>
            </a:r>
            <a:r>
              <a:rPr lang="tr-TR" b="1" dirty="0"/>
              <a:t>=</a:t>
            </a:r>
            <a:r>
              <a:rPr lang="tr-TR" dirty="0"/>
              <a:t> </a:t>
            </a:r>
            <a:r>
              <a:rPr lang="tr-TR" b="1" dirty="0"/>
              <a:t>$_POST[</a:t>
            </a:r>
            <a:r>
              <a:rPr lang="tr-TR" dirty="0"/>
              <a:t>'item'</a:t>
            </a:r>
            <a:r>
              <a:rPr lang="tr-TR" b="1" dirty="0"/>
              <a:t>];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>echo "You ordered "</a:t>
            </a:r>
            <a:r>
              <a:rPr lang="tr-TR" b="1" dirty="0"/>
              <a:t>.</a:t>
            </a:r>
            <a:r>
              <a:rPr lang="tr-TR" dirty="0"/>
              <a:t> </a:t>
            </a:r>
            <a:r>
              <a:rPr lang="tr-TR" b="1" dirty="0"/>
              <a:t>$quantity</a:t>
            </a:r>
            <a:r>
              <a:rPr lang="tr-TR" dirty="0"/>
              <a:t> </a:t>
            </a:r>
            <a:r>
              <a:rPr lang="tr-TR" b="1" dirty="0"/>
              <a:t>.</a:t>
            </a:r>
            <a:r>
              <a:rPr lang="tr-TR" dirty="0"/>
              <a:t> " " </a:t>
            </a:r>
            <a:r>
              <a:rPr lang="tr-TR" b="1" dirty="0"/>
              <a:t>.</a:t>
            </a:r>
            <a:r>
              <a:rPr lang="tr-TR" dirty="0"/>
              <a:t> </a:t>
            </a:r>
            <a:r>
              <a:rPr lang="tr-TR" b="1" dirty="0"/>
              <a:t>$item</a:t>
            </a:r>
            <a:r>
              <a:rPr lang="tr-TR" dirty="0"/>
              <a:t> </a:t>
            </a:r>
            <a:r>
              <a:rPr lang="tr-TR" b="1" dirty="0"/>
              <a:t>.</a:t>
            </a:r>
            <a:r>
              <a:rPr lang="tr-TR" dirty="0"/>
              <a:t> ".&lt;br /&gt;";</a:t>
            </a:r>
            <a:br>
              <a:rPr lang="tr-TR" dirty="0"/>
            </a:br>
            <a:r>
              <a:rPr lang="tr-TR" dirty="0"/>
              <a:t>echo "Thank you for </a:t>
            </a:r>
            <a:r>
              <a:rPr lang="tr-TR" dirty="0" smtClean="0"/>
              <a:t>ordering!";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>?&gt;</a:t>
            </a:r>
            <a:br>
              <a:rPr lang="tr-TR" dirty="0"/>
            </a:br>
            <a:r>
              <a:rPr lang="tr-TR" dirty="0"/>
              <a:t>&lt;/body&gt;</a:t>
            </a:r>
            <a:br>
              <a:rPr lang="tr-TR" dirty="0"/>
            </a:br>
            <a:r>
              <a:rPr lang="tr-TR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18628503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3905250" cy="322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CENG 449 Lecture 11</a:t>
            </a:r>
            <a:endParaRPr lang="tr-TR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504327"/>
            <a:ext cx="3905250" cy="322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70348"/>
            <a:ext cx="3981450" cy="331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0034" y="3461464"/>
            <a:ext cx="3981450" cy="331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95078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Example- with radio buttons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3366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4300"/>
            <a:ext cx="3981450" cy="331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4766" y="3498676"/>
            <a:ext cx="3981450" cy="331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14300"/>
            <a:ext cx="3981450" cy="331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77391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79512" y="692696"/>
            <a:ext cx="8964488" cy="543346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tr-TR" dirty="0"/>
              <a:t>&lt;html&gt;</a:t>
            </a:r>
          </a:p>
          <a:p>
            <a:pPr marL="0" indent="0">
              <a:buNone/>
            </a:pPr>
            <a:r>
              <a:rPr lang="tr-TR" dirty="0"/>
              <a:t>&lt;body&gt;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&lt;h3&gt;PHP HTML Form radio button Example&lt;/h3&gt;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&lt;form name="infoForm" method="POST" action</a:t>
            </a:r>
            <a:r>
              <a:rPr lang="tr-TR" dirty="0" smtClean="0"/>
              <a:t>=“</a:t>
            </a:r>
            <a:r>
              <a:rPr lang="en-US" dirty="0" smtClean="0"/>
              <a:t>example</a:t>
            </a:r>
            <a:r>
              <a:rPr lang="tr-TR" dirty="0" smtClean="0"/>
              <a:t>.php</a:t>
            </a:r>
            <a:r>
              <a:rPr lang="tr-TR" dirty="0"/>
              <a:t>"&gt;</a:t>
            </a:r>
          </a:p>
          <a:p>
            <a:pPr marL="0" indent="0">
              <a:buNone/>
            </a:pPr>
            <a:r>
              <a:rPr lang="tr-TR" dirty="0"/>
              <a:t>      Enter Your </a:t>
            </a:r>
            <a:r>
              <a:rPr lang="tr-TR" dirty="0" smtClean="0"/>
              <a:t>Full Name </a:t>
            </a:r>
            <a:r>
              <a:rPr lang="tr-TR" dirty="0"/>
              <a:t>:</a:t>
            </a:r>
          </a:p>
          <a:p>
            <a:pPr marL="0" indent="0">
              <a:buNone/>
            </a:pPr>
            <a:r>
              <a:rPr lang="tr-TR" dirty="0"/>
              <a:t>      &lt;input name="FullName" type="text" </a:t>
            </a:r>
            <a:r>
              <a:rPr lang="en-US" dirty="0" smtClean="0"/>
              <a:t>placeholder</a:t>
            </a:r>
            <a:r>
              <a:rPr lang="tr-TR" dirty="0" smtClean="0"/>
              <a:t>="</a:t>
            </a:r>
            <a:r>
              <a:rPr lang="tr-TR" dirty="0"/>
              <a:t>Fullname"&gt;&lt;br/&gt;&lt;br/&gt;</a:t>
            </a:r>
          </a:p>
          <a:p>
            <a:pPr marL="0" indent="0">
              <a:buNone/>
            </a:pPr>
            <a:r>
              <a:rPr lang="tr-TR" dirty="0" smtClean="0"/>
              <a:t>      You are :</a:t>
            </a:r>
          </a:p>
          <a:p>
            <a:pPr marL="0" indent="0">
              <a:buNone/>
            </a:pPr>
            <a:r>
              <a:rPr lang="tr-TR" dirty="0" smtClean="0"/>
              <a:t>      &lt;input name="YourGender" type="radio" value="male" &gt; Male</a:t>
            </a:r>
          </a:p>
          <a:p>
            <a:pPr marL="0" indent="0">
              <a:buNone/>
            </a:pPr>
            <a:r>
              <a:rPr lang="tr-TR" dirty="0" smtClean="0"/>
              <a:t>      </a:t>
            </a:r>
            <a:r>
              <a:rPr lang="tr-TR" dirty="0"/>
              <a:t>&lt;input name="YourGender" type="radio" value="female" &gt; Female</a:t>
            </a:r>
          </a:p>
          <a:p>
            <a:pPr marL="0" indent="0">
              <a:buNone/>
            </a:pPr>
            <a:r>
              <a:rPr lang="tr-TR" dirty="0"/>
              <a:t>      &lt;br/&gt;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tr-TR" dirty="0" smtClean="0"/>
              <a:t>  </a:t>
            </a:r>
            <a:r>
              <a:rPr lang="tr-TR" dirty="0"/>
              <a:t>&lt;br/&gt;</a:t>
            </a:r>
          </a:p>
          <a:p>
            <a:pPr marL="0" indent="0">
              <a:buNone/>
            </a:pPr>
            <a:r>
              <a:rPr lang="tr-TR" dirty="0"/>
              <a:t>      &lt;input name="BtnSubmit" type="submit" value="Submit"&gt;</a:t>
            </a:r>
          </a:p>
          <a:p>
            <a:pPr marL="0" indent="0">
              <a:buNone/>
            </a:pPr>
            <a:r>
              <a:rPr lang="tr-TR" dirty="0"/>
              <a:t>&lt;/form&gt;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&lt;/body&gt;</a:t>
            </a:r>
          </a:p>
          <a:p>
            <a:pPr marL="0" indent="0">
              <a:buNone/>
            </a:pPr>
            <a:r>
              <a:rPr lang="tr-TR" dirty="0"/>
              <a:t>&lt;/html&gt;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678031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95536" y="548680"/>
            <a:ext cx="8219256" cy="590465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example.php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tr-TR" dirty="0" smtClean="0"/>
              <a:t>&lt;</a:t>
            </a:r>
            <a:r>
              <a:rPr lang="tr-TR" dirty="0"/>
              <a:t>html&gt;</a:t>
            </a:r>
          </a:p>
          <a:p>
            <a:pPr marL="0" indent="0">
              <a:buNone/>
            </a:pPr>
            <a:r>
              <a:rPr lang="tr-TR" dirty="0"/>
              <a:t>&lt;body&gt;</a:t>
            </a:r>
          </a:p>
          <a:p>
            <a:pPr marL="0" indent="0">
              <a:buNone/>
            </a:pPr>
            <a:r>
              <a:rPr lang="tr-TR" dirty="0"/>
              <a:t>&lt;?php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   if(isset($_POST['BtnSubmit']))</a:t>
            </a:r>
          </a:p>
          <a:p>
            <a:pPr marL="0" indent="0">
              <a:buNone/>
            </a:pPr>
            <a:r>
              <a:rPr lang="tr-TR" dirty="0"/>
              <a:t>   {</a:t>
            </a:r>
          </a:p>
          <a:p>
            <a:pPr marL="0" indent="0">
              <a:buNone/>
            </a:pPr>
            <a:r>
              <a:rPr lang="tr-TR" dirty="0"/>
              <a:t>      echo "&lt;h3&gt;Your form data as bellow&lt;/h3&gt;";</a:t>
            </a:r>
          </a:p>
          <a:p>
            <a:pPr marL="0" indent="0">
              <a:buNone/>
            </a:pPr>
            <a:r>
              <a:rPr lang="tr-TR" dirty="0"/>
              <a:t>	  </a:t>
            </a:r>
          </a:p>
          <a:p>
            <a:pPr marL="0" indent="0">
              <a:buNone/>
            </a:pPr>
            <a:r>
              <a:rPr lang="tr-TR" dirty="0"/>
              <a:t>      echo "&lt;/br&gt;Your Name: {$_POST['FullName']}";</a:t>
            </a:r>
          </a:p>
          <a:p>
            <a:pPr marL="0" indent="0">
              <a:buNone/>
            </a:pPr>
            <a:r>
              <a:rPr lang="tr-TR" dirty="0"/>
              <a:t>      echo "&lt;/br&gt;Your are: {$_POST['YourGender']}";</a:t>
            </a:r>
          </a:p>
          <a:p>
            <a:pPr marL="0" indent="0">
              <a:buNone/>
            </a:pPr>
            <a:r>
              <a:rPr lang="tr-TR" dirty="0"/>
              <a:t>	  </a:t>
            </a:r>
          </a:p>
          <a:p>
            <a:pPr marL="0" indent="0">
              <a:buNone/>
            </a:pPr>
            <a:r>
              <a:rPr lang="tr-TR" dirty="0"/>
              <a:t>      echo "&lt;hr&gt;";</a:t>
            </a:r>
          </a:p>
          <a:p>
            <a:pPr marL="0" indent="0">
              <a:buNone/>
            </a:pPr>
            <a:r>
              <a:rPr lang="tr-TR" dirty="0"/>
              <a:t>   }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?&gt;</a:t>
            </a:r>
          </a:p>
          <a:p>
            <a:pPr marL="0" indent="0">
              <a:buNone/>
            </a:pPr>
            <a:r>
              <a:rPr lang="tr-TR" dirty="0"/>
              <a:t>&lt;/body&gt;</a:t>
            </a:r>
          </a:p>
          <a:p>
            <a:pPr marL="0" indent="0">
              <a:buNone/>
            </a:pPr>
            <a:r>
              <a:rPr lang="tr-TR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23651940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4300"/>
            <a:ext cx="3981450" cy="331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4766" y="3498676"/>
            <a:ext cx="3981450" cy="331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14300"/>
            <a:ext cx="3981450" cy="331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94945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 with checkboxes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321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en-US" dirty="0" smtClean="0"/>
              <a:t>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302" y="692696"/>
            <a:ext cx="8229600" cy="45259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We have an HTML form that when user clicks on it in their browser a CGI HTTP request is created by the browser and sent to the server in the URL of the action statement of the form for processing --- </a:t>
            </a:r>
          </a:p>
          <a:p>
            <a:r>
              <a:rPr lang="en-US" sz="2000" dirty="0" smtClean="0"/>
              <a:t>Server </a:t>
            </a:r>
            <a:endParaRPr lang="en-US" sz="2000" dirty="0"/>
          </a:p>
          <a:p>
            <a:pPr lvl="1"/>
            <a:r>
              <a:rPr lang="en-US" sz="1200" dirty="0" smtClean="0">
                <a:solidFill>
                  <a:srgbClr val="FF0000"/>
                </a:solidFill>
              </a:rPr>
              <a:t>e.g. Apache gets request for a PHP file to run and then it knows where its PHP interpreter is and runs the code and  Returns the results to the requesting Client</a:t>
            </a:r>
            <a:endParaRPr lang="en-US" sz="1200" dirty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156"/>
          <a:stretch/>
        </p:blipFill>
        <p:spPr bwMode="auto">
          <a:xfrm>
            <a:off x="-180528" y="3206031"/>
            <a:ext cx="9505056" cy="3651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http://www.mcs.csueastbay.edu/~grewe/CS3520/Projects/Project1_AddtoCar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5" y="4221088"/>
            <a:ext cx="936104" cy="638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2737245"/>
            <a:ext cx="3276442" cy="73689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&lt;form action=</a:t>
            </a:r>
            <a:r>
              <a:rPr lang="en-US" sz="1400" dirty="0" smtClean="0">
                <a:hlinkClick r:id="rId4"/>
              </a:rPr>
              <a:t>http://puzzle.sci.csueastbay.edu/~netid/cart.php</a:t>
            </a:r>
            <a:r>
              <a:rPr lang="en-US" sz="1400" dirty="0" smtClean="0"/>
              <a:t> method=“POST”&gt;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5508104" y="2844084"/>
            <a:ext cx="3276442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hlinkClick r:id="rId4"/>
              </a:rPr>
              <a:t>puzzle.sci.csueastbay.edu</a:t>
            </a:r>
            <a:r>
              <a:rPr lang="en-US" sz="1400" dirty="0" smtClean="0"/>
              <a:t> Server,</a:t>
            </a:r>
          </a:p>
          <a:p>
            <a:r>
              <a:rPr lang="en-US" sz="1400" dirty="0" smtClean="0"/>
              <a:t>Asking it to run </a:t>
            </a:r>
            <a:r>
              <a:rPr lang="en-US" sz="1400" dirty="0" err="1" smtClean="0"/>
              <a:t>cart.php</a:t>
            </a:r>
            <a:endParaRPr lang="en-US" sz="1400" dirty="0"/>
          </a:p>
        </p:txBody>
      </p:sp>
      <p:sp>
        <p:nvSpPr>
          <p:cNvPr id="6" name="Right Arrow 5"/>
          <p:cNvSpPr/>
          <p:nvPr/>
        </p:nvSpPr>
        <p:spPr>
          <a:xfrm>
            <a:off x="3276442" y="2896687"/>
            <a:ext cx="2016224" cy="3684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5880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3981450" cy="331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14300"/>
            <a:ext cx="3981450" cy="331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479651"/>
            <a:ext cx="3981450" cy="331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501008"/>
            <a:ext cx="3981450" cy="331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85597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79512" y="404664"/>
            <a:ext cx="8964488" cy="619268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Checkbox example: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tr-TR" dirty="0" smtClean="0"/>
              <a:t>&lt;</a:t>
            </a:r>
            <a:r>
              <a:rPr lang="tr-TR" dirty="0"/>
              <a:t>html&gt;</a:t>
            </a:r>
          </a:p>
          <a:p>
            <a:pPr marL="0" indent="0">
              <a:buNone/>
            </a:pPr>
            <a:r>
              <a:rPr lang="tr-TR" dirty="0"/>
              <a:t>&lt;body&gt;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&lt;h3&gt;PHP HTML Form checkbox Example&lt;/h3&gt;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&lt;form action="process.php" method="post"&gt;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&lt;input type="checkbox" name="gender" value="Male"&gt;Male&lt;/input&gt;</a:t>
            </a:r>
          </a:p>
          <a:p>
            <a:pPr marL="0" indent="0">
              <a:buNone/>
            </a:pPr>
            <a:r>
              <a:rPr lang="tr-TR" dirty="0"/>
              <a:t>&lt;input type="checkbox" name="gender" value="Female"&gt;Female&lt;/input&gt;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&lt;input type="submit" name="submit" value="Submit"/&gt;</a:t>
            </a:r>
          </a:p>
          <a:p>
            <a:pPr marL="0" indent="0">
              <a:buNone/>
            </a:pPr>
            <a:r>
              <a:rPr lang="tr-TR" dirty="0"/>
              <a:t>&lt;/form&gt;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&lt;/body&gt;</a:t>
            </a:r>
          </a:p>
          <a:p>
            <a:pPr marL="0" indent="0">
              <a:buNone/>
            </a:pPr>
            <a:r>
              <a:rPr lang="tr-TR" dirty="0"/>
              <a:t>&lt;/html&gt;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015639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332656"/>
            <a:ext cx="8363272" cy="579350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process.php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&lt;</a:t>
            </a:r>
            <a:r>
              <a:rPr lang="en-US" dirty="0"/>
              <a:t>html&gt;</a:t>
            </a:r>
          </a:p>
          <a:p>
            <a:pPr marL="0" indent="0">
              <a:buNone/>
            </a:pPr>
            <a:r>
              <a:rPr lang="en-US" dirty="0"/>
              <a:t>&lt;body&gt;</a:t>
            </a:r>
          </a:p>
          <a:p>
            <a:pPr marL="0" indent="0">
              <a:buNone/>
            </a:pPr>
            <a:r>
              <a:rPr lang="en-US" dirty="0"/>
              <a:t>&lt;?</a:t>
            </a:r>
            <a:r>
              <a:rPr lang="en-US" dirty="0" err="1"/>
              <a:t>php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(</a:t>
            </a:r>
            <a:r>
              <a:rPr lang="en-US" dirty="0" err="1"/>
              <a:t>isset</a:t>
            </a:r>
            <a:r>
              <a:rPr lang="en-US" dirty="0"/>
              <a:t>($_POST['gender']))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echo "Your gender is ";</a:t>
            </a:r>
          </a:p>
          <a:p>
            <a:pPr marL="0" indent="0">
              <a:buNone/>
            </a:pPr>
            <a:r>
              <a:rPr lang="en-US" dirty="0"/>
              <a:t> echo $_POST['gender']; // Displays value of checked checkbox.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?&gt;</a:t>
            </a:r>
          </a:p>
          <a:p>
            <a:pPr marL="0" indent="0">
              <a:buNone/>
            </a:pPr>
            <a:r>
              <a:rPr lang="en-US" dirty="0"/>
              <a:t>&lt;/body&gt;</a:t>
            </a:r>
          </a:p>
          <a:p>
            <a:pPr marL="0" indent="0">
              <a:buNone/>
            </a:pPr>
            <a:r>
              <a:rPr lang="en-US" dirty="0"/>
              <a:t>&lt;/html&gt;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650364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3981450" cy="331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14300"/>
            <a:ext cx="3981450" cy="331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479651"/>
            <a:ext cx="3981450" cy="331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501008"/>
            <a:ext cx="3981450" cy="331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30995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 –with buttons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5870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3981450" cy="331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5006" y="116632"/>
            <a:ext cx="3981450" cy="331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066" y="3526006"/>
            <a:ext cx="3981450" cy="331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58461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404664"/>
            <a:ext cx="8291264" cy="572149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tr-TR" dirty="0"/>
              <a:t>&lt;html&gt;</a:t>
            </a:r>
          </a:p>
          <a:p>
            <a:pPr marL="0" indent="0">
              <a:buNone/>
            </a:pPr>
            <a:r>
              <a:rPr lang="tr-TR" dirty="0"/>
              <a:t>&lt;body&gt;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&lt;h3&gt;PHP HTML Form button Example&lt;/h3&gt;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&lt;form name="infoForm" method="POST" action="process.php"&gt;</a:t>
            </a:r>
          </a:p>
          <a:p>
            <a:pPr marL="0" indent="0">
              <a:buNone/>
            </a:pPr>
            <a:r>
              <a:rPr lang="tr-TR" dirty="0"/>
              <a:t>      Enter Your  Name :</a:t>
            </a:r>
          </a:p>
          <a:p>
            <a:pPr marL="0" indent="0">
              <a:buNone/>
            </a:pPr>
            <a:r>
              <a:rPr lang="tr-TR" dirty="0"/>
              <a:t>      &lt;input name="FullName" type="text" placeholder="Name"&gt;&lt;br/&gt;&lt;br/&gt;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tr-TR" dirty="0" smtClean="0"/>
              <a:t>  </a:t>
            </a:r>
            <a:r>
              <a:rPr lang="tr-TR" dirty="0"/>
              <a:t>Enter Your SurName :</a:t>
            </a:r>
          </a:p>
          <a:p>
            <a:pPr marL="0" indent="0">
              <a:buNone/>
            </a:pPr>
            <a:r>
              <a:rPr lang="tr-TR" dirty="0"/>
              <a:t>      &lt;input name="SurName" type="text" placeholder="Surname"&gt;&lt;br/&gt;&lt;br/&gt;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      </a:t>
            </a:r>
          </a:p>
          <a:p>
            <a:pPr marL="0" indent="0">
              <a:buNone/>
            </a:pPr>
            <a:r>
              <a:rPr lang="tr-TR" dirty="0"/>
              <a:t>      &lt;input type="submit" name="save" value="Save"&gt;</a:t>
            </a:r>
          </a:p>
          <a:p>
            <a:pPr marL="0" indent="0">
              <a:buNone/>
            </a:pPr>
            <a:r>
              <a:rPr lang="tr-TR" dirty="0"/>
              <a:t>	  &lt;input type="submit" name="clear" value="Clear"&gt;</a:t>
            </a:r>
          </a:p>
          <a:p>
            <a:pPr marL="0" indent="0">
              <a:buNone/>
            </a:pPr>
            <a:r>
              <a:rPr lang="tr-TR" dirty="0"/>
              <a:t>	  &lt;input type="submit" name="update" value="Update"&gt;</a:t>
            </a:r>
          </a:p>
          <a:p>
            <a:pPr marL="0" indent="0">
              <a:buNone/>
            </a:pPr>
            <a:r>
              <a:rPr lang="tr-TR" dirty="0"/>
              <a:t>&lt;/form&gt;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&lt;/body&gt;</a:t>
            </a:r>
          </a:p>
          <a:p>
            <a:pPr marL="0" indent="0">
              <a:buNone/>
            </a:pPr>
            <a:r>
              <a:rPr lang="tr-TR" dirty="0"/>
              <a:t>&lt;/html&gt;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036054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88640"/>
            <a:ext cx="8363272" cy="626469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process.php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tr-TR" dirty="0" smtClean="0"/>
              <a:t>&lt;</a:t>
            </a:r>
            <a:r>
              <a:rPr lang="tr-TR" dirty="0"/>
              <a:t>html&gt;</a:t>
            </a:r>
          </a:p>
          <a:p>
            <a:pPr marL="0" indent="0">
              <a:buNone/>
            </a:pPr>
            <a:r>
              <a:rPr lang="tr-TR" dirty="0"/>
              <a:t>&lt;body&gt;</a:t>
            </a:r>
          </a:p>
          <a:p>
            <a:pPr marL="0" indent="0">
              <a:buNone/>
            </a:pPr>
            <a:r>
              <a:rPr lang="tr-TR" dirty="0"/>
              <a:t>&lt;?php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if (isset($_POST['save']))</a:t>
            </a:r>
          </a:p>
          <a:p>
            <a:pPr marL="0" indent="0">
              <a:buNone/>
            </a:pPr>
            <a:r>
              <a:rPr lang="tr-TR" dirty="0"/>
              <a:t>{</a:t>
            </a:r>
          </a:p>
          <a:p>
            <a:pPr marL="0" indent="0">
              <a:buNone/>
            </a:pPr>
            <a:r>
              <a:rPr lang="tr-TR" dirty="0"/>
              <a:t> echo "Save button is pressed! &lt;br /&gt; ";</a:t>
            </a:r>
          </a:p>
          <a:p>
            <a:pPr marL="0" indent="0">
              <a:buNone/>
            </a:pPr>
            <a:r>
              <a:rPr lang="tr-TR" dirty="0"/>
              <a:t>}</a:t>
            </a:r>
          </a:p>
          <a:p>
            <a:pPr marL="0" indent="0">
              <a:buNone/>
            </a:pPr>
            <a:r>
              <a:rPr lang="tr-TR" dirty="0"/>
              <a:t>if (isset($_POST['clear']))</a:t>
            </a:r>
          </a:p>
          <a:p>
            <a:pPr marL="0" indent="0">
              <a:buNone/>
            </a:pPr>
            <a:r>
              <a:rPr lang="tr-TR" dirty="0"/>
              <a:t>{</a:t>
            </a:r>
          </a:p>
          <a:p>
            <a:pPr marL="0" indent="0">
              <a:buNone/>
            </a:pPr>
            <a:r>
              <a:rPr lang="tr-TR" dirty="0"/>
              <a:t> echo "Clear button is pressed! &lt;br /&gt; ";</a:t>
            </a:r>
          </a:p>
          <a:p>
            <a:pPr marL="0" indent="0">
              <a:buNone/>
            </a:pPr>
            <a:r>
              <a:rPr lang="tr-TR" dirty="0"/>
              <a:t>}</a:t>
            </a:r>
          </a:p>
          <a:p>
            <a:pPr marL="0" indent="0">
              <a:buNone/>
            </a:pPr>
            <a:r>
              <a:rPr lang="tr-TR" dirty="0"/>
              <a:t>if (isset($_POST['update']))</a:t>
            </a:r>
          </a:p>
          <a:p>
            <a:pPr marL="0" indent="0">
              <a:buNone/>
            </a:pPr>
            <a:r>
              <a:rPr lang="tr-TR" dirty="0"/>
              <a:t>{</a:t>
            </a:r>
          </a:p>
          <a:p>
            <a:pPr marL="0" indent="0">
              <a:buNone/>
            </a:pPr>
            <a:r>
              <a:rPr lang="tr-TR" dirty="0"/>
              <a:t> echo "Update button is pressed! &lt;br /&gt; ";</a:t>
            </a:r>
          </a:p>
          <a:p>
            <a:pPr marL="0" indent="0">
              <a:buNone/>
            </a:pPr>
            <a:r>
              <a:rPr lang="tr-TR" dirty="0"/>
              <a:t>}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?&gt;</a:t>
            </a:r>
          </a:p>
          <a:p>
            <a:pPr marL="0" indent="0">
              <a:buNone/>
            </a:pPr>
            <a:r>
              <a:rPr lang="tr-TR" dirty="0"/>
              <a:t>&lt;/body&gt;</a:t>
            </a:r>
          </a:p>
          <a:p>
            <a:pPr marL="0" indent="0">
              <a:buNone/>
            </a:pPr>
            <a:r>
              <a:rPr lang="tr-TR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2060497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3981450" cy="331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5006" y="116632"/>
            <a:ext cx="3981450" cy="331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066" y="3526006"/>
            <a:ext cx="3981450" cy="331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90263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with checkboxes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974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class we are considering sending data from a client (like from a form) via either CGI GET or POST methods!!!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9040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4624"/>
            <a:ext cx="3456384" cy="3228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3174" y="44624"/>
            <a:ext cx="3442744" cy="3216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392294"/>
            <a:ext cx="3585171" cy="3349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20924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0" y="0"/>
            <a:ext cx="9144000" cy="6858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Mulltiple</a:t>
            </a:r>
            <a:r>
              <a:rPr lang="en-US" dirty="0" smtClean="0"/>
              <a:t> Selection </a:t>
            </a:r>
            <a:r>
              <a:rPr lang="en-US" dirty="0" err="1" smtClean="0"/>
              <a:t>CheckBox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tr-TR" dirty="0" smtClean="0"/>
              <a:t>&lt;!</a:t>
            </a:r>
            <a:r>
              <a:rPr lang="tr-TR" dirty="0"/>
              <a:t>DOCTYPE html&gt;</a:t>
            </a:r>
          </a:p>
          <a:p>
            <a:pPr marL="0" indent="0">
              <a:buNone/>
            </a:pPr>
            <a:r>
              <a:rPr lang="tr-TR" dirty="0"/>
              <a:t>&lt;html&gt;</a:t>
            </a:r>
          </a:p>
          <a:p>
            <a:pPr marL="0" indent="0">
              <a:buNone/>
            </a:pPr>
            <a:r>
              <a:rPr lang="tr-TR" dirty="0"/>
              <a:t>&lt;body&gt;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&lt;p&gt; </a:t>
            </a:r>
            <a:r>
              <a:rPr lang="tr-TR" dirty="0" err="1"/>
              <a:t>Please</a:t>
            </a:r>
            <a:r>
              <a:rPr lang="tr-TR" dirty="0"/>
              <a:t> </a:t>
            </a:r>
            <a:r>
              <a:rPr lang="tr-TR" dirty="0" err="1"/>
              <a:t>select</a:t>
            </a:r>
            <a:r>
              <a:rPr lang="tr-TR" dirty="0"/>
              <a:t> </a:t>
            </a:r>
            <a:r>
              <a:rPr lang="tr-TR" dirty="0" err="1"/>
              <a:t>your</a:t>
            </a:r>
            <a:r>
              <a:rPr lang="tr-TR" dirty="0"/>
              <a:t> </a:t>
            </a:r>
            <a:r>
              <a:rPr lang="tr-TR" dirty="0" err="1"/>
              <a:t>book</a:t>
            </a:r>
            <a:r>
              <a:rPr lang="tr-TR" dirty="0"/>
              <a:t> </a:t>
            </a:r>
            <a:r>
              <a:rPr lang="tr-TR" dirty="0" err="1"/>
              <a:t>types</a:t>
            </a:r>
            <a:r>
              <a:rPr lang="tr-TR" dirty="0"/>
              <a:t>: &lt;/p&gt;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&lt;form name="form1" </a:t>
            </a:r>
            <a:r>
              <a:rPr lang="tr-TR" dirty="0" err="1"/>
              <a:t>action</a:t>
            </a:r>
            <a:r>
              <a:rPr lang="tr-TR" dirty="0"/>
              <a:t>="</a:t>
            </a:r>
            <a:r>
              <a:rPr lang="tr-TR" dirty="0" err="1"/>
              <a:t>process.php</a:t>
            </a:r>
            <a:r>
              <a:rPr lang="tr-TR" dirty="0"/>
              <a:t>" </a:t>
            </a:r>
            <a:r>
              <a:rPr lang="tr-TR" dirty="0" err="1"/>
              <a:t>method</a:t>
            </a:r>
            <a:r>
              <a:rPr lang="tr-TR" dirty="0"/>
              <a:t>="POST"&gt;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&lt;</a:t>
            </a:r>
            <a:r>
              <a:rPr lang="tr-TR" dirty="0" err="1"/>
              <a:t>input</a:t>
            </a:r>
            <a:r>
              <a:rPr lang="tr-TR" dirty="0"/>
              <a:t> </a:t>
            </a:r>
            <a:r>
              <a:rPr lang="tr-TR" dirty="0" err="1"/>
              <a:t>type</a:t>
            </a:r>
            <a:r>
              <a:rPr lang="tr-TR" dirty="0"/>
              <a:t>="</a:t>
            </a:r>
            <a:r>
              <a:rPr lang="tr-TR" dirty="0" err="1"/>
              <a:t>checkbox</a:t>
            </a:r>
            <a:r>
              <a:rPr lang="tr-TR" dirty="0"/>
              <a:t>" name="</a:t>
            </a:r>
            <a:r>
              <a:rPr lang="tr-TR" dirty="0" err="1"/>
              <a:t>book</a:t>
            </a:r>
            <a:r>
              <a:rPr lang="tr-TR" dirty="0"/>
              <a:t>[]" </a:t>
            </a:r>
            <a:r>
              <a:rPr lang="tr-TR" dirty="0" err="1"/>
              <a:t>value</a:t>
            </a:r>
            <a:r>
              <a:rPr lang="tr-TR" dirty="0"/>
              <a:t>="Drama"&gt; Drama &lt;</a:t>
            </a:r>
            <a:r>
              <a:rPr lang="tr-TR" dirty="0" err="1"/>
              <a:t>br</a:t>
            </a:r>
            <a:r>
              <a:rPr lang="tr-TR" dirty="0" smtClean="0"/>
              <a:t>/&gt;</a:t>
            </a:r>
            <a:endParaRPr lang="en-US" dirty="0" smtClean="0"/>
          </a:p>
          <a:p>
            <a:pPr marL="0" indent="0">
              <a:buNone/>
            </a:pPr>
            <a:r>
              <a:rPr lang="tr-TR" dirty="0" smtClean="0"/>
              <a:t>&lt;</a:t>
            </a:r>
            <a:r>
              <a:rPr lang="tr-TR" dirty="0" err="1"/>
              <a:t>input</a:t>
            </a:r>
            <a:r>
              <a:rPr lang="tr-TR" dirty="0"/>
              <a:t> </a:t>
            </a:r>
            <a:r>
              <a:rPr lang="tr-TR" dirty="0" err="1"/>
              <a:t>type</a:t>
            </a:r>
            <a:r>
              <a:rPr lang="tr-TR" dirty="0"/>
              <a:t>="</a:t>
            </a:r>
            <a:r>
              <a:rPr lang="tr-TR" dirty="0" err="1"/>
              <a:t>checkbox</a:t>
            </a:r>
            <a:r>
              <a:rPr lang="tr-TR" dirty="0"/>
              <a:t>" name="</a:t>
            </a:r>
            <a:r>
              <a:rPr lang="tr-TR" dirty="0" err="1"/>
              <a:t>book</a:t>
            </a:r>
            <a:r>
              <a:rPr lang="tr-TR" dirty="0"/>
              <a:t>[]" </a:t>
            </a:r>
            <a:r>
              <a:rPr lang="tr-TR" dirty="0" err="1"/>
              <a:t>value</a:t>
            </a:r>
            <a:r>
              <a:rPr lang="tr-TR" dirty="0"/>
              <a:t>="Action </a:t>
            </a:r>
            <a:r>
              <a:rPr lang="tr-TR" dirty="0" err="1"/>
              <a:t>and</a:t>
            </a:r>
            <a:r>
              <a:rPr lang="tr-TR" dirty="0"/>
              <a:t> Adventure"&gt; Action </a:t>
            </a:r>
            <a:r>
              <a:rPr lang="tr-TR" dirty="0" err="1"/>
              <a:t>and</a:t>
            </a:r>
            <a:r>
              <a:rPr lang="tr-TR" dirty="0"/>
              <a:t> Adventure &lt;</a:t>
            </a:r>
            <a:r>
              <a:rPr lang="tr-TR" dirty="0" err="1"/>
              <a:t>br</a:t>
            </a:r>
            <a:r>
              <a:rPr lang="tr-TR" dirty="0"/>
              <a:t>/&gt;</a:t>
            </a:r>
          </a:p>
          <a:p>
            <a:pPr marL="0" indent="0">
              <a:buNone/>
            </a:pPr>
            <a:r>
              <a:rPr lang="tr-TR" dirty="0"/>
              <a:t>&lt;</a:t>
            </a:r>
            <a:r>
              <a:rPr lang="tr-TR" dirty="0" err="1"/>
              <a:t>input</a:t>
            </a:r>
            <a:r>
              <a:rPr lang="tr-TR" dirty="0"/>
              <a:t> </a:t>
            </a:r>
            <a:r>
              <a:rPr lang="tr-TR" dirty="0" err="1"/>
              <a:t>type</a:t>
            </a:r>
            <a:r>
              <a:rPr lang="tr-TR" dirty="0"/>
              <a:t>="</a:t>
            </a:r>
            <a:r>
              <a:rPr lang="tr-TR" dirty="0" err="1"/>
              <a:t>checkbox</a:t>
            </a:r>
            <a:r>
              <a:rPr lang="tr-TR" dirty="0"/>
              <a:t>" name="</a:t>
            </a:r>
            <a:r>
              <a:rPr lang="tr-TR" dirty="0" err="1"/>
              <a:t>book</a:t>
            </a:r>
            <a:r>
              <a:rPr lang="tr-TR" dirty="0"/>
              <a:t>[]" </a:t>
            </a:r>
            <a:r>
              <a:rPr lang="tr-TR" dirty="0" err="1"/>
              <a:t>value</a:t>
            </a:r>
            <a:r>
              <a:rPr lang="tr-TR" dirty="0"/>
              <a:t>="</a:t>
            </a:r>
            <a:r>
              <a:rPr lang="tr-TR" dirty="0" err="1"/>
              <a:t>Romance</a:t>
            </a:r>
            <a:r>
              <a:rPr lang="tr-TR" dirty="0"/>
              <a:t>"&gt; </a:t>
            </a:r>
            <a:r>
              <a:rPr lang="tr-TR" dirty="0" err="1"/>
              <a:t>Romance</a:t>
            </a:r>
            <a:r>
              <a:rPr lang="tr-TR" dirty="0"/>
              <a:t> &lt;</a:t>
            </a:r>
            <a:r>
              <a:rPr lang="tr-TR" dirty="0" err="1"/>
              <a:t>br</a:t>
            </a:r>
            <a:r>
              <a:rPr lang="tr-TR" dirty="0"/>
              <a:t>/&gt;</a:t>
            </a:r>
          </a:p>
          <a:p>
            <a:pPr marL="0" indent="0">
              <a:buNone/>
            </a:pPr>
            <a:r>
              <a:rPr lang="tr-TR" dirty="0"/>
              <a:t>&lt;</a:t>
            </a:r>
            <a:r>
              <a:rPr lang="tr-TR" dirty="0" err="1"/>
              <a:t>input</a:t>
            </a:r>
            <a:r>
              <a:rPr lang="tr-TR" dirty="0"/>
              <a:t> </a:t>
            </a:r>
            <a:r>
              <a:rPr lang="tr-TR" dirty="0" err="1"/>
              <a:t>type</a:t>
            </a:r>
            <a:r>
              <a:rPr lang="tr-TR" dirty="0"/>
              <a:t>="</a:t>
            </a:r>
            <a:r>
              <a:rPr lang="tr-TR" dirty="0" err="1"/>
              <a:t>checkbox</a:t>
            </a:r>
            <a:r>
              <a:rPr lang="tr-TR" dirty="0"/>
              <a:t>" name="</a:t>
            </a:r>
            <a:r>
              <a:rPr lang="tr-TR" dirty="0" err="1"/>
              <a:t>book</a:t>
            </a:r>
            <a:r>
              <a:rPr lang="tr-TR" dirty="0"/>
              <a:t>[]" </a:t>
            </a:r>
            <a:r>
              <a:rPr lang="tr-TR" dirty="0" err="1"/>
              <a:t>value</a:t>
            </a:r>
            <a:r>
              <a:rPr lang="tr-TR" dirty="0"/>
              <a:t>="</a:t>
            </a:r>
            <a:r>
              <a:rPr lang="tr-TR" dirty="0" err="1"/>
              <a:t>Mystery</a:t>
            </a:r>
            <a:r>
              <a:rPr lang="tr-TR" dirty="0"/>
              <a:t>"&gt; </a:t>
            </a:r>
            <a:r>
              <a:rPr lang="tr-TR" dirty="0" err="1"/>
              <a:t>Mystery</a:t>
            </a:r>
            <a:r>
              <a:rPr lang="tr-TR" dirty="0"/>
              <a:t>  &lt;</a:t>
            </a:r>
            <a:r>
              <a:rPr lang="tr-TR" dirty="0" err="1"/>
              <a:t>br</a:t>
            </a:r>
            <a:r>
              <a:rPr lang="tr-TR" dirty="0"/>
              <a:t>/&gt;</a:t>
            </a:r>
          </a:p>
          <a:p>
            <a:pPr marL="0" indent="0">
              <a:buNone/>
            </a:pPr>
            <a:r>
              <a:rPr lang="tr-TR" dirty="0"/>
              <a:t>&lt;</a:t>
            </a:r>
            <a:r>
              <a:rPr lang="tr-TR" dirty="0" err="1"/>
              <a:t>input</a:t>
            </a:r>
            <a:r>
              <a:rPr lang="tr-TR" dirty="0"/>
              <a:t> </a:t>
            </a:r>
            <a:r>
              <a:rPr lang="tr-TR" dirty="0" err="1"/>
              <a:t>type</a:t>
            </a:r>
            <a:r>
              <a:rPr lang="tr-TR" dirty="0"/>
              <a:t>="</a:t>
            </a:r>
            <a:r>
              <a:rPr lang="tr-TR" dirty="0" err="1"/>
              <a:t>checkbox</a:t>
            </a:r>
            <a:r>
              <a:rPr lang="tr-TR" dirty="0"/>
              <a:t>" name="</a:t>
            </a:r>
            <a:r>
              <a:rPr lang="tr-TR" dirty="0" err="1"/>
              <a:t>book</a:t>
            </a:r>
            <a:r>
              <a:rPr lang="tr-TR" dirty="0"/>
              <a:t>[]" </a:t>
            </a:r>
            <a:r>
              <a:rPr lang="tr-TR" dirty="0" err="1"/>
              <a:t>value</a:t>
            </a:r>
            <a:r>
              <a:rPr lang="tr-TR" dirty="0"/>
              <a:t>="</a:t>
            </a:r>
            <a:r>
              <a:rPr lang="tr-TR" dirty="0" err="1"/>
              <a:t>Horror</a:t>
            </a:r>
            <a:r>
              <a:rPr lang="tr-TR" dirty="0"/>
              <a:t>"&gt; </a:t>
            </a:r>
            <a:r>
              <a:rPr lang="tr-TR" dirty="0" err="1"/>
              <a:t>Horror</a:t>
            </a:r>
            <a:r>
              <a:rPr lang="tr-TR" dirty="0"/>
              <a:t> &lt;</a:t>
            </a:r>
            <a:r>
              <a:rPr lang="tr-TR" dirty="0" err="1"/>
              <a:t>br</a:t>
            </a:r>
            <a:r>
              <a:rPr lang="tr-TR" dirty="0"/>
              <a:t>/&gt;</a:t>
            </a:r>
          </a:p>
          <a:p>
            <a:pPr marL="0" indent="0">
              <a:buNone/>
            </a:pPr>
            <a:r>
              <a:rPr lang="tr-TR" dirty="0"/>
              <a:t>&lt;</a:t>
            </a:r>
            <a:r>
              <a:rPr lang="tr-TR" dirty="0" err="1"/>
              <a:t>input</a:t>
            </a:r>
            <a:r>
              <a:rPr lang="tr-TR" dirty="0"/>
              <a:t> </a:t>
            </a:r>
            <a:r>
              <a:rPr lang="tr-TR" dirty="0" err="1"/>
              <a:t>type</a:t>
            </a:r>
            <a:r>
              <a:rPr lang="tr-TR" dirty="0"/>
              <a:t>="</a:t>
            </a:r>
            <a:r>
              <a:rPr lang="tr-TR" dirty="0" err="1"/>
              <a:t>checkbox</a:t>
            </a:r>
            <a:r>
              <a:rPr lang="tr-TR" dirty="0"/>
              <a:t>" name="</a:t>
            </a:r>
            <a:r>
              <a:rPr lang="tr-TR" dirty="0" err="1"/>
              <a:t>book</a:t>
            </a:r>
            <a:r>
              <a:rPr lang="tr-TR" dirty="0"/>
              <a:t>[]" </a:t>
            </a:r>
            <a:r>
              <a:rPr lang="tr-TR" dirty="0" err="1"/>
              <a:t>value</a:t>
            </a:r>
            <a:r>
              <a:rPr lang="tr-TR" dirty="0"/>
              <a:t>="Guide"&gt; Guide &lt;</a:t>
            </a:r>
            <a:r>
              <a:rPr lang="tr-TR" dirty="0" err="1"/>
              <a:t>br</a:t>
            </a:r>
            <a:r>
              <a:rPr lang="tr-TR" dirty="0"/>
              <a:t>/&gt;</a:t>
            </a:r>
          </a:p>
          <a:p>
            <a:pPr marL="0" indent="0">
              <a:buNone/>
            </a:pPr>
            <a:r>
              <a:rPr lang="tr-TR" dirty="0"/>
              <a:t>&lt;</a:t>
            </a:r>
            <a:r>
              <a:rPr lang="tr-TR" dirty="0" err="1"/>
              <a:t>input</a:t>
            </a:r>
            <a:r>
              <a:rPr lang="tr-TR" dirty="0"/>
              <a:t> </a:t>
            </a:r>
            <a:r>
              <a:rPr lang="tr-TR" dirty="0" err="1"/>
              <a:t>type</a:t>
            </a:r>
            <a:r>
              <a:rPr lang="tr-TR" dirty="0"/>
              <a:t>="</a:t>
            </a:r>
            <a:r>
              <a:rPr lang="tr-TR" dirty="0" err="1"/>
              <a:t>checkbox</a:t>
            </a:r>
            <a:r>
              <a:rPr lang="tr-TR" dirty="0"/>
              <a:t>" name="</a:t>
            </a:r>
            <a:r>
              <a:rPr lang="tr-TR" dirty="0" err="1"/>
              <a:t>book</a:t>
            </a:r>
            <a:r>
              <a:rPr lang="tr-TR" dirty="0"/>
              <a:t>[]" </a:t>
            </a:r>
            <a:r>
              <a:rPr lang="tr-TR" dirty="0" err="1"/>
              <a:t>value</a:t>
            </a:r>
            <a:r>
              <a:rPr lang="tr-TR" dirty="0"/>
              <a:t>="</a:t>
            </a:r>
            <a:r>
              <a:rPr lang="tr-TR" dirty="0" err="1"/>
              <a:t>Science</a:t>
            </a:r>
            <a:r>
              <a:rPr lang="tr-TR" dirty="0"/>
              <a:t>"&gt; </a:t>
            </a:r>
            <a:r>
              <a:rPr lang="tr-TR" dirty="0" err="1"/>
              <a:t>Science</a:t>
            </a:r>
            <a:r>
              <a:rPr lang="tr-TR" dirty="0"/>
              <a:t> &lt;</a:t>
            </a:r>
            <a:r>
              <a:rPr lang="tr-TR" dirty="0" err="1"/>
              <a:t>br</a:t>
            </a:r>
            <a:r>
              <a:rPr lang="tr-TR" dirty="0"/>
              <a:t>/&gt;</a:t>
            </a:r>
          </a:p>
          <a:p>
            <a:pPr marL="0" indent="0">
              <a:buNone/>
            </a:pPr>
            <a:r>
              <a:rPr lang="tr-TR" dirty="0"/>
              <a:t>&lt;</a:t>
            </a:r>
            <a:r>
              <a:rPr lang="tr-TR" dirty="0" err="1"/>
              <a:t>input</a:t>
            </a:r>
            <a:r>
              <a:rPr lang="tr-TR" dirty="0"/>
              <a:t> </a:t>
            </a:r>
            <a:r>
              <a:rPr lang="tr-TR" dirty="0" err="1"/>
              <a:t>type</a:t>
            </a:r>
            <a:r>
              <a:rPr lang="tr-TR" dirty="0"/>
              <a:t>="</a:t>
            </a:r>
            <a:r>
              <a:rPr lang="tr-TR" dirty="0" err="1"/>
              <a:t>checkbox</a:t>
            </a:r>
            <a:r>
              <a:rPr lang="tr-TR" dirty="0"/>
              <a:t>" name="</a:t>
            </a:r>
            <a:r>
              <a:rPr lang="tr-TR" dirty="0" err="1"/>
              <a:t>book</a:t>
            </a:r>
            <a:r>
              <a:rPr lang="tr-TR" dirty="0"/>
              <a:t>[]" </a:t>
            </a:r>
            <a:r>
              <a:rPr lang="tr-TR" dirty="0" err="1"/>
              <a:t>value</a:t>
            </a:r>
            <a:r>
              <a:rPr lang="tr-TR" dirty="0"/>
              <a:t>="</a:t>
            </a:r>
            <a:r>
              <a:rPr lang="tr-TR" dirty="0" err="1"/>
              <a:t>History</a:t>
            </a:r>
            <a:r>
              <a:rPr lang="tr-TR" dirty="0"/>
              <a:t>"&gt; </a:t>
            </a:r>
            <a:r>
              <a:rPr lang="tr-TR" dirty="0" err="1"/>
              <a:t>History</a:t>
            </a:r>
            <a:r>
              <a:rPr lang="tr-TR" dirty="0"/>
              <a:t> &lt;</a:t>
            </a:r>
            <a:r>
              <a:rPr lang="tr-TR" dirty="0" err="1"/>
              <a:t>br</a:t>
            </a:r>
            <a:r>
              <a:rPr lang="tr-TR" dirty="0"/>
              <a:t>/&gt;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&lt;</a:t>
            </a:r>
            <a:r>
              <a:rPr lang="tr-TR" dirty="0" err="1"/>
              <a:t>input</a:t>
            </a:r>
            <a:r>
              <a:rPr lang="tr-TR" dirty="0"/>
              <a:t> </a:t>
            </a:r>
            <a:r>
              <a:rPr lang="tr-TR" dirty="0" err="1"/>
              <a:t>type</a:t>
            </a:r>
            <a:r>
              <a:rPr lang="tr-TR" dirty="0"/>
              <a:t>="</a:t>
            </a:r>
            <a:r>
              <a:rPr lang="tr-TR" dirty="0" err="1"/>
              <a:t>submit</a:t>
            </a:r>
            <a:r>
              <a:rPr lang="tr-TR" dirty="0"/>
              <a:t>" </a:t>
            </a:r>
            <a:r>
              <a:rPr lang="tr-TR" dirty="0" err="1"/>
              <a:t>value</a:t>
            </a:r>
            <a:r>
              <a:rPr lang="tr-TR" dirty="0"/>
              <a:t>="SUBMIT"&gt;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&lt;/form&gt;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&lt;/body&gt;</a:t>
            </a:r>
          </a:p>
          <a:p>
            <a:pPr marL="0" indent="0">
              <a:buNone/>
            </a:pPr>
            <a:r>
              <a:rPr lang="tr-TR" dirty="0"/>
              <a:t>&lt;/html&gt;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988662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548680"/>
            <a:ext cx="8219256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&lt;?</a:t>
            </a:r>
            <a:r>
              <a:rPr lang="en-US" dirty="0" err="1"/>
              <a:t>php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$</a:t>
            </a:r>
            <a:r>
              <a:rPr lang="en-US" dirty="0" err="1"/>
              <a:t>bookArray</a:t>
            </a:r>
            <a:r>
              <a:rPr lang="en-US" dirty="0"/>
              <a:t>=$_POST['book'];</a:t>
            </a:r>
          </a:p>
          <a:p>
            <a:pPr marL="0" indent="0">
              <a:buNone/>
            </a:pPr>
            <a:r>
              <a:rPr lang="en-US" dirty="0"/>
              <a:t>echo "Your selected books are &lt;</a:t>
            </a:r>
            <a:r>
              <a:rPr lang="en-US" dirty="0" err="1"/>
              <a:t>br</a:t>
            </a:r>
            <a:r>
              <a:rPr lang="en-US" dirty="0"/>
              <a:t>/&gt;";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foreach</a:t>
            </a:r>
            <a:r>
              <a:rPr lang="en-US" dirty="0"/>
              <a:t> ($</a:t>
            </a:r>
            <a:r>
              <a:rPr lang="en-US" dirty="0" err="1"/>
              <a:t>bookArray</a:t>
            </a:r>
            <a:r>
              <a:rPr lang="en-US" dirty="0"/>
              <a:t> as $</a:t>
            </a:r>
            <a:r>
              <a:rPr lang="en-US" dirty="0" err="1"/>
              <a:t>aBook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 echo "$</a:t>
            </a:r>
            <a:r>
              <a:rPr lang="en-US" dirty="0" err="1"/>
              <a:t>aBook</a:t>
            </a:r>
            <a:r>
              <a:rPr lang="en-US" dirty="0"/>
              <a:t> &lt;</a:t>
            </a:r>
            <a:r>
              <a:rPr lang="en-US" dirty="0" err="1"/>
              <a:t>br</a:t>
            </a:r>
            <a:r>
              <a:rPr lang="en-US" dirty="0"/>
              <a:t>&gt;";</a:t>
            </a:r>
          </a:p>
          <a:p>
            <a:pPr marL="0" indent="0">
              <a:buNone/>
            </a:pPr>
            <a:r>
              <a:rPr lang="en-US" dirty="0" smtClean="0"/>
              <a:t> }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?&gt;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5970095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4624"/>
            <a:ext cx="3456384" cy="3228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3174" y="44624"/>
            <a:ext cx="3442744" cy="3216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392294"/>
            <a:ext cx="3585171" cy="3349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5715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9160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Option1:  Some SIMPLE things to do with PHP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Option2:   Use SSL and HTTPS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5727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Option1:  Some special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ideas to avoid SOME hacking/attacks possible with forms.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60436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28803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Secure input data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07504" y="548680"/>
            <a:ext cx="9036496" cy="630932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To prevent hackers entering your system, use the following approach while inputting the data from </a:t>
            </a:r>
            <a:r>
              <a:rPr lang="en-US" b="1" dirty="0" smtClean="0">
                <a:solidFill>
                  <a:srgbClr val="C00000"/>
                </a:solidFill>
              </a:rPr>
              <a:t>user --- strip any incoming CGI data of spaces, etc…see below</a:t>
            </a:r>
            <a:endParaRPr lang="en-US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tr-TR" dirty="0"/>
              <a:t>&lt;?php</a:t>
            </a:r>
          </a:p>
          <a:p>
            <a:pPr marL="0" indent="0">
              <a:buNone/>
            </a:pPr>
            <a:r>
              <a:rPr lang="tr-TR" dirty="0"/>
              <a:t>// define variables and set to empty values</a:t>
            </a:r>
          </a:p>
          <a:p>
            <a:pPr marL="0" indent="0">
              <a:buNone/>
            </a:pPr>
            <a:r>
              <a:rPr lang="tr-TR" dirty="0"/>
              <a:t>$name = $email = $gender = $comment = $website = "";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if ($_SERVER["REQUEST_METHOD"] == "POST") {</a:t>
            </a:r>
          </a:p>
          <a:p>
            <a:pPr marL="0" indent="0">
              <a:buNone/>
            </a:pPr>
            <a:r>
              <a:rPr lang="tr-TR" dirty="0"/>
              <a:t>  $name = test_input($_POST["name"]);</a:t>
            </a:r>
          </a:p>
          <a:p>
            <a:pPr marL="0" indent="0">
              <a:buNone/>
            </a:pPr>
            <a:r>
              <a:rPr lang="tr-TR" dirty="0"/>
              <a:t>  $email = test_input($_POST["email"]);</a:t>
            </a:r>
          </a:p>
          <a:p>
            <a:pPr marL="0" indent="0">
              <a:buNone/>
            </a:pPr>
            <a:r>
              <a:rPr lang="tr-TR" dirty="0"/>
              <a:t>  $website = test_input($_POST["website"]);</a:t>
            </a:r>
          </a:p>
          <a:p>
            <a:pPr marL="0" indent="0">
              <a:buNone/>
            </a:pPr>
            <a:r>
              <a:rPr lang="tr-TR" dirty="0"/>
              <a:t>  $comment = test_input($_POST["comment"]);</a:t>
            </a:r>
          </a:p>
          <a:p>
            <a:pPr marL="0" indent="0">
              <a:buNone/>
            </a:pPr>
            <a:r>
              <a:rPr lang="tr-TR" dirty="0"/>
              <a:t>  $gender = test_input($_POST["gender"]);</a:t>
            </a:r>
          </a:p>
          <a:p>
            <a:pPr marL="0" indent="0">
              <a:buNone/>
            </a:pPr>
            <a:r>
              <a:rPr lang="tr-TR" dirty="0"/>
              <a:t>}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function test_input($data) {</a:t>
            </a:r>
          </a:p>
          <a:p>
            <a:pPr marL="0" indent="0">
              <a:buNone/>
            </a:pPr>
            <a:r>
              <a:rPr lang="tr-TR" dirty="0"/>
              <a:t>  $data = trim($data</a:t>
            </a:r>
            <a:r>
              <a:rPr lang="tr-TR" dirty="0" smtClean="0"/>
              <a:t>);</a:t>
            </a:r>
            <a:r>
              <a:rPr lang="en-US" dirty="0" smtClean="0"/>
              <a:t>   </a:t>
            </a:r>
            <a:r>
              <a:rPr lang="en-US" dirty="0" smtClean="0">
                <a:solidFill>
                  <a:srgbClr val="C00000"/>
                </a:solidFill>
              </a:rPr>
              <a:t>// avoids the blank spaces at the beginning and at the end</a:t>
            </a:r>
            <a:endParaRPr lang="tr-TR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tr-TR" dirty="0"/>
              <a:t>  $data = stripslashes($data</a:t>
            </a:r>
            <a:r>
              <a:rPr lang="tr-TR" dirty="0" smtClean="0"/>
              <a:t>);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// stripes slashes</a:t>
            </a:r>
            <a:endParaRPr lang="tr-TR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tr-TR" dirty="0"/>
              <a:t>  $data = htmlspecialchars($data</a:t>
            </a:r>
            <a:r>
              <a:rPr lang="tr-TR" dirty="0" smtClean="0"/>
              <a:t>);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// convers special characters such as &amp;</a:t>
            </a:r>
            <a:r>
              <a:rPr lang="en-US" dirty="0" err="1" smtClean="0">
                <a:solidFill>
                  <a:srgbClr val="C00000"/>
                </a:solidFill>
              </a:rPr>
              <a:t>lt</a:t>
            </a:r>
            <a:endParaRPr lang="tr-TR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tr-TR" dirty="0"/>
              <a:t>  return $data;</a:t>
            </a:r>
          </a:p>
          <a:p>
            <a:pPr marL="0" indent="0">
              <a:buNone/>
            </a:pPr>
            <a:r>
              <a:rPr lang="tr-TR" dirty="0"/>
              <a:t>}</a:t>
            </a:r>
          </a:p>
          <a:p>
            <a:pPr marL="0" indent="0">
              <a:buNone/>
            </a:pPr>
            <a:r>
              <a:rPr lang="tr-TR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308464716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251520" y="764704"/>
            <a:ext cx="8723312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What is the </a:t>
            </a:r>
            <a:r>
              <a:rPr lang="en-US" b="1" dirty="0" err="1"/>
              <a:t>htmlspecialchars</a:t>
            </a:r>
            <a:r>
              <a:rPr lang="en-US" b="1" dirty="0"/>
              <a:t>() function?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The </a:t>
            </a:r>
            <a:r>
              <a:rPr lang="en-US" dirty="0" err="1"/>
              <a:t>htmlspecialchars</a:t>
            </a:r>
            <a:r>
              <a:rPr lang="en-US" dirty="0"/>
              <a:t>() function converts special characters to HTML entities. This means that it will replace HTML characters like &lt; and &gt; with &amp;</a:t>
            </a:r>
            <a:r>
              <a:rPr lang="en-US" dirty="0" err="1"/>
              <a:t>lt</a:t>
            </a:r>
            <a:r>
              <a:rPr lang="en-US" dirty="0"/>
              <a:t>; and &amp;</a:t>
            </a:r>
            <a:r>
              <a:rPr lang="en-US" dirty="0" err="1"/>
              <a:t>gt</a:t>
            </a:r>
            <a:r>
              <a:rPr lang="en-US" dirty="0"/>
              <a:t>;. </a:t>
            </a:r>
            <a:r>
              <a:rPr lang="en-US" b="1" dirty="0">
                <a:solidFill>
                  <a:srgbClr val="C00000"/>
                </a:solidFill>
              </a:rPr>
              <a:t>This prevents attackers from exploiting the code by injecting HTML or </a:t>
            </a:r>
            <a:r>
              <a:rPr lang="en-US" b="1" dirty="0" err="1">
                <a:solidFill>
                  <a:srgbClr val="C00000"/>
                </a:solidFill>
              </a:rPr>
              <a:t>Javascript</a:t>
            </a:r>
            <a:r>
              <a:rPr lang="en-US" b="1" dirty="0">
                <a:solidFill>
                  <a:srgbClr val="C00000"/>
                </a:solidFill>
              </a:rPr>
              <a:t> code (Cross-site Scripting attacks) in forms</a:t>
            </a:r>
            <a:r>
              <a:rPr lang="en-US" b="1" dirty="0" smtClean="0">
                <a:solidFill>
                  <a:srgbClr val="C00000"/>
                </a:solidFill>
              </a:rPr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See: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www.w3schools.com/php/php_form_validation.asp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 an example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5378598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07504" y="188640"/>
            <a:ext cx="8928992" cy="666936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&lt;html&gt;</a:t>
            </a:r>
          </a:p>
          <a:p>
            <a:pPr marL="0" indent="0">
              <a:buNone/>
            </a:pPr>
            <a:r>
              <a:rPr lang="tr-TR" dirty="0"/>
              <a:t>&lt;body&gt;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sz="2300" dirty="0"/>
              <a:t>&lt;form method="post" action</a:t>
            </a:r>
            <a:r>
              <a:rPr lang="tr-TR" sz="23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="</a:t>
            </a:r>
            <a:r>
              <a:rPr lang="tr-TR" sz="23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&lt;?php </a:t>
            </a:r>
            <a:r>
              <a:rPr lang="tr-TR" sz="23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echo</a:t>
            </a:r>
            <a:r>
              <a:rPr lang="en-US" sz="23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tr-TR" sz="2300" b="1" dirty="0" smtClean="0">
                <a:solidFill>
                  <a:srgbClr val="FF0000"/>
                </a:solidFill>
              </a:rPr>
              <a:t>htmlspecialchars</a:t>
            </a:r>
            <a:r>
              <a:rPr lang="tr-TR" sz="2300" b="1" dirty="0">
                <a:solidFill>
                  <a:srgbClr val="FF0000"/>
                </a:solidFill>
              </a:rPr>
              <a:t>($_SERVER["PHP_SELF</a:t>
            </a:r>
            <a:r>
              <a:rPr lang="tr-TR" sz="2300" b="1" dirty="0" smtClean="0">
                <a:solidFill>
                  <a:srgbClr val="FF0000"/>
                </a:solidFill>
              </a:rPr>
              <a:t>"])</a:t>
            </a:r>
            <a:r>
              <a:rPr lang="tr-TR" sz="23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;</a:t>
            </a:r>
            <a:r>
              <a:rPr lang="tr-TR" sz="23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?&gt;</a:t>
            </a:r>
            <a:r>
              <a:rPr lang="tr-TR" sz="2300" dirty="0" smtClean="0"/>
              <a:t>"&gt;</a:t>
            </a:r>
            <a:endParaRPr lang="en-US" sz="2300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   &lt;p&gt;First name: &lt;input type="text" name="firstname" /&gt;&lt;/p&gt;</a:t>
            </a:r>
          </a:p>
          <a:p>
            <a:pPr marL="0" indent="0">
              <a:buNone/>
            </a:pPr>
            <a:r>
              <a:rPr lang="tr-TR" dirty="0"/>
              <a:t>   &lt;p&gt;Last name: &lt;input type="text" name="lastname" /&gt;&lt;/p&gt;</a:t>
            </a:r>
          </a:p>
          <a:p>
            <a:pPr marL="0" indent="0">
              <a:buNone/>
            </a:pPr>
            <a:r>
              <a:rPr lang="tr-TR" dirty="0"/>
              <a:t>   &lt;input type="submit" name="submit" value="Submit" </a:t>
            </a:r>
            <a:r>
              <a:rPr lang="tr-TR" dirty="0" smtClean="0"/>
              <a:t>/&gt;</a:t>
            </a:r>
            <a:endParaRPr lang="en-US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&lt;/form&gt;</a:t>
            </a:r>
          </a:p>
          <a:p>
            <a:pPr marL="0" indent="0">
              <a:buNone/>
            </a:pPr>
            <a:r>
              <a:rPr lang="tr-TR" dirty="0"/>
              <a:t>&lt;/html&gt;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&lt;?php</a:t>
            </a:r>
          </a:p>
          <a:p>
            <a:pPr marL="0" indent="0">
              <a:buNone/>
            </a:pPr>
            <a:r>
              <a:rPr lang="tr-TR" dirty="0"/>
              <a:t> </a:t>
            </a:r>
          </a:p>
          <a:p>
            <a:pPr marL="0" indent="0">
              <a:buNone/>
            </a:pPr>
            <a:r>
              <a:rPr lang="tr-TR" dirty="0"/>
              <a:t>    if(isset($_POST['firstname']) &amp;&amp; isset($_POST['lastname']))</a:t>
            </a:r>
          </a:p>
          <a:p>
            <a:pPr marL="0" indent="0">
              <a:buNone/>
            </a:pPr>
            <a:r>
              <a:rPr lang="tr-TR" dirty="0"/>
              <a:t>	{</a:t>
            </a:r>
          </a:p>
          <a:p>
            <a:pPr marL="0" indent="0">
              <a:buNone/>
            </a:pPr>
            <a:r>
              <a:rPr lang="tr-TR" dirty="0"/>
              <a:t>         echo("First name: " . $_POST['firstname'] . "&lt;br /&gt;\n");</a:t>
            </a:r>
          </a:p>
          <a:p>
            <a:pPr marL="0" indent="0">
              <a:buNone/>
            </a:pPr>
            <a:r>
              <a:rPr lang="tr-TR" dirty="0"/>
              <a:t>         echo("Last name: " . $_POST['lastname'] . "&lt;br /&gt;\n");</a:t>
            </a:r>
          </a:p>
          <a:p>
            <a:pPr marL="0" indent="0">
              <a:buNone/>
            </a:pPr>
            <a:r>
              <a:rPr lang="tr-TR" dirty="0"/>
              <a:t>	}</a:t>
            </a:r>
          </a:p>
          <a:p>
            <a:pPr marL="0" indent="0">
              <a:buNone/>
            </a:pPr>
            <a:r>
              <a:rPr lang="tr-TR" dirty="0"/>
              <a:t> 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?&gt;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2" name="TextBox 1"/>
          <p:cNvSpPr txBox="1"/>
          <p:nvPr/>
        </p:nvSpPr>
        <p:spPr>
          <a:xfrm>
            <a:off x="1547664" y="188640"/>
            <a:ext cx="6279593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SILLY code that displays the form and then the data afterwards as text that was previously typed in --- shows using the  </a:t>
            </a:r>
            <a:r>
              <a:rPr lang="en-US" dirty="0" err="1" smtClean="0"/>
              <a:t>htmlspecialchars</a:t>
            </a:r>
            <a:r>
              <a:rPr lang="en-US" dirty="0" smtClean="0"/>
              <a:t> function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796136" y="2708920"/>
            <a:ext cx="2971519" cy="1477328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NOTE: </a:t>
            </a:r>
            <a:br>
              <a:rPr lang="en-US" dirty="0" smtClean="0"/>
            </a:br>
            <a:r>
              <a:rPr lang="en-US" dirty="0" smtClean="0"/>
              <a:t>$_SERVER[“PHP_SELF”]</a:t>
            </a:r>
          </a:p>
          <a:p>
            <a:r>
              <a:rPr lang="en-US" dirty="0" smtClean="0"/>
              <a:t>Is equal to the </a:t>
            </a:r>
            <a:r>
              <a:rPr lang="en-US" dirty="0" err="1" smtClean="0"/>
              <a:t>php</a:t>
            </a:r>
            <a:r>
              <a:rPr lang="en-US" dirty="0" smtClean="0"/>
              <a:t> you are </a:t>
            </a:r>
            <a:br>
              <a:rPr lang="en-US" dirty="0" smtClean="0"/>
            </a:br>
            <a:r>
              <a:rPr lang="en-US" dirty="0" smtClean="0"/>
              <a:t>currently processing, code</a:t>
            </a:r>
            <a:br>
              <a:rPr lang="en-US" dirty="0" smtClean="0"/>
            </a:br>
            <a:r>
              <a:rPr lang="en-US" dirty="0" smtClean="0"/>
              <a:t>you are 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048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tr-TR" dirty="0"/>
              <a:t>PHP Form Handling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79512" y="764704"/>
            <a:ext cx="8352928" cy="547260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The PHP </a:t>
            </a:r>
            <a:r>
              <a:rPr lang="en-US" dirty="0" err="1"/>
              <a:t>superglobals</a:t>
            </a:r>
            <a:r>
              <a:rPr lang="en-US" dirty="0"/>
              <a:t> </a:t>
            </a:r>
            <a:r>
              <a:rPr lang="en-US" sz="3500" b="1" dirty="0">
                <a:solidFill>
                  <a:srgbClr val="FF0000"/>
                </a:solidFill>
              </a:rPr>
              <a:t>$_GET and $_POST are used to </a:t>
            </a:r>
            <a:r>
              <a:rPr lang="en-US" sz="3500" b="1" dirty="0" smtClean="0">
                <a:solidFill>
                  <a:srgbClr val="FF0000"/>
                </a:solidFill>
              </a:rPr>
              <a:t>collect </a:t>
            </a:r>
            <a:r>
              <a:rPr lang="en-US" sz="3500" b="1" dirty="0">
                <a:solidFill>
                  <a:srgbClr val="FF0000"/>
                </a:solidFill>
              </a:rPr>
              <a:t>form-data</a:t>
            </a:r>
            <a:r>
              <a:rPr lang="en-US" sz="3500" b="1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 where we send to </a:t>
            </a:r>
            <a:r>
              <a:rPr lang="en-US" dirty="0" err="1" smtClean="0"/>
              <a:t>welcome.php</a:t>
            </a:r>
            <a:r>
              <a:rPr lang="en-US" dirty="0" smtClean="0"/>
              <a:t> the name and email from a POST form.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tr-TR" dirty="0"/>
              <a:t>&lt;html&gt;</a:t>
            </a:r>
          </a:p>
          <a:p>
            <a:pPr marL="0" indent="0">
              <a:buNone/>
            </a:pPr>
            <a:r>
              <a:rPr lang="tr-TR" dirty="0"/>
              <a:t>&lt;body</a:t>
            </a:r>
            <a:r>
              <a:rPr lang="tr-TR" dirty="0" smtClean="0"/>
              <a:t>&gt;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&lt;form action="welcome.php" method="post"&gt;</a:t>
            </a:r>
          </a:p>
          <a:p>
            <a:pPr marL="0" indent="0">
              <a:buNone/>
            </a:pPr>
            <a:r>
              <a:rPr lang="tr-TR" dirty="0"/>
              <a:t>Name: &lt;input type="text" name="name"&gt;&lt;br&gt;</a:t>
            </a:r>
          </a:p>
          <a:p>
            <a:pPr marL="0" indent="0">
              <a:buNone/>
            </a:pPr>
            <a:r>
              <a:rPr lang="tr-TR" dirty="0"/>
              <a:t>E-mail: &lt;input type="text" name="email"&gt;&lt;br&gt;</a:t>
            </a:r>
          </a:p>
          <a:p>
            <a:pPr marL="0" indent="0">
              <a:buNone/>
            </a:pPr>
            <a:r>
              <a:rPr lang="tr-TR" dirty="0"/>
              <a:t>&lt;input type="submit"&gt;</a:t>
            </a:r>
          </a:p>
          <a:p>
            <a:pPr marL="0" indent="0">
              <a:buNone/>
            </a:pPr>
            <a:r>
              <a:rPr lang="tr-TR" dirty="0"/>
              <a:t>&lt;/form&gt;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&lt;/body&gt;</a:t>
            </a:r>
          </a:p>
          <a:p>
            <a:pPr marL="0" indent="0">
              <a:buNone/>
            </a:pPr>
            <a:r>
              <a:rPr lang="tr-TR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23971299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2400"/>
            <a:ext cx="40005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31603"/>
            <a:ext cx="40005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1929" y="3552074"/>
            <a:ext cx="40005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9066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0" y="332656"/>
            <a:ext cx="9144000" cy="640871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tr-TR" dirty="0"/>
              <a:t/>
            </a:r>
            <a:br>
              <a:rPr lang="tr-TR" dirty="0"/>
            </a:br>
            <a:r>
              <a:rPr lang="tr-TR" dirty="0"/>
              <a:t>&lt;?php</a:t>
            </a:r>
            <a:br>
              <a:rPr lang="tr-TR" dirty="0"/>
            </a:br>
            <a:r>
              <a:rPr lang="tr-TR" dirty="0"/>
              <a:t> </a:t>
            </a:r>
            <a:br>
              <a:rPr lang="tr-TR" dirty="0"/>
            </a:br>
            <a:r>
              <a:rPr lang="tr-TR" dirty="0"/>
              <a:t>    </a:t>
            </a:r>
            <a:r>
              <a:rPr lang="tr-TR" b="1" dirty="0"/>
              <a:t>if(</a:t>
            </a:r>
            <a:r>
              <a:rPr lang="tr-TR" dirty="0"/>
              <a:t>isset</a:t>
            </a:r>
            <a:r>
              <a:rPr lang="tr-TR" b="1" dirty="0"/>
              <a:t>($_POST[</a:t>
            </a:r>
            <a:r>
              <a:rPr lang="tr-TR" dirty="0"/>
              <a:t>'firstname'</a:t>
            </a:r>
            <a:r>
              <a:rPr lang="tr-TR" b="1" dirty="0"/>
              <a:t>])</a:t>
            </a:r>
            <a:r>
              <a:rPr lang="tr-TR" dirty="0"/>
              <a:t> </a:t>
            </a:r>
            <a:r>
              <a:rPr lang="tr-TR" b="1" dirty="0"/>
              <a:t>&amp;&amp;</a:t>
            </a:r>
            <a:r>
              <a:rPr lang="tr-TR" dirty="0"/>
              <a:t> isset</a:t>
            </a:r>
            <a:r>
              <a:rPr lang="tr-TR" b="1" dirty="0"/>
              <a:t>($_POST[</a:t>
            </a:r>
            <a:r>
              <a:rPr lang="tr-TR" dirty="0"/>
              <a:t>'lastname'</a:t>
            </a:r>
            <a:r>
              <a:rPr lang="tr-TR" b="1" dirty="0"/>
              <a:t>]))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	</a:t>
            </a:r>
            <a:r>
              <a:rPr lang="tr-TR" b="1" dirty="0"/>
              <a:t>{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         echo</a:t>
            </a:r>
            <a:r>
              <a:rPr lang="tr-TR" b="1" dirty="0"/>
              <a:t>(</a:t>
            </a:r>
            <a:r>
              <a:rPr lang="tr-TR" dirty="0"/>
              <a:t>"First name: " </a:t>
            </a:r>
            <a:r>
              <a:rPr lang="tr-TR" b="1" dirty="0"/>
              <a:t>.</a:t>
            </a:r>
            <a:r>
              <a:rPr lang="tr-TR" dirty="0"/>
              <a:t> </a:t>
            </a:r>
            <a:r>
              <a:rPr lang="tr-TR" b="1" dirty="0"/>
              <a:t>$_POST[</a:t>
            </a:r>
            <a:r>
              <a:rPr lang="tr-TR" dirty="0"/>
              <a:t>'firstname'</a:t>
            </a:r>
            <a:r>
              <a:rPr lang="tr-TR" b="1" dirty="0"/>
              <a:t>]</a:t>
            </a:r>
            <a:r>
              <a:rPr lang="tr-TR" dirty="0"/>
              <a:t> </a:t>
            </a:r>
            <a:r>
              <a:rPr lang="tr-TR" b="1" dirty="0"/>
              <a:t>.</a:t>
            </a:r>
            <a:r>
              <a:rPr lang="tr-TR" dirty="0"/>
              <a:t> "&lt;br /&gt;\n"</a:t>
            </a:r>
            <a:r>
              <a:rPr lang="tr-TR" b="1" dirty="0"/>
              <a:t>);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         echo</a:t>
            </a:r>
            <a:r>
              <a:rPr lang="tr-TR" b="1" dirty="0"/>
              <a:t>(</a:t>
            </a:r>
            <a:r>
              <a:rPr lang="tr-TR" dirty="0"/>
              <a:t>"Last name: " </a:t>
            </a:r>
            <a:r>
              <a:rPr lang="tr-TR" b="1" dirty="0"/>
              <a:t>.</a:t>
            </a:r>
            <a:r>
              <a:rPr lang="tr-TR" dirty="0"/>
              <a:t> </a:t>
            </a:r>
            <a:r>
              <a:rPr lang="tr-TR" b="1" dirty="0"/>
              <a:t>$_POST[</a:t>
            </a:r>
            <a:r>
              <a:rPr lang="tr-TR" dirty="0"/>
              <a:t>'lastname'</a:t>
            </a:r>
            <a:r>
              <a:rPr lang="tr-TR" b="1" dirty="0"/>
              <a:t>]</a:t>
            </a:r>
            <a:r>
              <a:rPr lang="tr-TR" dirty="0"/>
              <a:t> </a:t>
            </a:r>
            <a:r>
              <a:rPr lang="tr-TR" b="1" dirty="0"/>
              <a:t>.</a:t>
            </a:r>
            <a:r>
              <a:rPr lang="tr-TR" dirty="0"/>
              <a:t> "&lt;br /&gt;\n");</a:t>
            </a:r>
            <a:br>
              <a:rPr lang="tr-TR" dirty="0"/>
            </a:br>
            <a:r>
              <a:rPr lang="tr-TR" dirty="0"/>
              <a:t>	}</a:t>
            </a:r>
            <a:br>
              <a:rPr lang="tr-TR" dirty="0"/>
            </a:br>
            <a:r>
              <a:rPr lang="tr-TR" dirty="0"/>
              <a:t>  </a:t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>?&gt;</a:t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>&lt;html&gt;</a:t>
            </a:r>
            <a:br>
              <a:rPr lang="tr-TR" dirty="0"/>
            </a:br>
            <a:r>
              <a:rPr lang="tr-TR" dirty="0"/>
              <a:t>&lt;body&gt;</a:t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>&lt;form method="post" action="&lt;?php echo htmlspecialchars($_SERVER["PHP_SELF</a:t>
            </a:r>
            <a:r>
              <a:rPr lang="tr-TR" dirty="0" smtClean="0"/>
              <a:t>"]);?&gt;"&gt;</a:t>
            </a:r>
            <a:endParaRPr lang="en-US" dirty="0" smtClean="0"/>
          </a:p>
          <a:p>
            <a:pPr marL="0" indent="0">
              <a:buNone/>
            </a:pPr>
            <a:r>
              <a:rPr lang="tr-TR" dirty="0"/>
              <a:t/>
            </a:r>
            <a:br>
              <a:rPr lang="tr-TR" dirty="0"/>
            </a:br>
            <a:r>
              <a:rPr lang="tr-TR" dirty="0"/>
              <a:t>   &lt;p&gt;First name: &lt;input type="text" name="firstname" /&gt;&lt;/p&gt;</a:t>
            </a:r>
            <a:br>
              <a:rPr lang="tr-TR" dirty="0"/>
            </a:br>
            <a:r>
              <a:rPr lang="tr-TR" dirty="0"/>
              <a:t>   &lt;p&gt;Last name: &lt;input type="text" name="lastname" /&gt;&lt;/p&gt;</a:t>
            </a:r>
            <a:br>
              <a:rPr lang="tr-TR" dirty="0"/>
            </a:br>
            <a:r>
              <a:rPr lang="tr-TR" dirty="0"/>
              <a:t>   &lt;input type="submit" name="submit" value="Submit" </a:t>
            </a:r>
            <a:r>
              <a:rPr lang="tr-TR" dirty="0" smtClean="0"/>
              <a:t>/&gt;</a:t>
            </a:r>
            <a:endParaRPr lang="en-US" dirty="0" smtClean="0"/>
          </a:p>
          <a:p>
            <a:pPr marL="0" indent="0">
              <a:buNone/>
            </a:pPr>
            <a:r>
              <a:rPr lang="tr-TR" dirty="0"/>
              <a:t/>
            </a:r>
            <a:br>
              <a:rPr lang="tr-TR" dirty="0"/>
            </a:br>
            <a:r>
              <a:rPr lang="tr-TR" dirty="0"/>
              <a:t>&lt;/form&gt;</a:t>
            </a:r>
            <a:br>
              <a:rPr lang="tr-TR" dirty="0"/>
            </a:br>
            <a:r>
              <a:rPr lang="tr-TR" dirty="0"/>
              <a:t>&lt;/html&gt;</a:t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86381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692696"/>
            <a:ext cx="7859216" cy="543346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&lt;html&gt;</a:t>
            </a:r>
          </a:p>
          <a:p>
            <a:pPr marL="0" indent="0">
              <a:buNone/>
            </a:pPr>
            <a:r>
              <a:rPr lang="en-US" dirty="0"/>
              <a:t>&lt;body&gt;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&lt;?</a:t>
            </a:r>
            <a:r>
              <a:rPr lang="en-US" dirty="0" err="1"/>
              <a:t>php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$name=$_POST["name"]; </a:t>
            </a:r>
            <a:r>
              <a:rPr lang="en-US" dirty="0" smtClean="0"/>
              <a:t>   </a:t>
            </a:r>
            <a:r>
              <a:rPr lang="en-US" sz="1600" dirty="0" smtClean="0"/>
              <a:t>//retrieve the CGI data associated with name</a:t>
            </a:r>
            <a:endParaRPr lang="en-US" sz="1600" dirty="0"/>
          </a:p>
          <a:p>
            <a:pPr marL="0" indent="0">
              <a:buNone/>
            </a:pPr>
            <a:r>
              <a:rPr lang="en-US" dirty="0"/>
              <a:t>$email=$_POST["email</a:t>
            </a:r>
            <a:r>
              <a:rPr lang="en-US" dirty="0"/>
              <a:t>"]; </a:t>
            </a:r>
            <a:r>
              <a:rPr lang="en-US" dirty="0" smtClean="0"/>
              <a:t>  </a:t>
            </a:r>
            <a:r>
              <a:rPr lang="en-US" sz="1600" dirty="0" smtClean="0"/>
              <a:t>//</a:t>
            </a:r>
            <a:r>
              <a:rPr lang="en-US" sz="1600" dirty="0"/>
              <a:t>retrieve the CGI data associated with </a:t>
            </a:r>
            <a:r>
              <a:rPr lang="en-US" sz="1600" dirty="0" smtClean="0"/>
              <a:t>email</a:t>
            </a:r>
            <a:endParaRPr lang="en-US" sz="16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echo "Your name is ".$name."&lt;</a:t>
            </a:r>
            <a:r>
              <a:rPr lang="en-US" dirty="0" err="1"/>
              <a:t>br</a:t>
            </a:r>
            <a:r>
              <a:rPr lang="en-US" dirty="0"/>
              <a:t>/&gt;";</a:t>
            </a:r>
          </a:p>
          <a:p>
            <a:pPr marL="0" indent="0">
              <a:buNone/>
            </a:pPr>
            <a:r>
              <a:rPr lang="en-US" dirty="0"/>
              <a:t>echo "Your email is ".$email."&lt;</a:t>
            </a:r>
            <a:r>
              <a:rPr lang="en-US" dirty="0" err="1"/>
              <a:t>br</a:t>
            </a:r>
            <a:r>
              <a:rPr lang="en-US" dirty="0"/>
              <a:t>/&gt;";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?&gt;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&lt;/body&gt;</a:t>
            </a:r>
          </a:p>
          <a:p>
            <a:pPr marL="0" indent="0">
              <a:buNone/>
            </a:pPr>
            <a:r>
              <a:rPr lang="en-US" dirty="0"/>
              <a:t>&lt;/html&gt;</a:t>
            </a:r>
            <a:endParaRPr lang="tr-TR" dirty="0"/>
          </a:p>
        </p:txBody>
      </p:sp>
      <p:sp>
        <p:nvSpPr>
          <p:cNvPr id="6" name="TextBox 5"/>
          <p:cNvSpPr txBox="1"/>
          <p:nvPr/>
        </p:nvSpPr>
        <p:spPr>
          <a:xfrm>
            <a:off x="3563888" y="160606"/>
            <a:ext cx="1456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welcome.php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652120" y="5171231"/>
            <a:ext cx="2952328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What client Sees: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B050"/>
                </a:solidFill>
              </a:rPr>
              <a:t>Your name is Lynne</a:t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>Your email is ll@gmail.com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1720" y="5415607"/>
            <a:ext cx="2669320" cy="92333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User types into the form</a:t>
            </a:r>
            <a:br>
              <a:rPr lang="en-US" dirty="0" smtClean="0"/>
            </a:br>
            <a:r>
              <a:rPr lang="en-US" dirty="0" smtClean="0"/>
              <a:t>Name:  </a:t>
            </a:r>
            <a:r>
              <a:rPr lang="en-US" dirty="0" smtClean="0">
                <a:solidFill>
                  <a:srgbClr val="00B050"/>
                </a:solidFill>
              </a:rPr>
              <a:t>Lynne</a:t>
            </a:r>
          </a:p>
          <a:p>
            <a:r>
              <a:rPr lang="en-US" dirty="0" smtClean="0"/>
              <a:t>E-mail:  </a:t>
            </a:r>
            <a:r>
              <a:rPr lang="en-US" dirty="0">
                <a:solidFill>
                  <a:srgbClr val="00B050"/>
                </a:solidFill>
              </a:rPr>
              <a:t>ll@gmail.com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4793420" y="5877272"/>
            <a:ext cx="859072" cy="4222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702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251520" y="620688"/>
            <a:ext cx="8568952" cy="623731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&lt;html&gt;</a:t>
            </a:r>
          </a:p>
          <a:p>
            <a:pPr marL="0" indent="0">
              <a:buNone/>
            </a:pPr>
            <a:r>
              <a:rPr lang="en-US" dirty="0"/>
              <a:t>&lt;body&gt;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&lt;?</a:t>
            </a:r>
            <a:r>
              <a:rPr lang="en-US" dirty="0" err="1"/>
              <a:t>php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if(</a:t>
            </a:r>
            <a:r>
              <a:rPr lang="en-US" dirty="0" err="1"/>
              <a:t>isset</a:t>
            </a:r>
            <a:r>
              <a:rPr lang="en-US" dirty="0"/>
              <a:t>($_POST["name"]) &amp;&amp; </a:t>
            </a:r>
            <a:r>
              <a:rPr lang="en-US" dirty="0" err="1"/>
              <a:t>isset</a:t>
            </a:r>
            <a:r>
              <a:rPr lang="en-US" dirty="0"/>
              <a:t>($_POST["email"])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$name=$_POST["name"]; </a:t>
            </a:r>
          </a:p>
          <a:p>
            <a:pPr marL="0" indent="0">
              <a:buNone/>
            </a:pPr>
            <a:r>
              <a:rPr lang="en-US" dirty="0"/>
              <a:t> $email=$_POST["email</a:t>
            </a:r>
            <a:r>
              <a:rPr lang="en-US" dirty="0" smtClean="0"/>
              <a:t>"];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echo "Your name is ".$name."&lt;</a:t>
            </a:r>
            <a:r>
              <a:rPr lang="en-US" dirty="0" err="1"/>
              <a:t>br</a:t>
            </a:r>
            <a:r>
              <a:rPr lang="en-US" dirty="0"/>
              <a:t>/&gt;";</a:t>
            </a:r>
          </a:p>
          <a:p>
            <a:pPr marL="0" indent="0">
              <a:buNone/>
            </a:pPr>
            <a:r>
              <a:rPr lang="en-US" dirty="0"/>
              <a:t> echo "Your email is ".$email."&lt;</a:t>
            </a:r>
            <a:r>
              <a:rPr lang="en-US" dirty="0" err="1"/>
              <a:t>br</a:t>
            </a:r>
            <a:r>
              <a:rPr lang="en-US" dirty="0"/>
              <a:t>/&gt;";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?&gt;</a:t>
            </a:r>
          </a:p>
          <a:p>
            <a:pPr marL="0" indent="0">
              <a:buNone/>
            </a:pPr>
            <a:r>
              <a:rPr lang="en-US" dirty="0" smtClean="0"/>
              <a:t>&lt;/</a:t>
            </a:r>
            <a:r>
              <a:rPr lang="en-US" dirty="0"/>
              <a:t>body&gt;</a:t>
            </a:r>
          </a:p>
          <a:p>
            <a:pPr marL="0" indent="0">
              <a:buNone/>
            </a:pPr>
            <a:r>
              <a:rPr lang="en-US" dirty="0"/>
              <a:t>&lt;/html&gt;</a:t>
            </a:r>
            <a:endParaRPr lang="tr-TR" dirty="0"/>
          </a:p>
        </p:txBody>
      </p:sp>
      <p:sp>
        <p:nvSpPr>
          <p:cNvPr id="6" name="TextBox 5"/>
          <p:cNvSpPr txBox="1"/>
          <p:nvPr/>
        </p:nvSpPr>
        <p:spPr>
          <a:xfrm>
            <a:off x="3563888" y="160606"/>
            <a:ext cx="1456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welcome.php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929932" y="2204864"/>
            <a:ext cx="2214068" cy="92333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Check first to</a:t>
            </a:r>
            <a:br>
              <a:rPr lang="en-US" dirty="0" smtClean="0"/>
            </a:br>
            <a:r>
              <a:rPr lang="en-US" dirty="0" smtClean="0"/>
              <a:t>see if the data exists</a:t>
            </a:r>
            <a:br>
              <a:rPr lang="en-US" dirty="0" smtClean="0"/>
            </a:br>
            <a:r>
              <a:rPr lang="en-US" dirty="0" smtClean="0"/>
              <a:t>in the _POST array</a:t>
            </a:r>
            <a:endParaRPr lang="en-US" dirty="0"/>
          </a:p>
        </p:txBody>
      </p:sp>
      <p:sp>
        <p:nvSpPr>
          <p:cNvPr id="4" name="Left Arrow 3"/>
          <p:cNvSpPr/>
          <p:nvPr/>
        </p:nvSpPr>
        <p:spPr>
          <a:xfrm>
            <a:off x="6333714" y="2564904"/>
            <a:ext cx="631551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742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95536" y="1556792"/>
            <a:ext cx="8219256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&lt;html&gt;</a:t>
            </a:r>
          </a:p>
          <a:p>
            <a:pPr marL="0" indent="0">
              <a:buNone/>
            </a:pPr>
            <a:r>
              <a:rPr lang="tr-TR" dirty="0"/>
              <a:t>&lt;body&gt;</a:t>
            </a:r>
          </a:p>
          <a:p>
            <a:pPr marL="0" indent="0">
              <a:buNone/>
            </a:pPr>
            <a:r>
              <a:rPr lang="tr-TR" dirty="0"/>
              <a:t>&lt;form action="welcome.php" method</a:t>
            </a:r>
            <a:r>
              <a:rPr lang="tr-TR" dirty="0" smtClean="0"/>
              <a:t>=</a:t>
            </a:r>
            <a:r>
              <a:rPr lang="tr-TR" dirty="0"/>
              <a:t> </a:t>
            </a:r>
            <a:r>
              <a:rPr lang="tr-TR" dirty="0" smtClean="0"/>
              <a:t>"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get</a:t>
            </a:r>
            <a:r>
              <a:rPr lang="tr-TR" dirty="0" smtClean="0"/>
              <a:t>"&gt;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Name: &lt;input type="text" name="name"&gt;&lt;br&gt;</a:t>
            </a:r>
          </a:p>
          <a:p>
            <a:pPr marL="0" indent="0">
              <a:buNone/>
            </a:pPr>
            <a:r>
              <a:rPr lang="tr-TR" dirty="0"/>
              <a:t>E-mail: &lt;input type="text" name="email"&gt;&lt;br&gt;</a:t>
            </a:r>
          </a:p>
          <a:p>
            <a:pPr marL="0" indent="0">
              <a:buNone/>
            </a:pPr>
            <a:r>
              <a:rPr lang="tr-TR" dirty="0"/>
              <a:t>&lt;input type="submit"&gt;</a:t>
            </a:r>
          </a:p>
          <a:p>
            <a:pPr marL="0" indent="0">
              <a:buNone/>
            </a:pPr>
            <a:r>
              <a:rPr lang="tr-TR" dirty="0"/>
              <a:t>&lt;/form&gt;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&lt;/body&gt;</a:t>
            </a:r>
          </a:p>
          <a:p>
            <a:pPr marL="0" indent="0">
              <a:buNone/>
            </a:pPr>
            <a:r>
              <a:rPr lang="tr-TR" dirty="0"/>
              <a:t>&lt;/html&gt;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GET method example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42129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620688"/>
            <a:ext cx="8003232" cy="55054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&lt;html&gt;</a:t>
            </a:r>
          </a:p>
          <a:p>
            <a:pPr marL="0" indent="0">
              <a:buNone/>
            </a:pPr>
            <a:r>
              <a:rPr lang="en-US" dirty="0"/>
              <a:t>&lt;body&gt;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&lt;?</a:t>
            </a:r>
            <a:r>
              <a:rPr lang="en-US" dirty="0" err="1"/>
              <a:t>php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$name</a:t>
            </a:r>
            <a:r>
              <a:rPr lang="en-US" dirty="0" smtClean="0"/>
              <a:t>=</a:t>
            </a:r>
            <a:r>
              <a:rPr lang="en-US" b="1" dirty="0" smtClean="0">
                <a:solidFill>
                  <a:srgbClr val="FF0000"/>
                </a:solidFill>
              </a:rPr>
              <a:t>$_GET</a:t>
            </a:r>
            <a:r>
              <a:rPr lang="en-US" dirty="0" smtClean="0"/>
              <a:t>["</a:t>
            </a:r>
            <a:r>
              <a:rPr lang="en-US" dirty="0"/>
              <a:t>name"]; </a:t>
            </a:r>
          </a:p>
          <a:p>
            <a:pPr marL="0" indent="0">
              <a:buNone/>
            </a:pPr>
            <a:r>
              <a:rPr lang="en-US" dirty="0"/>
              <a:t>$email</a:t>
            </a:r>
            <a:r>
              <a:rPr lang="en-US" dirty="0" smtClean="0"/>
              <a:t>=</a:t>
            </a:r>
            <a:r>
              <a:rPr lang="en-US" b="1" dirty="0">
                <a:solidFill>
                  <a:srgbClr val="FF0000"/>
                </a:solidFill>
              </a:rPr>
              <a:t>$_GET</a:t>
            </a:r>
            <a:r>
              <a:rPr lang="en-US" dirty="0" smtClean="0"/>
              <a:t>["</a:t>
            </a:r>
            <a:r>
              <a:rPr lang="en-US" dirty="0"/>
              <a:t>email</a:t>
            </a:r>
            <a:r>
              <a:rPr lang="en-US" dirty="0" smtClean="0"/>
              <a:t>"];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echo "Your name is ".$name."&lt;</a:t>
            </a:r>
            <a:r>
              <a:rPr lang="en-US" dirty="0" err="1"/>
              <a:t>br</a:t>
            </a:r>
            <a:r>
              <a:rPr lang="en-US" dirty="0"/>
              <a:t>/&gt;";</a:t>
            </a:r>
          </a:p>
          <a:p>
            <a:pPr marL="0" indent="0">
              <a:buNone/>
            </a:pPr>
            <a:r>
              <a:rPr lang="en-US" dirty="0"/>
              <a:t>echo "Your email is ".$email."&lt;</a:t>
            </a:r>
            <a:r>
              <a:rPr lang="en-US" dirty="0" err="1"/>
              <a:t>br</a:t>
            </a:r>
            <a:r>
              <a:rPr lang="en-US" dirty="0"/>
              <a:t>/&gt;";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?&gt;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&lt;/body&gt;</a:t>
            </a:r>
          </a:p>
          <a:p>
            <a:pPr marL="0" indent="0">
              <a:buNone/>
            </a:pPr>
            <a:r>
              <a:rPr lang="en-US" dirty="0"/>
              <a:t>&lt;/html&gt;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02391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 – with pull down (select) lists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4578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6913</TotalTime>
  <Words>1649</Words>
  <Application>Microsoft Office PowerPoint</Application>
  <PresentationFormat>On-screen Show (4:3)</PresentationFormat>
  <Paragraphs>341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Executive</vt:lpstr>
      <vt:lpstr>PHP and Form Processing</vt:lpstr>
      <vt:lpstr>Idea</vt:lpstr>
      <vt:lpstr>Recall</vt:lpstr>
      <vt:lpstr>PHP Form Handling</vt:lpstr>
      <vt:lpstr>PowerPoint Presentation</vt:lpstr>
      <vt:lpstr>PowerPoint Presentation</vt:lpstr>
      <vt:lpstr>GET method example</vt:lpstr>
      <vt:lpstr>PowerPoint Presentation</vt:lpstr>
      <vt:lpstr>Another Example – with pull down (select) lists</vt:lpstr>
      <vt:lpstr>PowerPoint Presentation</vt:lpstr>
      <vt:lpstr>PowerPoint Presentation</vt:lpstr>
      <vt:lpstr>PowerPoint Presentation</vt:lpstr>
      <vt:lpstr>PowerPoint Presentation</vt:lpstr>
      <vt:lpstr>Another Example- with radio buttons</vt:lpstr>
      <vt:lpstr>PowerPoint Presentation</vt:lpstr>
      <vt:lpstr>PowerPoint Presentation</vt:lpstr>
      <vt:lpstr>PowerPoint Presentation</vt:lpstr>
      <vt:lpstr>PowerPoint Presentation</vt:lpstr>
      <vt:lpstr>Another example with checkboxes</vt:lpstr>
      <vt:lpstr>PowerPoint Presentation</vt:lpstr>
      <vt:lpstr>PowerPoint Presentation</vt:lpstr>
      <vt:lpstr>PowerPoint Presentation</vt:lpstr>
      <vt:lpstr>PowerPoint Presentation</vt:lpstr>
      <vt:lpstr>More Examples –with buttons</vt:lpstr>
      <vt:lpstr>PowerPoint Presentation</vt:lpstr>
      <vt:lpstr>PowerPoint Presentation</vt:lpstr>
      <vt:lpstr>PowerPoint Presentation</vt:lpstr>
      <vt:lpstr>PowerPoint Presentation</vt:lpstr>
      <vt:lpstr>Example with checkboxes</vt:lpstr>
      <vt:lpstr>PowerPoint Presentation</vt:lpstr>
      <vt:lpstr>PowerPoint Presentation</vt:lpstr>
      <vt:lpstr>PowerPoint Presentation</vt:lpstr>
      <vt:lpstr>PowerPoint Presentation</vt:lpstr>
      <vt:lpstr>Security???</vt:lpstr>
      <vt:lpstr>Security</vt:lpstr>
      <vt:lpstr>Option1:  Some special ideas</vt:lpstr>
      <vt:lpstr>Secure input data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</dc:creator>
  <cp:lastModifiedBy>Windows User</cp:lastModifiedBy>
  <cp:revision>1536</cp:revision>
  <dcterms:created xsi:type="dcterms:W3CDTF">2014-09-24T23:58:26Z</dcterms:created>
  <dcterms:modified xsi:type="dcterms:W3CDTF">2015-04-29T00:38:17Z</dcterms:modified>
</cp:coreProperties>
</file>