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259" r:id="rId3"/>
    <p:sldId id="291" r:id="rId4"/>
    <p:sldId id="258" r:id="rId5"/>
    <p:sldId id="262" r:id="rId6"/>
    <p:sldId id="292" r:id="rId7"/>
    <p:sldId id="260" r:id="rId8"/>
    <p:sldId id="270" r:id="rId9"/>
    <p:sldId id="269" r:id="rId10"/>
    <p:sldId id="271" r:id="rId11"/>
    <p:sldId id="298" r:id="rId12"/>
    <p:sldId id="299" r:id="rId13"/>
    <p:sldId id="302" r:id="rId14"/>
    <p:sldId id="301" r:id="rId15"/>
    <p:sldId id="300" r:id="rId16"/>
    <p:sldId id="272" r:id="rId17"/>
    <p:sldId id="273" r:id="rId18"/>
    <p:sldId id="275" r:id="rId19"/>
    <p:sldId id="277" r:id="rId20"/>
    <p:sldId id="278" r:id="rId21"/>
    <p:sldId id="284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93" r:id="rId30"/>
    <p:sldId id="263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294" r:id="rId41"/>
    <p:sldId id="287" r:id="rId42"/>
    <p:sldId id="288" r:id="rId43"/>
    <p:sldId id="264" r:id="rId44"/>
    <p:sldId id="289" r:id="rId45"/>
    <p:sldId id="290" r:id="rId46"/>
    <p:sldId id="295" r:id="rId47"/>
    <p:sldId id="296" r:id="rId48"/>
    <p:sldId id="297" r:id="rId49"/>
    <p:sldId id="274" r:id="rId50"/>
    <p:sldId id="304" r:id="rId51"/>
    <p:sldId id="305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30" r:id="rId64"/>
    <p:sldId id="331" r:id="rId65"/>
    <p:sldId id="333" r:id="rId66"/>
    <p:sldId id="328" r:id="rId67"/>
    <p:sldId id="335" r:id="rId68"/>
    <p:sldId id="336" r:id="rId69"/>
    <p:sldId id="303" r:id="rId70"/>
    <p:sldId id="267" r:id="rId71"/>
    <p:sldId id="268" r:id="rId72"/>
    <p:sldId id="265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5132" autoAdjust="0"/>
  </p:normalViewPr>
  <p:slideViewPr>
    <p:cSldViewPr>
      <p:cViewPr>
        <p:scale>
          <a:sx n="97" d="100"/>
          <a:sy n="97" d="100"/>
        </p:scale>
        <p:origin x="6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B7ED3-88EA-4CB4-8E11-1D8A43148994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B6076-D89A-4DBD-9604-0608770E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1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6076-D89A-4DBD-9604-0608770E05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7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6076-D89A-4DBD-9604-0608770E05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5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6076-D89A-4DBD-9604-0608770E054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0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5CDA13A-17C6-4B0F-AEA0-8B15CD77487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j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xpressjs.com/en/api.html#re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3000/users/34/books/898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lgebra.sci.csueastbay.edu/~grewe/CS6320/Mat/Lectures/MVC.ppt" TargetMode="External"/><Relationship Id="rId2" Type="http://schemas.openxmlformats.org/officeDocument/2006/relationships/hyperlink" Target="http://algebra.sci.csueastbay.edu/~grewe/CS3340/Mat/OOPDesign/SWEngineering/PatternExamples/MVC/index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algebra.sci.csueastbay.edu/~grewe/CS3520/Mat/NodeJS/BeginExpressNodeJSProjec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V_ZK2R8t68&amp;feature=youtu.be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expressjs.com/en/api.html#req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/" TargetMode="External"/><Relationship Id="rId2" Type="http://schemas.openxmlformats.org/officeDocument/2006/relationships/hyperlink" Target="https://expressjs.com/en/4x/api.html#app.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Grewe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Express with Node</a:t>
            </a:r>
          </a:p>
        </p:txBody>
      </p:sp>
    </p:spTree>
    <p:extLst>
      <p:ext uri="{BB962C8B-B14F-4D97-AF65-F5344CB8AC3E}">
        <p14:creationId xmlns:p14="http://schemas.microsoft.com/office/powerpoint/2010/main" val="17784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Examining the simple routing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0480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Require express module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declare app = express instance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When request for ‘/’ comes in 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with request type = get then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send response text  ‘Hello World!’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048000" y="762000"/>
            <a:ext cx="7162800" cy="424731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dirty="0"/>
              <a:t>simple index.js file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//require the Express module and call express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express = require('express')</a:t>
            </a:r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var</a:t>
            </a:r>
            <a:r>
              <a:rPr lang="en-US" b="1" dirty="0">
                <a:solidFill>
                  <a:srgbClr val="FF0000"/>
                </a:solidFill>
              </a:rPr>
              <a:t> app = express()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//Following declares URI path / will cause the message Hello World to be sent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('/', function (</a:t>
            </a:r>
            <a:r>
              <a:rPr lang="en-US" dirty="0" err="1"/>
              <a:t>req</a:t>
            </a:r>
            <a:r>
              <a:rPr lang="en-US" dirty="0"/>
              <a:t>, res) {</a:t>
            </a:r>
            <a:br>
              <a:rPr lang="en-US" dirty="0"/>
            </a:br>
            <a:r>
              <a:rPr lang="en-US" dirty="0" err="1"/>
              <a:t>res.send</a:t>
            </a:r>
            <a:r>
              <a:rPr lang="en-US" dirty="0"/>
              <a:t>('Hello World!')</a:t>
            </a:r>
            <a:br>
              <a:rPr lang="en-US" dirty="0"/>
            </a:br>
            <a:r>
              <a:rPr lang="en-US" dirty="0"/>
              <a:t>})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//application will listen for requests on port number 300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 function () {</a:t>
            </a:r>
            <a:br>
              <a:rPr lang="en-US" dirty="0"/>
            </a:br>
            <a:r>
              <a:rPr lang="en-US" dirty="0"/>
              <a:t>console.log('Example app listening on port 3000!')</a:t>
            </a:r>
            <a:br>
              <a:rPr lang="en-US" dirty="0"/>
            </a:br>
            <a:r>
              <a:rPr lang="en-US" dirty="0"/>
              <a:t>})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78262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396234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7162800" cy="1104900"/>
          </a:xfrm>
        </p:spPr>
        <p:txBody>
          <a:bodyPr>
            <a:normAutofit fontScale="90000"/>
          </a:bodyPr>
          <a:lstStyle/>
          <a:p>
            <a:r>
              <a:rPr lang="en-US" dirty="0"/>
              <a:t>RUNNING: </a:t>
            </a:r>
            <a:r>
              <a:rPr lang="en-US" sz="3600" dirty="0"/>
              <a:t>The basic flow of a </a:t>
            </a:r>
            <a:r>
              <a:rPr lang="en-US" sz="3600" dirty="0" err="1"/>
              <a:t>Node+Express</a:t>
            </a:r>
            <a:r>
              <a:rPr lang="en-US" sz="3600" dirty="0"/>
              <a:t>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4582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 </a:t>
            </a:r>
            <a:r>
              <a:rPr lang="en-US" b="1" dirty="0"/>
              <a:t>START APPLICATION:</a:t>
            </a:r>
            <a:r>
              <a:rPr lang="en-US" dirty="0"/>
              <a:t> </a:t>
            </a:r>
            <a:r>
              <a:rPr lang="en-US" sz="1400" dirty="0"/>
              <a:t>launch app and listens for requests at the specified port in </a:t>
            </a:r>
            <a:r>
              <a:rPr lang="en-US" sz="1400" dirty="0">
                <a:hlinkClick r:id="rId2"/>
              </a:rPr>
              <a:t>www.js</a:t>
            </a:r>
            <a:r>
              <a:rPr lang="en-US" sz="1400" dirty="0"/>
              <a:t>  AND sets up routing maps as specified in the required app.js file (which in turn can call in different routing files in routes directory)</a:t>
            </a:r>
          </a:p>
          <a:p>
            <a:pPr marL="0" indent="0">
              <a:buNone/>
            </a:pPr>
            <a:r>
              <a:rPr lang="en-US" dirty="0"/>
              <a:t>2) </a:t>
            </a:r>
            <a:r>
              <a:rPr lang="en-US" b="1" dirty="0"/>
              <a:t>USER REQUEST COMES IN: </a:t>
            </a:r>
            <a:r>
              <a:rPr lang="en-US" sz="1200" dirty="0"/>
              <a:t>using routing information invokes the appropriate controller logic found in routes and this can involve calling other </a:t>
            </a:r>
            <a:r>
              <a:rPr lang="en-US" sz="1200" dirty="0" err="1"/>
              <a:t>js</a:t>
            </a:r>
            <a:r>
              <a:rPr lang="en-US" sz="1200" dirty="0"/>
              <a:t> programs that communicate with Database/Data servers or 3rd party (like ups </a:t>
            </a:r>
            <a:r>
              <a:rPr lang="en-US" sz="1200" dirty="0" err="1"/>
              <a:t>etc</a:t>
            </a:r>
            <a:r>
              <a:rPr lang="en-US" sz="1200" dirty="0"/>
              <a:t>). Then the data (if any) is bound to a template (a view found in views directory) and rendered and the response is delivered to the user.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5122" name="Picture 2" descr="http://algebra.sci.csueastbay.edu/~grewe/CS3520/Mat/NodeJS/nodejs_express_run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667000"/>
            <a:ext cx="8267700" cy="42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ynne\AppData\Local\Microsoft\Windows\INetCache\IE\8RQY3QEU\look---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61" y="-1"/>
            <a:ext cx="1369739" cy="135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example of a </a:t>
            </a:r>
            <a:r>
              <a:rPr lang="en-US" dirty="0">
                <a:hlinkClick r:id="rId2"/>
              </a:rPr>
              <a:t>www.js</a:t>
            </a:r>
            <a:r>
              <a:rPr lang="en-US" dirty="0"/>
              <a:t>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4582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i="1" dirty="0"/>
              <a:t>#!/</a:t>
            </a:r>
            <a:r>
              <a:rPr lang="en-US" sz="1600" i="1" dirty="0" err="1"/>
              <a:t>usr</a:t>
            </a:r>
            <a:r>
              <a:rPr lang="en-US" sz="1600" i="1" dirty="0"/>
              <a:t>/bin/</a:t>
            </a:r>
            <a:r>
              <a:rPr lang="en-US" sz="1600" i="1" dirty="0" err="1"/>
              <a:t>env</a:t>
            </a:r>
            <a:r>
              <a:rPr lang="en-US" sz="1600" i="1" dirty="0"/>
              <a:t> node</a:t>
            </a:r>
            <a:br>
              <a:rPr lang="en-US" sz="1600" i="1" dirty="0"/>
            </a:br>
            <a:br>
              <a:rPr lang="en-US" sz="1600" i="1" dirty="0"/>
            </a:br>
            <a:r>
              <a:rPr lang="en-US" sz="1600" i="1" dirty="0"/>
              <a:t>/**</a:t>
            </a:r>
            <a:br>
              <a:rPr lang="en-US" sz="1600" i="1" dirty="0"/>
            </a:br>
            <a:r>
              <a:rPr lang="en-US" sz="1600" i="1" dirty="0"/>
              <a:t> * Module dependencies.</a:t>
            </a:r>
            <a:br>
              <a:rPr lang="en-US" sz="1600" i="1" dirty="0"/>
            </a:br>
            <a:r>
              <a:rPr lang="en-US" sz="1600" i="1" dirty="0"/>
              <a:t> */</a:t>
            </a:r>
            <a:br>
              <a:rPr lang="en-US" sz="1600" i="1" dirty="0"/>
            </a:br>
            <a:br>
              <a:rPr lang="en-US" sz="1600" i="1" dirty="0"/>
            </a:br>
            <a:r>
              <a:rPr lang="en-US" sz="1600" b="1" dirty="0" err="1">
                <a:solidFill>
                  <a:srgbClr val="FF0000"/>
                </a:solidFill>
              </a:rPr>
              <a:t>var</a:t>
            </a:r>
            <a:r>
              <a:rPr lang="en-US" sz="1600" b="1" dirty="0">
                <a:solidFill>
                  <a:srgbClr val="FF0000"/>
                </a:solidFill>
              </a:rPr>
              <a:t> app = </a:t>
            </a:r>
            <a:r>
              <a:rPr lang="en-US" sz="1600" b="1" i="1" dirty="0">
                <a:solidFill>
                  <a:srgbClr val="FF0000"/>
                </a:solidFill>
              </a:rPr>
              <a:t>require</a:t>
            </a:r>
            <a:r>
              <a:rPr lang="en-US" sz="1600" b="1" dirty="0">
                <a:solidFill>
                  <a:srgbClr val="FF0000"/>
                </a:solidFill>
              </a:rPr>
              <a:t>('../app');     //THIS will load the app.js file that sets up routing</a:t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 err="1"/>
              <a:t>var</a:t>
            </a:r>
            <a:r>
              <a:rPr lang="en-US" sz="1600" b="1" dirty="0"/>
              <a:t> </a:t>
            </a:r>
            <a:r>
              <a:rPr lang="en-US" sz="1600" dirty="0"/>
              <a:t>debug = </a:t>
            </a:r>
            <a:r>
              <a:rPr lang="en-US" sz="1600" i="1" dirty="0"/>
              <a:t>require</a:t>
            </a:r>
            <a:r>
              <a:rPr lang="en-US" sz="1600" dirty="0"/>
              <a:t>(</a:t>
            </a:r>
            <a:r>
              <a:rPr lang="en-US" sz="1600" b="1" dirty="0"/>
              <a:t>'debug'</a:t>
            </a:r>
            <a:r>
              <a:rPr lang="en-US" sz="1600" dirty="0"/>
              <a:t>)(</a:t>
            </a:r>
            <a:r>
              <a:rPr lang="en-US" sz="1600" b="1" dirty="0"/>
              <a:t>'</a:t>
            </a:r>
            <a:r>
              <a:rPr lang="en-US" sz="1600" b="1" dirty="0" err="1"/>
              <a:t>nodejsexpresswebstorm:server</a:t>
            </a:r>
            <a:r>
              <a:rPr lang="en-US" sz="1600" b="1" dirty="0"/>
              <a:t>'</a:t>
            </a:r>
            <a:r>
              <a:rPr lang="en-US" sz="1600" dirty="0"/>
              <a:t>);</a:t>
            </a:r>
            <a:br>
              <a:rPr lang="en-US" sz="1600" dirty="0"/>
            </a:br>
            <a:r>
              <a:rPr lang="en-US" sz="1600" b="1" dirty="0" err="1"/>
              <a:t>var</a:t>
            </a:r>
            <a:r>
              <a:rPr lang="en-US" sz="1600" b="1" dirty="0"/>
              <a:t> </a:t>
            </a:r>
            <a:r>
              <a:rPr lang="en-US" sz="1600" dirty="0"/>
              <a:t>http = </a:t>
            </a:r>
            <a:r>
              <a:rPr lang="en-US" sz="1600" i="1" dirty="0"/>
              <a:t>require</a:t>
            </a:r>
            <a:r>
              <a:rPr lang="en-US" sz="1600" dirty="0"/>
              <a:t>(</a:t>
            </a:r>
            <a:r>
              <a:rPr lang="en-US" sz="1600" b="1" dirty="0"/>
              <a:t>'http'</a:t>
            </a:r>
            <a:r>
              <a:rPr lang="en-US" sz="1600" dirty="0"/>
              <a:t>);</a:t>
            </a:r>
            <a:br>
              <a:rPr lang="en-US" sz="1600" dirty="0"/>
            </a:br>
            <a:br>
              <a:rPr lang="en-US" sz="1600" dirty="0"/>
            </a:br>
            <a:r>
              <a:rPr lang="en-US" sz="1600" i="1" dirty="0"/>
              <a:t>/**</a:t>
            </a:r>
            <a:br>
              <a:rPr lang="en-US" sz="1600" i="1" dirty="0"/>
            </a:br>
            <a:r>
              <a:rPr lang="en-US" sz="1600" i="1" dirty="0"/>
              <a:t> * Get port from environment and store in Express.</a:t>
            </a:r>
            <a:br>
              <a:rPr lang="en-US" sz="1600" i="1" dirty="0"/>
            </a:br>
            <a:r>
              <a:rPr lang="en-US" sz="1600" i="1" dirty="0"/>
              <a:t> */</a:t>
            </a:r>
            <a:br>
              <a:rPr lang="en-US" sz="1600" i="1" dirty="0"/>
            </a:br>
            <a:br>
              <a:rPr lang="en-US" sz="1600" i="1" dirty="0"/>
            </a:br>
            <a:r>
              <a:rPr lang="en-US" sz="1600" b="1" dirty="0" err="1"/>
              <a:t>var</a:t>
            </a:r>
            <a:r>
              <a:rPr lang="en-US" sz="1600" b="1" dirty="0"/>
              <a:t> </a:t>
            </a:r>
            <a:r>
              <a:rPr lang="en-US" sz="1600" dirty="0"/>
              <a:t>port = </a:t>
            </a:r>
            <a:r>
              <a:rPr lang="en-US" sz="1600" i="1" dirty="0" err="1"/>
              <a:t>normalizePort</a:t>
            </a:r>
            <a:r>
              <a:rPr lang="en-US" sz="1600" dirty="0"/>
              <a:t>(</a:t>
            </a:r>
            <a:r>
              <a:rPr lang="en-US" sz="1600" dirty="0" err="1"/>
              <a:t>process.</a:t>
            </a:r>
            <a:r>
              <a:rPr lang="en-US" sz="1600" b="1" dirty="0" err="1"/>
              <a:t>env</a:t>
            </a:r>
            <a:r>
              <a:rPr lang="en-US" sz="1600" dirty="0" err="1"/>
              <a:t>.PORT</a:t>
            </a:r>
            <a:r>
              <a:rPr lang="en-US" sz="1600" dirty="0"/>
              <a:t> || </a:t>
            </a:r>
            <a:r>
              <a:rPr lang="en-US" sz="1600" b="1" dirty="0"/>
              <a:t>'3000'</a:t>
            </a:r>
            <a:r>
              <a:rPr lang="en-US" sz="1600" dirty="0"/>
              <a:t>);</a:t>
            </a:r>
            <a:br>
              <a:rPr lang="en-US" sz="1600" dirty="0"/>
            </a:br>
            <a:r>
              <a:rPr lang="en-US" sz="1600" dirty="0" err="1"/>
              <a:t>app.set</a:t>
            </a:r>
            <a:r>
              <a:rPr lang="en-US" sz="1600" dirty="0"/>
              <a:t>(</a:t>
            </a:r>
            <a:r>
              <a:rPr lang="en-US" sz="1600" b="1" dirty="0"/>
              <a:t>'port'</a:t>
            </a:r>
            <a:r>
              <a:rPr lang="en-US" sz="1600" dirty="0"/>
              <a:t>, port);</a:t>
            </a:r>
            <a:br>
              <a:rPr lang="en-US" sz="1600" dirty="0"/>
            </a:br>
            <a:br>
              <a:rPr lang="en-US" sz="1600" dirty="0"/>
            </a:br>
            <a:r>
              <a:rPr lang="en-US" sz="1600" i="1" dirty="0"/>
              <a:t>/**</a:t>
            </a:r>
            <a:br>
              <a:rPr lang="en-US" sz="1600" i="1" dirty="0"/>
            </a:br>
            <a:r>
              <a:rPr lang="en-US" sz="1600" i="1" dirty="0"/>
              <a:t> * Create HTTP server.</a:t>
            </a:r>
            <a:br>
              <a:rPr lang="en-US" sz="1600" i="1" dirty="0"/>
            </a:br>
            <a:r>
              <a:rPr lang="en-US" sz="1600" i="1" dirty="0"/>
              <a:t> */</a:t>
            </a:r>
            <a:br>
              <a:rPr lang="en-US" sz="1600" i="1" dirty="0"/>
            </a:br>
            <a:br>
              <a:rPr lang="en-US" sz="1600" i="1" dirty="0"/>
            </a:br>
            <a:r>
              <a:rPr lang="en-US" sz="1600" b="1" dirty="0" err="1"/>
              <a:t>var</a:t>
            </a:r>
            <a:r>
              <a:rPr lang="en-US" sz="1600" b="1" dirty="0"/>
              <a:t> </a:t>
            </a:r>
            <a:r>
              <a:rPr lang="en-US" sz="1600" dirty="0"/>
              <a:t>server = </a:t>
            </a:r>
            <a:r>
              <a:rPr lang="en-US" sz="1600" dirty="0" err="1"/>
              <a:t>http.createServer</a:t>
            </a:r>
            <a:r>
              <a:rPr lang="en-US" sz="1600" dirty="0"/>
              <a:t>(app);</a:t>
            </a:r>
          </a:p>
        </p:txBody>
      </p:sp>
    </p:spTree>
    <p:extLst>
      <p:ext uri="{BB962C8B-B14F-4D97-AF65-F5344CB8AC3E}">
        <p14:creationId xmlns:p14="http://schemas.microsoft.com/office/powerpoint/2010/main" val="425271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www.js</a:t>
            </a:r>
            <a:r>
              <a:rPr lang="en-US" dirty="0"/>
              <a:t> file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4582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i="1" dirty="0"/>
              <a:t>/**</a:t>
            </a:r>
            <a:br>
              <a:rPr lang="en-US" sz="1400" i="1" dirty="0"/>
            </a:br>
            <a:r>
              <a:rPr lang="en-US" sz="1400" i="1" dirty="0"/>
              <a:t> * Listen on provided port, on all network interfaces.</a:t>
            </a:r>
            <a:br>
              <a:rPr lang="en-US" sz="1400" i="1" dirty="0"/>
            </a:br>
            <a:r>
              <a:rPr lang="en-US" sz="1400" i="1" dirty="0"/>
              <a:t> */</a:t>
            </a:r>
            <a:br>
              <a:rPr lang="en-US" sz="1400" i="1" dirty="0"/>
            </a:br>
            <a:br>
              <a:rPr lang="en-US" sz="1400" i="1" dirty="0"/>
            </a:br>
            <a:r>
              <a:rPr lang="en-US" sz="1400" dirty="0" err="1"/>
              <a:t>server.listen</a:t>
            </a:r>
            <a:r>
              <a:rPr lang="en-US" sz="1400" dirty="0"/>
              <a:t>(port);</a:t>
            </a:r>
            <a:br>
              <a:rPr lang="en-US" sz="1400" dirty="0"/>
            </a:br>
            <a:r>
              <a:rPr lang="en-US" sz="1400" dirty="0" err="1"/>
              <a:t>server.on</a:t>
            </a:r>
            <a:r>
              <a:rPr lang="en-US" sz="1400" dirty="0"/>
              <a:t>(</a:t>
            </a:r>
            <a:r>
              <a:rPr lang="en-US" sz="1400" b="1" dirty="0"/>
              <a:t>'error'</a:t>
            </a:r>
            <a:r>
              <a:rPr lang="en-US" sz="1400" dirty="0"/>
              <a:t>, </a:t>
            </a:r>
            <a:r>
              <a:rPr lang="en-US" sz="1400" i="1" dirty="0" err="1"/>
              <a:t>onError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 err="1"/>
              <a:t>server.on</a:t>
            </a:r>
            <a:r>
              <a:rPr lang="en-US" sz="1400" dirty="0"/>
              <a:t>(</a:t>
            </a:r>
            <a:r>
              <a:rPr lang="en-US" sz="1400" b="1" dirty="0"/>
              <a:t>'listening'</a:t>
            </a:r>
            <a:r>
              <a:rPr lang="en-US" sz="1400" dirty="0"/>
              <a:t>, </a:t>
            </a:r>
            <a:r>
              <a:rPr lang="en-US" sz="1400" i="1" dirty="0" err="1"/>
              <a:t>onListening</a:t>
            </a:r>
            <a:r>
              <a:rPr lang="en-US" sz="1400" dirty="0"/>
              <a:t>);</a:t>
            </a:r>
            <a:br>
              <a:rPr lang="en-US" sz="1400" dirty="0"/>
            </a:br>
            <a:br>
              <a:rPr lang="en-US" sz="1400" dirty="0"/>
            </a:br>
            <a:br>
              <a:rPr lang="en-US" sz="1400" i="1" dirty="0"/>
            </a:br>
            <a:r>
              <a:rPr lang="en-US" sz="1400" i="1" dirty="0"/>
              <a:t>/**</a:t>
            </a:r>
            <a:br>
              <a:rPr lang="en-US" sz="1400" i="1" dirty="0"/>
            </a:br>
            <a:r>
              <a:rPr lang="en-US" sz="1400" i="1" dirty="0"/>
              <a:t> * Normalize a port into a number, string, or false.</a:t>
            </a:r>
            <a:br>
              <a:rPr lang="en-US" sz="1400" i="1" dirty="0"/>
            </a:br>
            <a:r>
              <a:rPr lang="en-US" sz="1400" i="1" dirty="0"/>
              <a:t> */</a:t>
            </a:r>
            <a:br>
              <a:rPr lang="en-US" sz="1400" i="1" dirty="0"/>
            </a:br>
            <a:br>
              <a:rPr lang="en-US" sz="1400" i="1" dirty="0"/>
            </a:br>
            <a:r>
              <a:rPr lang="en-US" sz="1400" b="1" dirty="0"/>
              <a:t>function </a:t>
            </a:r>
            <a:r>
              <a:rPr lang="en-US" sz="1400" i="1" dirty="0" err="1"/>
              <a:t>normalizePort</a:t>
            </a:r>
            <a:r>
              <a:rPr lang="en-US" sz="1400" dirty="0"/>
              <a:t>(</a:t>
            </a:r>
            <a:r>
              <a:rPr lang="en-US" sz="1400" dirty="0" err="1"/>
              <a:t>val</a:t>
            </a:r>
            <a:r>
              <a:rPr lang="en-US" sz="1400" dirty="0"/>
              <a:t>) {</a:t>
            </a: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b="1" dirty="0" err="1"/>
              <a:t>var</a:t>
            </a:r>
            <a:r>
              <a:rPr lang="en-US" sz="1400" b="1" dirty="0"/>
              <a:t> </a:t>
            </a:r>
            <a:r>
              <a:rPr lang="en-US" sz="1400" dirty="0"/>
              <a:t>port = </a:t>
            </a:r>
            <a:r>
              <a:rPr lang="en-US" sz="1400" dirty="0" err="1"/>
              <a:t>parseInt</a:t>
            </a:r>
            <a:r>
              <a:rPr lang="en-US" sz="1400" dirty="0"/>
              <a:t>(</a:t>
            </a:r>
            <a:r>
              <a:rPr lang="en-US" sz="1400" dirty="0" err="1"/>
              <a:t>val</a:t>
            </a:r>
            <a:r>
              <a:rPr lang="en-US" sz="1400" dirty="0"/>
              <a:t>, 10);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b="1" dirty="0"/>
              <a:t>if </a:t>
            </a:r>
            <a:r>
              <a:rPr lang="en-US" sz="1400" dirty="0"/>
              <a:t>(</a:t>
            </a:r>
            <a:r>
              <a:rPr lang="en-US" sz="1400" dirty="0" err="1"/>
              <a:t>isNaN</a:t>
            </a:r>
            <a:r>
              <a:rPr lang="en-US" sz="1400" dirty="0"/>
              <a:t>(port)) {</a:t>
            </a:r>
            <a:br>
              <a:rPr lang="en-US" sz="1400" dirty="0"/>
            </a:br>
            <a:r>
              <a:rPr lang="en-US" sz="1400" dirty="0"/>
              <a:t>    </a:t>
            </a:r>
            <a:r>
              <a:rPr lang="en-US" sz="1400" i="1" dirty="0"/>
              <a:t>// named pipe</a:t>
            </a:r>
            <a:br>
              <a:rPr lang="en-US" sz="1400" i="1" dirty="0"/>
            </a:br>
            <a:r>
              <a:rPr lang="en-US" sz="1400" i="1" dirty="0"/>
              <a:t>    </a:t>
            </a:r>
            <a:r>
              <a:rPr lang="en-US" sz="1400" b="1" dirty="0"/>
              <a:t>return </a:t>
            </a:r>
            <a:r>
              <a:rPr lang="en-US" sz="1400" dirty="0" err="1"/>
              <a:t>val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  }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b="1" dirty="0"/>
              <a:t>if </a:t>
            </a:r>
            <a:r>
              <a:rPr lang="en-US" sz="1400" dirty="0"/>
              <a:t>(port &gt;= 0) {</a:t>
            </a:r>
            <a:br>
              <a:rPr lang="en-US" sz="1400" dirty="0"/>
            </a:br>
            <a:r>
              <a:rPr lang="en-US" sz="1400" dirty="0"/>
              <a:t>    </a:t>
            </a:r>
            <a:r>
              <a:rPr lang="en-US" sz="1400" i="1" dirty="0"/>
              <a:t>// port number</a:t>
            </a:r>
            <a:br>
              <a:rPr lang="en-US" sz="1400" i="1" dirty="0"/>
            </a:br>
            <a:r>
              <a:rPr lang="en-US" sz="1400" i="1" dirty="0"/>
              <a:t>    </a:t>
            </a:r>
            <a:r>
              <a:rPr lang="en-US" sz="1400" b="1" dirty="0"/>
              <a:t>return </a:t>
            </a:r>
            <a:r>
              <a:rPr lang="en-US" sz="1400" dirty="0"/>
              <a:t>port;</a:t>
            </a:r>
            <a:br>
              <a:rPr lang="en-US" sz="1400" dirty="0"/>
            </a:br>
            <a:r>
              <a:rPr lang="en-US" sz="1400" dirty="0"/>
              <a:t>  }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b="1" dirty="0"/>
              <a:t>return false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}</a:t>
            </a:r>
            <a:br>
              <a:rPr lang="en-US" sz="1400" dirty="0"/>
            </a:br>
            <a:br>
              <a:rPr lang="en-US" sz="1400" i="1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934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www.js</a:t>
            </a:r>
            <a:r>
              <a:rPr lang="en-US" dirty="0"/>
              <a:t> file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609600"/>
            <a:ext cx="8001000" cy="6248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i="1" dirty="0"/>
              <a:t>/**</a:t>
            </a:r>
            <a:br>
              <a:rPr lang="en-US" i="1" dirty="0"/>
            </a:br>
            <a:r>
              <a:rPr lang="en-US" i="1" dirty="0"/>
              <a:t> * Event listener for HTTP server "error" event.</a:t>
            </a:r>
            <a:br>
              <a:rPr lang="en-US" i="1" dirty="0"/>
            </a:br>
            <a:r>
              <a:rPr lang="en-US" i="1" dirty="0"/>
              <a:t> */</a:t>
            </a:r>
            <a:br>
              <a:rPr lang="en-US" i="1" dirty="0"/>
            </a:br>
            <a:br>
              <a:rPr lang="en-US" i="1" dirty="0"/>
            </a:br>
            <a:r>
              <a:rPr lang="en-US" b="1" dirty="0"/>
              <a:t>function </a:t>
            </a:r>
            <a:r>
              <a:rPr lang="en-US" i="1" dirty="0" err="1"/>
              <a:t>onError</a:t>
            </a:r>
            <a:r>
              <a:rPr lang="en-US" dirty="0"/>
              <a:t>(error) {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if </a:t>
            </a:r>
            <a:r>
              <a:rPr lang="en-US" dirty="0"/>
              <a:t>(</a:t>
            </a:r>
            <a:r>
              <a:rPr lang="en-US" dirty="0" err="1"/>
              <a:t>error.</a:t>
            </a:r>
            <a:r>
              <a:rPr lang="en-US" b="1" dirty="0" err="1"/>
              <a:t>syscall</a:t>
            </a:r>
            <a:r>
              <a:rPr lang="en-US" b="1" dirty="0"/>
              <a:t> </a:t>
            </a:r>
            <a:r>
              <a:rPr lang="en-US" dirty="0"/>
              <a:t>!== </a:t>
            </a:r>
            <a:r>
              <a:rPr lang="en-US" b="1" dirty="0"/>
              <a:t>'listen'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throw </a:t>
            </a:r>
            <a:r>
              <a:rPr lang="en-US" dirty="0"/>
              <a:t>error;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dirty="0"/>
              <a:t>bind = </a:t>
            </a:r>
            <a:r>
              <a:rPr lang="en-US" b="1" dirty="0" err="1"/>
              <a:t>typeof</a:t>
            </a:r>
            <a:r>
              <a:rPr lang="en-US" b="1" dirty="0"/>
              <a:t> </a:t>
            </a:r>
            <a:r>
              <a:rPr lang="en-US" dirty="0"/>
              <a:t>port === </a:t>
            </a:r>
            <a:r>
              <a:rPr lang="en-US" b="1" dirty="0"/>
              <a:t>'string'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dirty="0"/>
              <a:t>? </a:t>
            </a:r>
            <a:r>
              <a:rPr lang="en-US" b="1" dirty="0"/>
              <a:t>'Pipe ' </a:t>
            </a:r>
            <a:r>
              <a:rPr lang="en-US" dirty="0"/>
              <a:t>+ port</a:t>
            </a:r>
            <a:br>
              <a:rPr lang="en-US" dirty="0"/>
            </a:br>
            <a:r>
              <a:rPr lang="en-US" dirty="0"/>
              <a:t>    : </a:t>
            </a:r>
            <a:r>
              <a:rPr lang="en-US" b="1" dirty="0"/>
              <a:t>'Port ' </a:t>
            </a:r>
            <a:r>
              <a:rPr lang="en-US" dirty="0"/>
              <a:t>+ port;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i="1" dirty="0"/>
              <a:t>// handle specific listen errors with friendly messages</a:t>
            </a:r>
            <a:br>
              <a:rPr lang="en-US" i="1" dirty="0"/>
            </a:br>
            <a:r>
              <a:rPr lang="en-US" i="1" dirty="0"/>
              <a:t>  </a:t>
            </a:r>
            <a:r>
              <a:rPr lang="en-US" b="1" dirty="0"/>
              <a:t>switch </a:t>
            </a:r>
            <a:r>
              <a:rPr lang="en-US" dirty="0"/>
              <a:t>(</a:t>
            </a:r>
            <a:r>
              <a:rPr lang="en-US" dirty="0" err="1"/>
              <a:t>error.</a:t>
            </a:r>
            <a:r>
              <a:rPr lang="en-US" b="1" dirty="0" err="1"/>
              <a:t>code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case 'EACCES'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i="1" dirty="0" err="1"/>
              <a:t>console</a:t>
            </a:r>
            <a:r>
              <a:rPr lang="en-US" dirty="0" err="1"/>
              <a:t>.error</a:t>
            </a:r>
            <a:r>
              <a:rPr lang="en-US" dirty="0"/>
              <a:t>(bind + </a:t>
            </a:r>
            <a:r>
              <a:rPr lang="en-US" b="1" dirty="0"/>
              <a:t>' requires elevated privileges'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process.exit</a:t>
            </a:r>
            <a:r>
              <a:rPr lang="en-US" dirty="0"/>
              <a:t>(1);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/>
              <a:t>break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case 'EADDRINUSE'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i="1" dirty="0" err="1"/>
              <a:t>console</a:t>
            </a:r>
            <a:r>
              <a:rPr lang="en-US" dirty="0" err="1"/>
              <a:t>.error</a:t>
            </a:r>
            <a:r>
              <a:rPr lang="en-US" dirty="0"/>
              <a:t>(bind + </a:t>
            </a:r>
            <a:r>
              <a:rPr lang="en-US" b="1" dirty="0"/>
              <a:t>' is already in use'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process.exit</a:t>
            </a:r>
            <a:r>
              <a:rPr lang="en-US" dirty="0"/>
              <a:t>(1);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/>
              <a:t>break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default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/>
              <a:t>throw </a:t>
            </a:r>
            <a:r>
              <a:rPr lang="en-US" dirty="0"/>
              <a:t>error;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/**</a:t>
            </a:r>
            <a:br>
              <a:rPr lang="en-US" i="1" dirty="0"/>
            </a:br>
            <a:r>
              <a:rPr lang="en-US" i="1" dirty="0"/>
              <a:t> * Event listener for HTTP server "listening" event.</a:t>
            </a:r>
            <a:br>
              <a:rPr lang="en-US" i="1" dirty="0"/>
            </a:br>
            <a:r>
              <a:rPr lang="en-US" i="1" dirty="0"/>
              <a:t> */</a:t>
            </a:r>
            <a:br>
              <a:rPr lang="en-US" i="1" dirty="0"/>
            </a:br>
            <a:br>
              <a:rPr lang="en-US" i="1" dirty="0"/>
            </a:br>
            <a:r>
              <a:rPr lang="en-US" b="1" dirty="0"/>
              <a:t>function </a:t>
            </a:r>
            <a:r>
              <a:rPr lang="en-US" i="1" dirty="0" err="1"/>
              <a:t>onListening</a:t>
            </a:r>
            <a:r>
              <a:rPr lang="en-US" dirty="0"/>
              <a:t>() {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dirty="0" err="1"/>
              <a:t>addr</a:t>
            </a:r>
            <a:r>
              <a:rPr lang="en-US" dirty="0"/>
              <a:t> = </a:t>
            </a:r>
            <a:r>
              <a:rPr lang="en-US" dirty="0" err="1"/>
              <a:t>server.</a:t>
            </a:r>
            <a:r>
              <a:rPr lang="en-US" b="1" dirty="0" err="1"/>
              <a:t>address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dirty="0"/>
              <a:t>bind = </a:t>
            </a:r>
            <a:r>
              <a:rPr lang="en-US" b="1" dirty="0" err="1"/>
              <a:t>typeof</a:t>
            </a:r>
            <a:r>
              <a:rPr lang="en-US" b="1" dirty="0"/>
              <a:t> </a:t>
            </a:r>
            <a:r>
              <a:rPr lang="en-US" dirty="0" err="1"/>
              <a:t>addr</a:t>
            </a:r>
            <a:r>
              <a:rPr lang="en-US" dirty="0"/>
              <a:t> === </a:t>
            </a:r>
            <a:r>
              <a:rPr lang="en-US" b="1" dirty="0"/>
              <a:t>'string'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dirty="0"/>
              <a:t>? </a:t>
            </a:r>
            <a:r>
              <a:rPr lang="en-US" b="1" dirty="0"/>
              <a:t>'pipe ' </a:t>
            </a:r>
            <a:r>
              <a:rPr lang="en-US" dirty="0"/>
              <a:t>+ </a:t>
            </a:r>
            <a:r>
              <a:rPr lang="en-US" dirty="0" err="1"/>
              <a:t>addr</a:t>
            </a:r>
            <a:br>
              <a:rPr lang="en-US" dirty="0"/>
            </a:br>
            <a:r>
              <a:rPr lang="en-US" dirty="0"/>
              <a:t>    : </a:t>
            </a:r>
            <a:r>
              <a:rPr lang="en-US" b="1" dirty="0"/>
              <a:t>'port ' </a:t>
            </a:r>
            <a:r>
              <a:rPr lang="en-US" dirty="0"/>
              <a:t>+ </a:t>
            </a:r>
            <a:r>
              <a:rPr lang="en-US" dirty="0" err="1"/>
              <a:t>addr.</a:t>
            </a:r>
            <a:r>
              <a:rPr lang="en-US" b="1" dirty="0" err="1"/>
              <a:t>port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debug(</a:t>
            </a:r>
            <a:r>
              <a:rPr lang="en-US" b="1" dirty="0"/>
              <a:t>'Listening on ' </a:t>
            </a:r>
            <a:r>
              <a:rPr lang="en-US" dirty="0"/>
              <a:t>+ bind);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2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example of app.js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Notice it loads</a:t>
            </a:r>
          </a:p>
          <a:p>
            <a:pPr marL="0" indent="0">
              <a:buNone/>
            </a:pPr>
            <a:r>
              <a:rPr lang="en-US" dirty="0"/>
              <a:t>(requires) a number</a:t>
            </a:r>
            <a:br>
              <a:rPr lang="en-US" dirty="0"/>
            </a:br>
            <a:r>
              <a:rPr lang="en-US" dirty="0"/>
              <a:t>of routes files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later it</a:t>
            </a:r>
          </a:p>
          <a:p>
            <a:pPr marL="0" indent="0">
              <a:buNone/>
            </a:pPr>
            <a:r>
              <a:rPr lang="en-US" dirty="0"/>
              <a:t>Specifies some</a:t>
            </a:r>
            <a:br>
              <a:rPr lang="en-US" dirty="0"/>
            </a:br>
            <a:r>
              <a:rPr lang="en-US" dirty="0"/>
              <a:t>“middleware” </a:t>
            </a:r>
            <a:br>
              <a:rPr lang="en-US" dirty="0"/>
            </a:br>
            <a:r>
              <a:rPr lang="en-US" dirty="0"/>
              <a:t>functions it will</a:t>
            </a:r>
          </a:p>
          <a:p>
            <a:pPr marL="0" indent="0">
              <a:buNone/>
            </a:pPr>
            <a:r>
              <a:rPr lang="en-US" dirty="0"/>
              <a:t>execute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53244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89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routing code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NOTE: for each request type (GET, POST, PUT, DELETE, </a:t>
            </a:r>
            <a:r>
              <a:rPr lang="en-US" dirty="0" err="1"/>
              <a:t>etc</a:t>
            </a:r>
            <a:r>
              <a:rPr lang="en-US" dirty="0"/>
              <a:t>) there is a method call on our express object app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generic example for POST request: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app.post</a:t>
            </a:r>
            <a:r>
              <a:rPr lang="en-US" dirty="0"/>
              <a:t>(‘URI’, function(</a:t>
            </a:r>
            <a:r>
              <a:rPr lang="en-US" dirty="0" err="1"/>
              <a:t>req</a:t>
            </a:r>
            <a:r>
              <a:rPr lang="en-US" dirty="0"/>
              <a:t>, res) {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res.send</a:t>
            </a:r>
            <a:r>
              <a:rPr lang="en-US" dirty="0"/>
              <a:t>('Hello World!')</a:t>
            </a:r>
            <a:br>
              <a:rPr lang="en-US" dirty="0"/>
            </a:br>
            <a:r>
              <a:rPr lang="en-US" dirty="0"/>
              <a:t>	        });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48640" lvl="2" indent="0">
              <a:buNone/>
            </a:pPr>
            <a:endParaRPr lang="en-US" dirty="0"/>
          </a:p>
        </p:txBody>
      </p:sp>
      <p:pic>
        <p:nvPicPr>
          <p:cNvPr id="4" name="Picture 2" descr="http://algebra.sci.csueastbay.edu/~grewe/CS3520/Mat/NodeJS/Expres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7340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59436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1657546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Routing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28750"/>
            <a:ext cx="8534400" cy="5410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cool = require('cool-</a:t>
            </a:r>
            <a:r>
              <a:rPr lang="en-US" dirty="0" err="1"/>
              <a:t>ascii</a:t>
            </a:r>
            <a:r>
              <a:rPr lang="en-US" dirty="0"/>
              <a:t>-faces'); 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express = require('express');</a:t>
            </a:r>
            <a:br>
              <a:rPr lang="en-US" dirty="0"/>
            </a:br>
            <a:r>
              <a:rPr lang="en-US" sz="3300" b="1" dirty="0" err="1">
                <a:solidFill>
                  <a:srgbClr val="FF0000"/>
                </a:solidFill>
              </a:rPr>
              <a:t>var</a:t>
            </a:r>
            <a:r>
              <a:rPr lang="en-US" sz="3300" b="1" dirty="0">
                <a:solidFill>
                  <a:srgbClr val="FF0000"/>
                </a:solidFill>
              </a:rPr>
              <a:t> app = express(); 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pg</a:t>
            </a:r>
            <a:r>
              <a:rPr lang="en-US" dirty="0"/>
              <a:t> = require('</a:t>
            </a:r>
            <a:r>
              <a:rPr lang="en-US" dirty="0" err="1"/>
              <a:t>pg</a:t>
            </a:r>
            <a:r>
              <a:rPr lang="en-US" dirty="0"/>
              <a:t>');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//map URI /</a:t>
            </a:r>
            <a:r>
              <a:rPr lang="en-US" dirty="0" err="1"/>
              <a:t>nodeMongoDBTest</a:t>
            </a:r>
            <a:r>
              <a:rPr lang="en-US" dirty="0"/>
              <a:t> to </a:t>
            </a:r>
            <a:r>
              <a:rPr lang="en-US" dirty="0" err="1"/>
              <a:t>nodeMongoDBTest.ejs</a:t>
            </a:r>
            <a:r>
              <a:rPr lang="en-US" dirty="0"/>
              <a:t> in the sub-directory pages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app.get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dirty="0"/>
              <a:t>'/', function(request, response) { </a:t>
            </a:r>
            <a:r>
              <a:rPr lang="en-US" dirty="0" err="1"/>
              <a:t>response.render</a:t>
            </a:r>
            <a:r>
              <a:rPr lang="en-US" dirty="0"/>
              <a:t>('pages/index'); });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//map URI /</a:t>
            </a:r>
            <a:r>
              <a:rPr lang="en-US" dirty="0" err="1"/>
              <a:t>nodeMongoDBText</a:t>
            </a:r>
            <a:r>
              <a:rPr lang="en-US" dirty="0"/>
              <a:t> to the page pages/</a:t>
            </a:r>
            <a:r>
              <a:rPr lang="en-US" dirty="0" err="1"/>
              <a:t>nodeMongoDBTest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app.get</a:t>
            </a:r>
            <a:r>
              <a:rPr lang="en-US" dirty="0"/>
              <a:t>('/</a:t>
            </a:r>
            <a:r>
              <a:rPr lang="en-US" dirty="0" err="1"/>
              <a:t>nodeMongoDBTest</a:t>
            </a:r>
            <a:r>
              <a:rPr lang="en-US" dirty="0"/>
              <a:t>', function(request, response) { </a:t>
            </a:r>
            <a:r>
              <a:rPr lang="en-US" dirty="0" err="1"/>
              <a:t>response.render</a:t>
            </a:r>
            <a:r>
              <a:rPr lang="en-US" dirty="0"/>
              <a:t>('pages/</a:t>
            </a:r>
            <a:r>
              <a:rPr lang="en-US" dirty="0" err="1"/>
              <a:t>nodeMongoDBTest</a:t>
            </a:r>
            <a:r>
              <a:rPr lang="en-US" dirty="0"/>
              <a:t>'); });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//when URI /cool requested call </a:t>
            </a:r>
            <a:r>
              <a:rPr lang="en-US" b="1" dirty="0">
                <a:solidFill>
                  <a:srgbClr val="00B050"/>
                </a:solidFill>
              </a:rPr>
              <a:t>the cool function from the cool module required at top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app.get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dirty="0"/>
              <a:t>'/cool', function(request, response) { </a:t>
            </a:r>
            <a:r>
              <a:rPr lang="en-US" dirty="0" err="1"/>
              <a:t>response.send</a:t>
            </a:r>
            <a:r>
              <a:rPr lang="en-US" dirty="0"/>
              <a:t>(cool()); });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//when URI /times requested call the inline function which increments #times run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app.get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dirty="0"/>
              <a:t>'/times', function(request, response) {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err="1"/>
              <a:t>var</a:t>
            </a:r>
            <a:r>
              <a:rPr lang="en-US" dirty="0"/>
              <a:t> result = '' </a:t>
            </a:r>
          </a:p>
          <a:p>
            <a:pPr marL="0" indent="0">
              <a:buNone/>
            </a:pPr>
            <a:r>
              <a:rPr lang="en-US" dirty="0"/>
              <a:t>	  </a:t>
            </a:r>
            <a:r>
              <a:rPr lang="en-US" dirty="0" err="1"/>
              <a:t>var</a:t>
            </a:r>
            <a:r>
              <a:rPr lang="en-US" dirty="0"/>
              <a:t> times = </a:t>
            </a:r>
            <a:r>
              <a:rPr lang="en-US" dirty="0" err="1"/>
              <a:t>process.env.TIMES</a:t>
            </a:r>
            <a:r>
              <a:rPr lang="en-US" dirty="0"/>
              <a:t> || 5 </a:t>
            </a:r>
          </a:p>
          <a:p>
            <a:pPr marL="0" indent="0">
              <a:buNone/>
            </a:pPr>
            <a:r>
              <a:rPr lang="en-US" dirty="0"/>
              <a:t>	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times; </a:t>
            </a:r>
            <a:r>
              <a:rPr lang="en-US" dirty="0" err="1"/>
              <a:t>i</a:t>
            </a:r>
            <a:r>
              <a:rPr lang="en-US" dirty="0"/>
              <a:t>++) </a:t>
            </a:r>
          </a:p>
          <a:p>
            <a:pPr marL="0" indent="0">
              <a:buNone/>
            </a:pPr>
            <a:r>
              <a:rPr lang="en-US" dirty="0"/>
              <a:t>	        result += </a:t>
            </a:r>
            <a:r>
              <a:rPr lang="en-US" dirty="0" err="1"/>
              <a:t>i</a:t>
            </a:r>
            <a:r>
              <a:rPr lang="en-US" dirty="0"/>
              <a:t> + ' ';</a:t>
            </a:r>
          </a:p>
          <a:p>
            <a:pPr marL="0" indent="0">
              <a:buNone/>
            </a:pPr>
            <a:r>
              <a:rPr lang="en-US" dirty="0"/>
              <a:t> 	 </a:t>
            </a:r>
            <a:r>
              <a:rPr lang="en-US" dirty="0" err="1"/>
              <a:t>response.send</a:t>
            </a:r>
            <a:r>
              <a:rPr lang="en-US" dirty="0"/>
              <a:t>(result);</a:t>
            </a:r>
          </a:p>
          <a:p>
            <a:pPr marL="0" indent="0">
              <a:buNone/>
            </a:pPr>
            <a:r>
              <a:rPr lang="en-US" dirty="0"/>
              <a:t>          });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6002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2133347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Decomposing the </a:t>
            </a:r>
            <a:r>
              <a:rPr lang="en-US" dirty="0" err="1"/>
              <a:t>app.get</a:t>
            </a:r>
            <a:r>
              <a:rPr lang="en-US" dirty="0"/>
              <a:t> call</a:t>
            </a:r>
          </a:p>
        </p:txBody>
      </p:sp>
      <p:pic>
        <p:nvPicPr>
          <p:cNvPr id="6146" name="Picture 2" descr="http://algebra.sci.csueastbay.edu/~grewe/CS3520/Mat/NodeJS/Express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71800"/>
            <a:ext cx="95440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24384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2808335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is the request and response </a:t>
            </a:r>
            <a:r>
              <a:rPr lang="en-US" sz="2800" dirty="0" err="1"/>
              <a:t>obejcts</a:t>
            </a:r>
            <a:r>
              <a:rPr lang="en-US" sz="2800" dirty="0"/>
              <a:t> in our </a:t>
            </a:r>
            <a:r>
              <a:rPr lang="en-US" sz="2800" dirty="0" err="1"/>
              <a:t>app.get</a:t>
            </a:r>
            <a:r>
              <a:rPr lang="en-US" sz="2800" dirty="0"/>
              <a:t>(‘</a:t>
            </a:r>
            <a:r>
              <a:rPr lang="en-US" sz="2800" dirty="0" err="1"/>
              <a:t>uri</a:t>
            </a:r>
            <a:r>
              <a:rPr lang="en-US" sz="2800" dirty="0"/>
              <a:t>’, function(</a:t>
            </a:r>
            <a:r>
              <a:rPr lang="en-US" sz="2800" dirty="0" err="1"/>
              <a:t>request,response</a:t>
            </a:r>
            <a:r>
              <a:rPr lang="en-US" sz="2800" dirty="0"/>
              <a:t>, next) method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140321"/>
              </p:ext>
            </p:extLst>
          </p:nvPr>
        </p:nvGraphicFramePr>
        <p:xfrm>
          <a:off x="76200" y="1600200"/>
          <a:ext cx="8839200" cy="527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Request Object</a:t>
                      </a:r>
                    </a:p>
                    <a:p>
                      <a:endParaRPr lang="en-US" dirty="0"/>
                    </a:p>
                    <a:p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req.params.name_of_param</a:t>
                      </a:r>
                      <a:endParaRPr kumimoji="0" lang="en-US" sz="28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example:</a:t>
                      </a:r>
                    </a:p>
                    <a:p>
                      <a:pPr lvl="1"/>
                      <a:r>
                        <a:rPr lang="en-US" dirty="0" err="1"/>
                        <a:t>app</a:t>
                      </a:r>
                      <a:r>
                        <a:rPr kumimoji="0" lang="en-US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.get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('/user/:id',</a:t>
                      </a:r>
                      <a:r>
                        <a:rPr lang="en-US" dirty="0"/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function(</a:t>
                      </a:r>
                      <a:r>
                        <a:rPr lang="en-US" dirty="0" err="1"/>
                        <a:t>req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dirty="0"/>
                        <a:t> res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dirty="0"/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 </a:t>
                      </a:r>
                      <a:r>
                        <a:rPr lang="en-US" dirty="0" err="1"/>
                        <a:t>res</a:t>
                      </a:r>
                      <a:r>
                        <a:rPr kumimoji="0" lang="en-US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.send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('user '</a:t>
                      </a:r>
                      <a:r>
                        <a:rPr lang="en-US" dirty="0"/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dirty="0">
                          <a:effectLst/>
                        </a:rPr>
                        <a:t> req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>
                          <a:effectLst/>
                        </a:rPr>
                        <a:t>params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>
                          <a:effectLst/>
                        </a:rPr>
                        <a:t>id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});</a:t>
                      </a:r>
                      <a:r>
                        <a:rPr lang="en-US" dirty="0"/>
                        <a:t> </a:t>
                      </a:r>
                    </a:p>
                    <a:p>
                      <a:pPr lvl="1"/>
                      <a:endParaRPr kumimoji="0" lang="en-US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you could just as well have:</a:t>
                      </a:r>
                    </a:p>
                    <a:p>
                      <a:pPr lvl="1"/>
                      <a:r>
                        <a:rPr lang="en-US" dirty="0" err="1"/>
                        <a:t>app</a:t>
                      </a:r>
                      <a:r>
                        <a:rPr kumimoji="0" lang="en-US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.get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('/user/:id',</a:t>
                      </a:r>
                      <a:r>
                        <a:rPr lang="en-US" dirty="0"/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function(</a:t>
                      </a:r>
                      <a:r>
                        <a:rPr lang="en-US" dirty="0"/>
                        <a:t>request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dirty="0"/>
                        <a:t> response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dirty="0"/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 </a:t>
                      </a:r>
                      <a:r>
                        <a:rPr lang="en-US" dirty="0" err="1"/>
                        <a:t>response</a:t>
                      </a:r>
                      <a:r>
                        <a:rPr kumimoji="0" lang="en-US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.send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('user '</a:t>
                      </a:r>
                      <a:r>
                        <a:rPr lang="en-US" dirty="0"/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dirty="0"/>
                        <a:t> request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/>
                        <a:t>params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/>
                        <a:t>id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});</a:t>
                      </a:r>
                    </a:p>
                    <a:p>
                      <a:endParaRPr kumimoji="0" lang="en-US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req.baseUrl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req.body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req.cookies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req.cookies.name_of_cookie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req.hostname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req.path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kumimoji="0"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see </a:t>
                      </a:r>
                      <a:r>
                        <a:rPr kumimoji="0" lang="en-US" sz="2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documentation</a:t>
                      </a:r>
                      <a:endParaRPr kumimoji="0" lang="en-US" sz="2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8600" y="1219200"/>
            <a:ext cx="477946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 </a:t>
            </a:r>
            <a:r>
              <a:rPr lang="en-US" dirty="0" err="1"/>
              <a:t>req</a:t>
            </a:r>
            <a:r>
              <a:rPr lang="en-US" dirty="0"/>
              <a:t> object represents the HTTP request and has properties for the request query string,</a:t>
            </a:r>
          </a:p>
          <a:p>
            <a:r>
              <a:rPr lang="en-US" dirty="0"/>
              <a:t> parameters, body, HTTP headers, and so 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8332" y="6211669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405850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Express add to </a:t>
            </a:r>
            <a:r>
              <a:rPr lang="en-US" dirty="0" err="1"/>
              <a:t>NodeJS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minimal and flexible Node.js web application framework that provides a robust set of </a:t>
            </a:r>
            <a:r>
              <a:rPr lang="en-US" sz="3600" b="1" dirty="0">
                <a:solidFill>
                  <a:srgbClr val="FF0000"/>
                </a:solidFill>
              </a:rPr>
              <a:t>features </a:t>
            </a:r>
            <a:r>
              <a:rPr lang="en-US" dirty="0"/>
              <a:t>for web and mobile applications. Provides EASIER WAY (than just </a:t>
            </a:r>
            <a:r>
              <a:rPr lang="en-US" dirty="0" err="1"/>
              <a:t>nodeJS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What does the this  mean?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sometimes Express is thought of as minimalistic (there are other frameworks like Meteor that are more complex)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429000"/>
            <a:ext cx="43100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442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the request object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233190"/>
              </p:ext>
            </p:extLst>
          </p:nvPr>
        </p:nvGraphicFramePr>
        <p:xfrm>
          <a:off x="76200" y="1600200"/>
          <a:ext cx="88392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0" lang="en-US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Body of Request 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if you want to see the body of the request for printing it out do the following</a:t>
                      </a:r>
                    </a:p>
                    <a:p>
                      <a:pPr lvl="2"/>
                      <a:r>
                        <a:rPr kumimoji="0" lang="en-US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console.log(</a:t>
                      </a:r>
                      <a:r>
                        <a:rPr kumimoji="0" lang="en-US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JSON.stringify</a:t>
                      </a:r>
                      <a:r>
                        <a:rPr kumimoji="0" lang="en-US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req.body</a:t>
                      </a:r>
                      <a:r>
                        <a:rPr kumimoji="0" lang="en-US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));</a:t>
                      </a:r>
                    </a:p>
                    <a:p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1"/>
                      <a:r>
                        <a:rPr kumimoji="0" lang="en-US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r>
                        <a:rPr kumimoji="0" lang="en-US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(handler code)</a:t>
                      </a:r>
                      <a:r>
                        <a:rPr kumimoji="0" lang="en-US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2"/>
                      <a:r>
                        <a:rPr lang="en-US" i="1" dirty="0" err="1"/>
                        <a:t>var</a:t>
                      </a:r>
                      <a:r>
                        <a:rPr lang="en-US" i="1" dirty="0"/>
                        <a:t> body = </a:t>
                      </a:r>
                      <a:r>
                        <a:rPr lang="en-US" i="1" dirty="0" err="1"/>
                        <a:t>JSON.stringify</a:t>
                      </a:r>
                      <a:r>
                        <a:rPr lang="en-US" i="1" dirty="0"/>
                        <a:t>(</a:t>
                      </a:r>
                      <a:r>
                        <a:rPr lang="en-US" i="1" dirty="0" err="1"/>
                        <a:t>req.body</a:t>
                      </a:r>
                      <a:r>
                        <a:rPr lang="en-US" i="1" dirty="0"/>
                        <a:t>); </a:t>
                      </a:r>
                    </a:p>
                    <a:p>
                      <a:pPr lvl="2"/>
                      <a:r>
                        <a:rPr lang="en-US" i="1" dirty="0" err="1"/>
                        <a:t>var</a:t>
                      </a:r>
                      <a:r>
                        <a:rPr lang="en-US" i="1" dirty="0"/>
                        <a:t> </a:t>
                      </a:r>
                      <a:r>
                        <a:rPr lang="en-US" i="1" dirty="0" err="1"/>
                        <a:t>params</a:t>
                      </a:r>
                      <a:r>
                        <a:rPr lang="en-US" i="1" dirty="0"/>
                        <a:t> = </a:t>
                      </a:r>
                      <a:r>
                        <a:rPr lang="en-US" i="1" dirty="0" err="1"/>
                        <a:t>JSON.stringify</a:t>
                      </a:r>
                      <a:r>
                        <a:rPr lang="en-US" i="1" dirty="0"/>
                        <a:t>(</a:t>
                      </a:r>
                      <a:r>
                        <a:rPr lang="en-US" i="1" dirty="0" err="1"/>
                        <a:t>req.params</a:t>
                      </a:r>
                      <a:r>
                        <a:rPr lang="en-US" i="1" dirty="0"/>
                        <a:t>); </a:t>
                      </a:r>
                    </a:p>
                    <a:p>
                      <a:pPr lvl="2"/>
                      <a:r>
                        <a:rPr lang="en-US" i="1" dirty="0" err="1"/>
                        <a:t>res.send</a:t>
                      </a:r>
                      <a:r>
                        <a:rPr lang="en-US" i="1" dirty="0"/>
                        <a:t>("</a:t>
                      </a:r>
                      <a:r>
                        <a:rPr lang="en-US" i="1" dirty="0" err="1"/>
                        <a:t>recieved</a:t>
                      </a:r>
                      <a:r>
                        <a:rPr lang="en-US" i="1" dirty="0"/>
                        <a:t> your request!&lt;/</a:t>
                      </a:r>
                      <a:r>
                        <a:rPr lang="en-US" i="1" dirty="0" err="1"/>
                        <a:t>br</a:t>
                      </a:r>
                      <a:r>
                        <a:rPr lang="en-US" i="1" dirty="0"/>
                        <a:t>&gt;" + "parameters: " + </a:t>
                      </a:r>
                      <a:r>
                        <a:rPr lang="en-US" i="1" dirty="0" err="1"/>
                        <a:t>params</a:t>
                      </a:r>
                      <a:r>
                        <a:rPr lang="en-US" i="1" dirty="0"/>
                        <a:t> +</a:t>
                      </a:r>
                      <a:r>
                        <a:rPr lang="en-US" i="1" baseline="0" dirty="0"/>
                        <a:t> </a:t>
                      </a:r>
                      <a:r>
                        <a:rPr lang="en-US" i="1" dirty="0"/>
                        <a:t>"&lt;/</a:t>
                      </a:r>
                      <a:r>
                        <a:rPr lang="en-US" i="1" dirty="0" err="1"/>
                        <a:t>br</a:t>
                      </a:r>
                      <a:r>
                        <a:rPr lang="en-US" i="1" dirty="0"/>
                        <a:t>&gt;URL:" + req.url + "body: " + body);</a:t>
                      </a:r>
                      <a:r>
                        <a:rPr lang="en-US" i="1" dirty="0">
                          <a:effectLst/>
                        </a:rPr>
                        <a:t> </a:t>
                      </a:r>
                    </a:p>
                    <a:p>
                      <a:pPr lvl="2"/>
                      <a:endParaRPr lang="en-US" b="1" dirty="0">
                        <a:effectLst/>
                      </a:endParaRPr>
                    </a:p>
                    <a:p>
                      <a:pPr lvl="2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will produce</a:t>
                      </a:r>
                    </a:p>
                    <a:p>
                      <a:pPr lvl="2"/>
                      <a:endParaRPr lang="en-US" b="1" baseline="0" dirty="0">
                        <a:solidFill>
                          <a:srgbClr val="FF0000"/>
                        </a:solidFill>
                        <a:effectLst/>
                        <a:sym typeface="Wingdings" panose="05000000000000000000" pitchFamily="2" charset="2"/>
                      </a:endParaRPr>
                    </a:p>
                    <a:p>
                      <a:pPr lvl="2"/>
                      <a:endParaRPr lang="en-US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71738"/>
              </p:ext>
            </p:extLst>
          </p:nvPr>
        </p:nvGraphicFramePr>
        <p:xfrm>
          <a:off x="1295400" y="5105400"/>
          <a:ext cx="73152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r>
                        <a:rPr lang="en-US" dirty="0"/>
                        <a:t>HTML Form</a:t>
                      </a:r>
                    </a:p>
                    <a:p>
                      <a:r>
                        <a:rPr lang="en-US" dirty="0"/>
                        <a:t>say: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to: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30956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5429693"/>
            <a:ext cx="9541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hi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199" y="5959250"/>
            <a:ext cx="13706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Express forms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2667001"/>
            <a:ext cx="3886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req.body</a:t>
            </a:r>
            <a:endParaRPr lang="en-US" b="1" dirty="0"/>
          </a:p>
          <a:p>
            <a:r>
              <a:rPr lang="en-US" dirty="0"/>
              <a:t>   Contains key-value pairs of data submitted</a:t>
            </a:r>
            <a:br>
              <a:rPr lang="en-US" dirty="0"/>
            </a:br>
            <a:r>
              <a:rPr lang="en-US" dirty="0"/>
              <a:t>   in the request body.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3590331"/>
            <a:ext cx="785812" cy="23689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7000" y="13716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138235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passing parameters in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you want to send parameters in URL such as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http://localhost:3000/users/34/books/8989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34 is the id of the user  and the book is 8989</a:t>
            </a:r>
          </a:p>
          <a:p>
            <a:pPr marL="0" indent="0">
              <a:buNone/>
            </a:pPr>
            <a:endParaRPr lang="en-US" dirty="0"/>
          </a:p>
          <a:p>
            <a:pPr marL="54864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('/users/:</a:t>
            </a:r>
            <a:r>
              <a:rPr lang="en-US" i="1" dirty="0" err="1"/>
              <a:t>userId</a:t>
            </a:r>
            <a:r>
              <a:rPr lang="en-US" i="1" dirty="0"/>
              <a:t>/books/:</a:t>
            </a:r>
            <a:r>
              <a:rPr lang="en-US" i="1" dirty="0" err="1"/>
              <a:t>bookId</a:t>
            </a:r>
            <a:r>
              <a:rPr lang="en-US" i="1" dirty="0"/>
              <a:t>', function (</a:t>
            </a:r>
            <a:r>
              <a:rPr lang="en-US" i="1" dirty="0" err="1"/>
              <a:t>req</a:t>
            </a:r>
            <a:r>
              <a:rPr lang="en-US" i="1" dirty="0"/>
              <a:t>, res) {</a:t>
            </a:r>
          </a:p>
          <a:p>
            <a:pPr marL="548640" lvl="2" indent="0">
              <a:buNone/>
            </a:pPr>
            <a:r>
              <a:rPr lang="en-US" i="1" dirty="0"/>
              <a:t>		 </a:t>
            </a:r>
            <a:r>
              <a:rPr lang="en-US" i="1" dirty="0" err="1"/>
              <a:t>res.send</a:t>
            </a:r>
            <a:r>
              <a:rPr lang="en-US" i="1" dirty="0"/>
              <a:t>(</a:t>
            </a:r>
            <a:r>
              <a:rPr lang="en-US" i="1" dirty="0" err="1"/>
              <a:t>req.params</a:t>
            </a:r>
            <a:r>
              <a:rPr lang="en-US" i="1" dirty="0"/>
              <a:t>) } );</a:t>
            </a:r>
          </a:p>
          <a:p>
            <a:pPr marL="548640" lvl="2" indent="0">
              <a:buNone/>
            </a:pPr>
            <a:endParaRPr lang="en-US" i="1" dirty="0"/>
          </a:p>
          <a:p>
            <a:pPr marL="548640" lvl="2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Result 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38481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3868962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244936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response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Has a series of the expected useful methods in building a response like:</a:t>
            </a:r>
          </a:p>
          <a:p>
            <a:endParaRPr lang="en-US" dirty="0"/>
          </a:p>
          <a:p>
            <a:r>
              <a:rPr lang="en-US" b="1" dirty="0" err="1"/>
              <a:t>res.render</a:t>
            </a:r>
            <a:r>
              <a:rPr lang="en-US" b="1" dirty="0"/>
              <a:t>, </a:t>
            </a:r>
            <a:r>
              <a:rPr lang="en-US" b="1" dirty="0" err="1"/>
              <a:t>res.send</a:t>
            </a:r>
            <a:r>
              <a:rPr lang="en-US" b="1" dirty="0"/>
              <a:t>, </a:t>
            </a:r>
            <a:r>
              <a:rPr lang="en-US" b="1" dirty="0" err="1"/>
              <a:t>res.cookie</a:t>
            </a:r>
            <a:r>
              <a:rPr lang="en-US" b="1" dirty="0"/>
              <a:t>, </a:t>
            </a:r>
            <a:r>
              <a:rPr lang="en-US" b="1" dirty="0" err="1"/>
              <a:t>res.redirect</a:t>
            </a:r>
            <a:r>
              <a:rPr lang="en-US" b="1" dirty="0"/>
              <a:t>, and many more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24275"/>
            <a:ext cx="70389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612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if you want all request types to respond the same way –</a:t>
            </a:r>
            <a:r>
              <a:rPr lang="en-US" sz="2800" dirty="0">
                <a:solidFill>
                  <a:srgbClr val="FF0000"/>
                </a:solidFill>
              </a:rPr>
              <a:t>use the 3 parameter version of handler function that has next as 3</a:t>
            </a:r>
            <a:r>
              <a:rPr lang="en-US" sz="2800" baseline="30000" dirty="0">
                <a:solidFill>
                  <a:srgbClr val="FF0000"/>
                </a:solidFill>
              </a:rPr>
              <a:t>rd</a:t>
            </a:r>
            <a:r>
              <a:rPr lang="en-US" sz="2800" dirty="0">
                <a:solidFill>
                  <a:srgbClr val="FF0000"/>
                </a:solidFill>
              </a:rPr>
              <a:t>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app.all</a:t>
            </a:r>
            <a:r>
              <a:rPr lang="en-US" dirty="0"/>
              <a:t>('/secret', function (</a:t>
            </a:r>
            <a:r>
              <a:rPr lang="en-US" dirty="0" err="1"/>
              <a:t>req</a:t>
            </a:r>
            <a:r>
              <a:rPr lang="en-US" dirty="0"/>
              <a:t>, res, 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/>
              <a:t>) { 	console.log('Accessing the secret section ...');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FF0000"/>
                </a:solidFill>
              </a:rPr>
              <a:t>next(); // pass control to the next handler</a:t>
            </a:r>
          </a:p>
          <a:p>
            <a:pPr marL="0" indent="0">
              <a:buNone/>
            </a:pPr>
            <a:r>
              <a:rPr lang="en-US" dirty="0"/>
              <a:t> });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59436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1759515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Where is this next handler --- we are not done </a:t>
            </a:r>
            <a:r>
              <a:rPr lang="en-US" sz="3200" dirty="0">
                <a:solidFill>
                  <a:srgbClr val="FF0000"/>
                </a:solidFill>
              </a:rPr>
              <a:t>you must define them in app.*()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cb0 = function (</a:t>
            </a:r>
            <a:r>
              <a:rPr lang="en-US" dirty="0" err="1"/>
              <a:t>req</a:t>
            </a:r>
            <a:r>
              <a:rPr lang="en-US" dirty="0"/>
              <a:t>, res, next) {</a:t>
            </a:r>
          </a:p>
          <a:p>
            <a:pPr marL="0" indent="0">
              <a:buNone/>
            </a:pPr>
            <a:r>
              <a:rPr lang="en-US" dirty="0"/>
              <a:t>                    console.log('CB0');</a:t>
            </a:r>
          </a:p>
          <a:p>
            <a:pPr marL="0" indent="0">
              <a:buNone/>
            </a:pPr>
            <a:r>
              <a:rPr lang="en-US" dirty="0"/>
              <a:t>                     next();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cb1 = function (</a:t>
            </a:r>
            <a:r>
              <a:rPr lang="en-US" dirty="0" err="1"/>
              <a:t>req</a:t>
            </a:r>
            <a:r>
              <a:rPr lang="en-US" dirty="0"/>
              <a:t>, res, next) {</a:t>
            </a:r>
          </a:p>
          <a:p>
            <a:pPr marL="0" indent="0">
              <a:buNone/>
            </a:pPr>
            <a:r>
              <a:rPr lang="en-US" dirty="0"/>
              <a:t>                     console.log('CB1');</a:t>
            </a:r>
          </a:p>
          <a:p>
            <a:pPr marL="0" indent="0">
              <a:buNone/>
            </a:pPr>
            <a:r>
              <a:rPr lang="en-US" dirty="0"/>
              <a:t>                     next();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cb2 = function (</a:t>
            </a:r>
            <a:r>
              <a:rPr lang="en-US" dirty="0" err="1"/>
              <a:t>req</a:t>
            </a:r>
            <a:r>
              <a:rPr lang="en-US" dirty="0"/>
              <a:t>, res) {</a:t>
            </a:r>
          </a:p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dirty="0" err="1"/>
              <a:t>res.send</a:t>
            </a:r>
            <a:r>
              <a:rPr lang="en-US" dirty="0"/>
              <a:t>('Hello from C!');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// DEFINE MULTIPLE handler functions for the URI /example/c </a:t>
            </a:r>
            <a:r>
              <a:rPr lang="en-US" b="1" dirty="0" err="1">
                <a:solidFill>
                  <a:srgbClr val="FF0000"/>
                </a:solidFill>
              </a:rPr>
              <a:t>app.get</a:t>
            </a:r>
            <a:r>
              <a:rPr lang="en-US" b="1" dirty="0">
                <a:solidFill>
                  <a:srgbClr val="FF0000"/>
                </a:solidFill>
              </a:rPr>
              <a:t>('/example/c', [cb0, cb1, cb2]);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60960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2583704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acd</a:t>
            </a:r>
            <a:r>
              <a:rPr lang="en-US" dirty="0"/>
              <a:t> and </a:t>
            </a:r>
            <a:r>
              <a:rPr lang="en-US" dirty="0" err="1"/>
              <a:t>abcd</a:t>
            </a:r>
            <a:r>
              <a:rPr lang="en-US" dirty="0"/>
              <a:t>.</a:t>
            </a:r>
          </a:p>
          <a:p>
            <a:pPr marL="54864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('/</a:t>
            </a:r>
            <a:r>
              <a:rPr lang="en-US" i="1" dirty="0" err="1"/>
              <a:t>ab?cd</a:t>
            </a:r>
            <a:r>
              <a:rPr lang="en-US" i="1" dirty="0"/>
              <a:t>', function (</a:t>
            </a:r>
            <a:r>
              <a:rPr lang="en-US" i="1" dirty="0" err="1"/>
              <a:t>req</a:t>
            </a:r>
            <a:r>
              <a:rPr lang="en-US" i="1" dirty="0"/>
              <a:t>, res) { </a:t>
            </a:r>
            <a:r>
              <a:rPr lang="en-US" i="1" dirty="0" err="1"/>
              <a:t>res.send</a:t>
            </a:r>
            <a:r>
              <a:rPr lang="en-US" i="1" dirty="0"/>
              <a:t>('</a:t>
            </a:r>
            <a:r>
              <a:rPr lang="en-US" i="1" dirty="0" err="1"/>
              <a:t>ab?cd</a:t>
            </a:r>
            <a:r>
              <a:rPr lang="en-US" i="1" dirty="0"/>
              <a:t>') })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err="1"/>
              <a:t>abcd</a:t>
            </a:r>
            <a:r>
              <a:rPr lang="en-US" dirty="0"/>
              <a:t>, </a:t>
            </a:r>
            <a:r>
              <a:rPr lang="en-US" dirty="0" err="1"/>
              <a:t>abbcd</a:t>
            </a:r>
            <a:r>
              <a:rPr lang="en-US" dirty="0"/>
              <a:t>, </a:t>
            </a:r>
            <a:r>
              <a:rPr lang="en-US" dirty="0" err="1"/>
              <a:t>abbbcd</a:t>
            </a:r>
            <a:r>
              <a:rPr lang="en-US" dirty="0"/>
              <a:t>, and so on.</a:t>
            </a:r>
          </a:p>
          <a:p>
            <a:pPr marL="54864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('/</a:t>
            </a:r>
            <a:r>
              <a:rPr lang="en-US" i="1" dirty="0" err="1"/>
              <a:t>ab+cd</a:t>
            </a:r>
            <a:r>
              <a:rPr lang="en-US" i="1" dirty="0"/>
              <a:t>', function (</a:t>
            </a:r>
            <a:r>
              <a:rPr lang="en-US" i="1" dirty="0" err="1"/>
              <a:t>req</a:t>
            </a:r>
            <a:r>
              <a:rPr lang="en-US" i="1" dirty="0"/>
              <a:t>, res) { </a:t>
            </a:r>
            <a:r>
              <a:rPr lang="en-US" i="1" dirty="0" err="1"/>
              <a:t>res.send</a:t>
            </a:r>
            <a:r>
              <a:rPr lang="en-US" i="1" dirty="0"/>
              <a:t>('</a:t>
            </a:r>
            <a:r>
              <a:rPr lang="en-US" i="1" dirty="0" err="1"/>
              <a:t>ab+cd</a:t>
            </a:r>
            <a:r>
              <a:rPr lang="en-US" i="1" dirty="0"/>
              <a:t>') }) </a:t>
            </a:r>
          </a:p>
          <a:p>
            <a:pPr marL="54864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abcd</a:t>
            </a:r>
            <a:r>
              <a:rPr lang="en-US" dirty="0"/>
              <a:t>, </a:t>
            </a:r>
            <a:r>
              <a:rPr lang="en-US" dirty="0" err="1"/>
              <a:t>abxcd</a:t>
            </a:r>
            <a:r>
              <a:rPr lang="en-US" dirty="0"/>
              <a:t>, </a:t>
            </a:r>
            <a:r>
              <a:rPr lang="en-US" dirty="0" err="1"/>
              <a:t>abRANDOMcd</a:t>
            </a:r>
            <a:r>
              <a:rPr lang="en-US" dirty="0"/>
              <a:t>, ab123cd, and so on.</a:t>
            </a:r>
          </a:p>
          <a:p>
            <a:pPr marL="54864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('/ab*cd', function (</a:t>
            </a:r>
            <a:r>
              <a:rPr lang="en-US" i="1" dirty="0" err="1"/>
              <a:t>req</a:t>
            </a:r>
            <a:r>
              <a:rPr lang="en-US" i="1" dirty="0"/>
              <a:t>, res) { </a:t>
            </a:r>
            <a:r>
              <a:rPr lang="en-US" i="1" dirty="0" err="1"/>
              <a:t>res.send</a:t>
            </a:r>
            <a:r>
              <a:rPr lang="en-US" i="1" dirty="0"/>
              <a:t>('ab*cd') }) </a:t>
            </a:r>
          </a:p>
          <a:p>
            <a:pPr marL="548640" lvl="2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/</a:t>
            </a:r>
            <a:r>
              <a:rPr lang="en-US" dirty="0" err="1"/>
              <a:t>abe</a:t>
            </a:r>
            <a:r>
              <a:rPr lang="en-US" dirty="0"/>
              <a:t> and /</a:t>
            </a:r>
            <a:r>
              <a:rPr lang="en-US" dirty="0" err="1"/>
              <a:t>abcde</a:t>
            </a:r>
            <a:r>
              <a:rPr lang="en-US" dirty="0"/>
              <a:t>.</a:t>
            </a:r>
          </a:p>
          <a:p>
            <a:pPr marL="54864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('/ab(cd)?e', function (</a:t>
            </a:r>
            <a:r>
              <a:rPr lang="en-US" i="1" dirty="0" err="1"/>
              <a:t>req</a:t>
            </a:r>
            <a:r>
              <a:rPr lang="en-US" i="1" dirty="0"/>
              <a:t>, res) { </a:t>
            </a:r>
            <a:r>
              <a:rPr lang="en-US" i="1" dirty="0" err="1"/>
              <a:t>res.send</a:t>
            </a:r>
            <a:r>
              <a:rPr lang="en-US" i="1" dirty="0"/>
              <a:t>('ab(cd)?e') })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61875" y="6211669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1612771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Routing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match anything with an “a” in the route name.</a:t>
            </a:r>
          </a:p>
          <a:p>
            <a:pPr marL="59436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</a:t>
            </a:r>
            <a:r>
              <a:rPr lang="en-US" b="1" i="1" dirty="0">
                <a:solidFill>
                  <a:srgbClr val="FF0000"/>
                </a:solidFill>
              </a:rPr>
              <a:t>/a/, </a:t>
            </a:r>
            <a:r>
              <a:rPr lang="en-US" i="1" dirty="0"/>
              <a:t>function (</a:t>
            </a:r>
            <a:r>
              <a:rPr lang="en-US" i="1" dirty="0" err="1"/>
              <a:t>req</a:t>
            </a:r>
            <a:r>
              <a:rPr lang="en-US" i="1" dirty="0"/>
              <a:t>, res) { </a:t>
            </a:r>
            <a:r>
              <a:rPr lang="en-US" i="1" dirty="0" err="1"/>
              <a:t>res.send</a:t>
            </a:r>
            <a:r>
              <a:rPr lang="en-US" i="1" dirty="0"/>
              <a:t>('/a/') }) </a:t>
            </a:r>
          </a:p>
          <a:p>
            <a:pPr marL="594360" lvl="2" indent="0">
              <a:buNone/>
            </a:pPr>
            <a:endParaRPr lang="en-US" i="1" dirty="0"/>
          </a:p>
          <a:p>
            <a:pPr marL="45720" indent="0">
              <a:buNone/>
            </a:pP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58674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1148269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app.route</a:t>
            </a:r>
            <a:r>
              <a:rPr lang="en-US" dirty="0"/>
              <a:t>()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You can create chainable route handlers for a route path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47900"/>
            <a:ext cx="4781704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0316" y="3880239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1669963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express.Router</a:t>
            </a:r>
            <a:r>
              <a:rPr lang="en-US" dirty="0"/>
              <a:t>   </a:t>
            </a:r>
            <a:r>
              <a:rPr lang="en-US" sz="2200" dirty="0"/>
              <a:t>remember our app object  was instance of express()  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3" y="990600"/>
            <a:ext cx="3376586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36" y="4905375"/>
            <a:ext cx="7966548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26670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171298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TEMPLATE ENGINE</a:t>
            </a:r>
          </a:p>
        </p:txBody>
      </p:sp>
      <p:pic>
        <p:nvPicPr>
          <p:cNvPr id="25602" name="Picture 2" descr="Image result for express template engines ejs jade pug handle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54646"/>
            <a:ext cx="6761518" cy="380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7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structure </a:t>
            </a:r>
          </a:p>
        </p:txBody>
      </p:sp>
      <p:pic>
        <p:nvPicPr>
          <p:cNvPr id="4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19" y="3733800"/>
            <a:ext cx="1928656" cy="27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75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 3: Supports Template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templates let you embed backend variables into a file and when requested it renders the file with the variables set to their actual values</a:t>
            </a:r>
          </a:p>
          <a:p>
            <a:r>
              <a:rPr lang="en-US" dirty="0"/>
              <a:t>uses EJS or Jade/Pug (template engine) and others are supported.</a:t>
            </a:r>
          </a:p>
          <a:p>
            <a:endParaRPr lang="en-US" dirty="0"/>
          </a:p>
          <a:p>
            <a:r>
              <a:rPr lang="en-US" dirty="0"/>
              <a:t>WE WILL HAVE A FUTURE lecture on this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75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A2E5-F1B5-4A65-A1F5-D2A1D74C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4:  Express is “partially” MVC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60AA6-3016-46C0-AE05-231A6A364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make it more ---and this is the practice of our class</a:t>
            </a:r>
          </a:p>
        </p:txBody>
      </p:sp>
      <p:pic>
        <p:nvPicPr>
          <p:cNvPr id="3074" name="Picture 2" descr="https://i.stack.imgur.com/EzH37.png">
            <a:extLst>
              <a:ext uri="{FF2B5EF4-FFF2-40B4-BE49-F238E27FC236}">
                <a16:creationId xmlns:a16="http://schemas.microsoft.com/office/drawing/2014/main" id="{9E7D079F-ACCC-4B9F-AD64-FFCF61EF8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17069"/>
            <a:ext cx="4310062" cy="30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31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5F0C-62BF-4480-BC9E-1F2CEDB2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4: partially MVC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DA8FE-2F28-48EF-BED5-B9C6F9B3C0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first, if you </a:t>
            </a:r>
            <a:r>
              <a:rPr lang="en-US" dirty="0" err="1"/>
              <a:t>dont</a:t>
            </a:r>
            <a:r>
              <a:rPr lang="en-US" dirty="0"/>
              <a:t> know what</a:t>
            </a:r>
            <a:r>
              <a:rPr lang="en-US" dirty="0">
                <a:hlinkClick r:id="rId2"/>
              </a:rPr>
              <a:t> MVC is review on CS3340</a:t>
            </a:r>
            <a:r>
              <a:rPr lang="en-US" dirty="0"/>
              <a:t> page or visit the</a:t>
            </a:r>
            <a:r>
              <a:rPr lang="en-US" dirty="0">
                <a:hlinkClick r:id="rId3"/>
              </a:rPr>
              <a:t> lecture from 6320.</a:t>
            </a:r>
            <a:endParaRPr lang="en-US" dirty="0"/>
          </a:p>
          <a:p>
            <a:r>
              <a:rPr lang="en-US" dirty="0"/>
              <a:t>......reminder, MVC is a currently a very desirable pattern to implement in your web framework and we are going to do it</a:t>
            </a:r>
          </a:p>
          <a:p>
            <a:r>
              <a:rPr lang="en-US" dirty="0"/>
              <a:t>Not strongly MVC</a:t>
            </a:r>
          </a:p>
          <a:p>
            <a:pPr lvl="2"/>
            <a:r>
              <a:rPr lang="en-US" dirty="0"/>
              <a:t>VIEW = in the views directory using some supported template engine like EJS or Jade/Pug.</a:t>
            </a:r>
          </a:p>
          <a:p>
            <a:pPr lvl="2"/>
            <a:r>
              <a:rPr lang="en-US" b="1" dirty="0"/>
              <a:t>CONTROLLER = embedded in the code found in the routes directory</a:t>
            </a:r>
            <a:endParaRPr lang="en-US" dirty="0"/>
          </a:p>
          <a:p>
            <a:pPr lvl="2"/>
            <a:r>
              <a:rPr lang="en-US" b="1" dirty="0"/>
              <a:t>MODEL = there is no default setup for Models in </a:t>
            </a:r>
            <a:r>
              <a:rPr lang="en-US" b="1" dirty="0" err="1"/>
              <a:t>Express+NodeJS</a:t>
            </a:r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75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C7B6-9E60-45E2-BCED-3A9052F21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it more MVC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47912-5225-4A73-B321-29956E3DC9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97835" y="1524000"/>
            <a:ext cx="7772400" cy="4572000"/>
          </a:xfrm>
        </p:spPr>
        <p:txBody>
          <a:bodyPr/>
          <a:lstStyle/>
          <a:p>
            <a:r>
              <a:rPr lang="en-US" dirty="0"/>
              <a:t>Make controllers directory</a:t>
            </a:r>
          </a:p>
          <a:p>
            <a:endParaRPr lang="en-US" dirty="0"/>
          </a:p>
          <a:p>
            <a:r>
              <a:rPr lang="en-US" dirty="0"/>
              <a:t>In a routers file like index.js (in Routes directory) ands code that maps URI to a controller code method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EEC673-4E66-4443-8126-EE03853AC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231615"/>
              </p:ext>
            </p:extLst>
          </p:nvPr>
        </p:nvGraphicFramePr>
        <p:xfrm>
          <a:off x="533400" y="3663124"/>
          <a:ext cx="8153400" cy="1958340"/>
        </p:xfrm>
        <a:graphic>
          <a:graphicData uri="http://schemas.openxmlformats.org/drawingml/2006/table">
            <a:tbl>
              <a:tblPr/>
              <a:tblGrid>
                <a:gridCol w="8153400">
                  <a:extLst>
                    <a:ext uri="{9D8B030D-6E8A-4147-A177-3AD203B41FA5}">
                      <a16:colId xmlns:a16="http://schemas.microsoft.com/office/drawing/2014/main" val="8551942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//*****new index.js file</a:t>
                      </a:r>
                    </a:p>
                    <a:p>
                      <a:r>
                        <a:rPr lang="en-US" i="1" dirty="0" err="1">
                          <a:solidFill>
                            <a:srgbClr val="808080"/>
                          </a:solidFill>
                          <a:effectLst/>
                        </a:rPr>
                        <a:t>var</a:t>
                      </a:r>
                      <a:r>
                        <a:rPr lang="en-US" i="1" dirty="0">
                          <a:solidFill>
                            <a:srgbClr val="808080"/>
                          </a:solidFill>
                          <a:effectLst/>
                        </a:rPr>
                        <a:t> </a:t>
                      </a:r>
                      <a:r>
                        <a:rPr lang="en-US" i="1" dirty="0" err="1">
                          <a:solidFill>
                            <a:srgbClr val="808080"/>
                          </a:solidFill>
                          <a:effectLst/>
                        </a:rPr>
                        <a:t>controllerMain</a:t>
                      </a:r>
                      <a:r>
                        <a:rPr lang="en-US" i="1" dirty="0">
                          <a:solidFill>
                            <a:srgbClr val="808080"/>
                          </a:solidFill>
                          <a:effectLst/>
                        </a:rPr>
                        <a:t> = require('../controllers/main’);</a:t>
                      </a:r>
                    </a:p>
                    <a:p>
                      <a:endParaRPr lang="en-US" i="1" dirty="0">
                        <a:solidFill>
                          <a:srgbClr val="808080"/>
                        </a:solidFill>
                        <a:effectLst/>
                      </a:endParaRPr>
                    </a:p>
                    <a:p>
                      <a:r>
                        <a:rPr lang="en-US" i="1" dirty="0">
                          <a:solidFill>
                            <a:srgbClr val="808080"/>
                          </a:solidFill>
                          <a:effectLst/>
                        </a:rPr>
                        <a:t>//this will load the controller file below </a:t>
                      </a:r>
                    </a:p>
                    <a:p>
                      <a:endParaRPr lang="en-US" i="1" dirty="0">
                        <a:solidFill>
                          <a:srgbClr val="808080"/>
                        </a:solidFill>
                        <a:effectLst/>
                      </a:endParaRPr>
                    </a:p>
                    <a:p>
                      <a:r>
                        <a:rPr lang="en-US" i="1" dirty="0">
                          <a:solidFill>
                            <a:srgbClr val="808080"/>
                          </a:solidFill>
                          <a:effectLst/>
                        </a:rPr>
                        <a:t>/* GET home page. */</a:t>
                      </a:r>
                      <a:br>
                        <a:rPr lang="en-US" i="1" dirty="0">
                          <a:solidFill>
                            <a:srgbClr val="808080"/>
                          </a:solidFill>
                          <a:effectLst/>
                        </a:rPr>
                      </a:br>
                      <a:r>
                        <a:rPr lang="en-US" dirty="0" err="1">
                          <a:solidFill>
                            <a:srgbClr val="458383"/>
                          </a:solidFill>
                          <a:effectLst/>
                        </a:rPr>
                        <a:t>router</a:t>
                      </a:r>
                      <a:r>
                        <a:rPr lang="en-US" dirty="0" err="1">
                          <a:effectLst/>
                        </a:rPr>
                        <a:t>.</a:t>
                      </a:r>
                      <a:r>
                        <a:rPr lang="en-US" dirty="0" err="1">
                          <a:solidFill>
                            <a:srgbClr val="7A7A43"/>
                          </a:solidFill>
                          <a:effectLst/>
                        </a:rPr>
                        <a:t>get</a:t>
                      </a:r>
                      <a:r>
                        <a:rPr lang="en-US" dirty="0">
                          <a:effectLst/>
                        </a:rPr>
                        <a:t>(</a:t>
                      </a:r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'/'</a:t>
                      </a:r>
                      <a:r>
                        <a:rPr lang="en-US" dirty="0">
                          <a:effectLst/>
                        </a:rPr>
                        <a:t>, </a:t>
                      </a:r>
                      <a:r>
                        <a:rPr lang="en-US" b="1" dirty="0" err="1">
                          <a:solidFill>
                            <a:srgbClr val="000080"/>
                          </a:solidFill>
                          <a:effectLst/>
                        </a:rPr>
                        <a:t>controllerMain.index</a:t>
                      </a:r>
                      <a:r>
                        <a:rPr lang="en-US" dirty="0">
                          <a:effectLst/>
                        </a:rPr>
                        <a:t>); //calls the controller code the function index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351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136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8D1C-0BFA-4655-8AF4-E0DE645E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 the new controller file main.js in controllers directory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8197F88-A713-4D94-956A-8A329CDF883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191966" y="2238611"/>
            <a:ext cx="8799633" cy="192357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0" tIns="0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/*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GET home page. */</a:t>
            </a:r>
            <a:b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module.exports.index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req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res, next) {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res.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'index'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{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'CS at CSUEB'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});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AA04D-9F29-427E-8E71-297DDB62E374}"/>
              </a:ext>
            </a:extLst>
          </p:cNvPr>
          <p:cNvSpPr txBox="1"/>
          <p:nvPr/>
        </p:nvSpPr>
        <p:spPr>
          <a:xfrm>
            <a:off x="125704" y="4267201"/>
            <a:ext cx="8932156" cy="258532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defining the function with the tag </a:t>
            </a:r>
            <a:r>
              <a:rPr lang="en-US" dirty="0" err="1"/>
              <a:t>module.exports.index</a:t>
            </a:r>
            <a:r>
              <a:rPr lang="en-US" dirty="0"/>
              <a:t> exports the function under the name index.</a:t>
            </a:r>
            <a:br>
              <a:rPr lang="en-US" dirty="0"/>
            </a:br>
            <a:r>
              <a:rPr lang="en-US" dirty="0"/>
              <a:t>       ALSO note that the call in the router will AUTOMATICALLY pass the request and response object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NOTE: pass data from controller --&gt; view via JSON format { title: 'CS at CSUEB'}</a:t>
            </a:r>
            <a:br>
              <a:rPr lang="en-US" dirty="0"/>
            </a:br>
            <a:r>
              <a:rPr lang="en-US" dirty="0"/>
              <a:t>...generically this is { </a:t>
            </a:r>
            <a:r>
              <a:rPr lang="en-US" dirty="0" err="1"/>
              <a:t>variableName</a:t>
            </a:r>
            <a:r>
              <a:rPr lang="en-US" dirty="0"/>
              <a:t>: 'value'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to pass more separate by commas, for example </a:t>
            </a:r>
          </a:p>
          <a:p>
            <a:r>
              <a:rPr lang="en-US" dirty="0"/>
              <a:t>       { title: 'CS at CSUEB' , course: 'Web Development', professor: 'L. </a:t>
            </a:r>
            <a:r>
              <a:rPr lang="en-US" dirty="0" err="1"/>
              <a:t>Grewe</a:t>
            </a:r>
            <a:r>
              <a:rPr lang="en-US" dirty="0"/>
              <a:t>' }</a:t>
            </a:r>
          </a:p>
        </p:txBody>
      </p:sp>
      <p:pic>
        <p:nvPicPr>
          <p:cNvPr id="6147" name="Picture 3" descr="http://algebra.sci.csueastbay.edu/~grewe/CS3520/Mat/NodeJS/ExpressMVC1.png">
            <a:extLst>
              <a:ext uri="{FF2B5EF4-FFF2-40B4-BE49-F238E27FC236}">
                <a16:creationId xmlns:a16="http://schemas.microsoft.com/office/drawing/2014/main" id="{7C6DEEDF-6D00-4AE0-8738-E4C25DC4F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44683"/>
            <a:ext cx="3048000" cy="166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C475E92-58ED-426A-9AE6-3AC548324F71}"/>
              </a:ext>
            </a:extLst>
          </p:cNvPr>
          <p:cNvSpPr/>
          <p:nvPr/>
        </p:nvSpPr>
        <p:spPr>
          <a:xfrm>
            <a:off x="7086600" y="1750364"/>
            <a:ext cx="1447800" cy="9166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51BDA4-4016-4CCD-8577-E27C12B9F947}"/>
              </a:ext>
            </a:extLst>
          </p:cNvPr>
          <p:cNvCxnSpPr>
            <a:cxnSpLocks/>
          </p:cNvCxnSpPr>
          <p:nvPr/>
        </p:nvCxnSpPr>
        <p:spPr>
          <a:xfrm flipH="1">
            <a:off x="3200400" y="2133600"/>
            <a:ext cx="3886200" cy="1219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700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0344-D7C4-4985-9BB2-67B55C17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the view file in the views directory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4DACE5-DDFF-438F-B5E3-8247BF97652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4107563"/>
              </p:ext>
            </p:extLst>
          </p:nvPr>
        </p:nvGraphicFramePr>
        <p:xfrm>
          <a:off x="685800" y="1657350"/>
          <a:ext cx="6370320" cy="3916680"/>
        </p:xfrm>
        <a:graphic>
          <a:graphicData uri="http://schemas.openxmlformats.org/drawingml/2006/table">
            <a:tbl>
              <a:tblPr/>
              <a:tblGrid>
                <a:gridCol w="6370320">
                  <a:extLst>
                    <a:ext uri="{9D8B030D-6E8A-4147-A177-3AD203B41FA5}">
                      <a16:colId xmlns:a16="http://schemas.microsoft.com/office/drawing/2014/main" val="31032580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Here is example of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</a:rPr>
                        <a:t>index.ejs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 that takes in data of "title"</a:t>
                      </a:r>
                    </a:p>
                    <a:p>
                      <a:r>
                        <a:rPr lang="en-US" dirty="0">
                          <a:effectLst/>
                        </a:rPr>
                        <a:t>&lt;!DOCTYPE </a:t>
                      </a:r>
                      <a:r>
                        <a:rPr lang="en-US" b="1" dirty="0">
                          <a:solidFill>
                            <a:srgbClr val="0000FF"/>
                          </a:solidFill>
                          <a:effectLst/>
                        </a:rPr>
                        <a:t>html</a:t>
                      </a:r>
                      <a:r>
                        <a:rPr lang="en-US" dirty="0">
                          <a:effectLst/>
                        </a:rPr>
                        <a:t>&gt;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&lt;</a:t>
                      </a:r>
                      <a:r>
                        <a:rPr lang="en-US" b="1" dirty="0">
                          <a:solidFill>
                            <a:srgbClr val="000080"/>
                          </a:solidFill>
                          <a:effectLst/>
                        </a:rPr>
                        <a:t>html</a:t>
                      </a:r>
                      <a:r>
                        <a:rPr lang="en-US" dirty="0">
                          <a:effectLst/>
                        </a:rPr>
                        <a:t>&gt;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     &lt;</a:t>
                      </a:r>
                      <a:r>
                        <a:rPr lang="en-US" b="1" dirty="0">
                          <a:solidFill>
                            <a:srgbClr val="000080"/>
                          </a:solidFill>
                          <a:effectLst/>
                        </a:rPr>
                        <a:t>head</a:t>
                      </a:r>
                      <a:r>
                        <a:rPr lang="en-US" dirty="0">
                          <a:effectLst/>
                        </a:rPr>
                        <a:t>&gt;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         &lt;</a:t>
                      </a:r>
                      <a:r>
                        <a:rPr lang="en-US" b="1" dirty="0">
                          <a:solidFill>
                            <a:srgbClr val="000080"/>
                          </a:solidFill>
                          <a:effectLst/>
                        </a:rPr>
                        <a:t>title</a:t>
                      </a:r>
                      <a:r>
                        <a:rPr lang="en-US" dirty="0">
                          <a:effectLst/>
                        </a:rPr>
                        <a:t>&gt;&lt;%= title %&gt;&lt;/</a:t>
                      </a:r>
                      <a:r>
                        <a:rPr lang="en-US" b="1" dirty="0">
                          <a:solidFill>
                            <a:srgbClr val="000080"/>
                          </a:solidFill>
                          <a:effectLst/>
                        </a:rPr>
                        <a:t>title</a:t>
                      </a:r>
                      <a:r>
                        <a:rPr lang="en-US" dirty="0">
                          <a:effectLst/>
                        </a:rPr>
                        <a:t>&gt;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         &lt;</a:t>
                      </a:r>
                      <a:r>
                        <a:rPr lang="en-US" b="1" dirty="0">
                          <a:solidFill>
                            <a:srgbClr val="000080"/>
                          </a:solidFill>
                          <a:effectLst/>
                        </a:rPr>
                        <a:t>link </a:t>
                      </a:r>
                      <a:r>
                        <a:rPr lang="en-US" b="1" dirty="0" err="1">
                          <a:solidFill>
                            <a:srgbClr val="0000FF"/>
                          </a:solidFill>
                          <a:effectLst/>
                        </a:rPr>
                        <a:t>rel</a:t>
                      </a:r>
                      <a:r>
                        <a:rPr lang="en-US" b="1" dirty="0">
                          <a:solidFill>
                            <a:srgbClr val="0000FF"/>
                          </a:solidFill>
                          <a:effectLst/>
                        </a:rPr>
                        <a:t>=</a:t>
                      </a:r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'stylesheet' </a:t>
                      </a:r>
                      <a:r>
                        <a:rPr lang="en-US" b="1" dirty="0" err="1">
                          <a:solidFill>
                            <a:srgbClr val="0000FF"/>
                          </a:solidFill>
                          <a:effectLst/>
                        </a:rPr>
                        <a:t>href</a:t>
                      </a:r>
                      <a:r>
                        <a:rPr lang="en-US" b="1" dirty="0">
                          <a:solidFill>
                            <a:srgbClr val="0000FF"/>
                          </a:solidFill>
                          <a:effectLst/>
                        </a:rPr>
                        <a:t>=</a:t>
                      </a:r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'/stylesheets/style.css' </a:t>
                      </a:r>
                      <a:r>
                        <a:rPr lang="en-US" dirty="0">
                          <a:effectLst/>
                        </a:rPr>
                        <a:t>/&gt;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      &lt;/</a:t>
                      </a:r>
                      <a:r>
                        <a:rPr lang="en-US" b="1" dirty="0">
                          <a:solidFill>
                            <a:srgbClr val="000080"/>
                          </a:solidFill>
                          <a:effectLst/>
                        </a:rPr>
                        <a:t>head</a:t>
                      </a:r>
                      <a:r>
                        <a:rPr lang="en-US" dirty="0">
                          <a:effectLst/>
                        </a:rPr>
                        <a:t>&gt;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&lt;</a:t>
                      </a:r>
                      <a:r>
                        <a:rPr lang="en-US" b="1" dirty="0">
                          <a:solidFill>
                            <a:srgbClr val="000080"/>
                          </a:solidFill>
                          <a:effectLst/>
                        </a:rPr>
                        <a:t>body</a:t>
                      </a:r>
                      <a:r>
                        <a:rPr lang="en-US" dirty="0">
                          <a:effectLst/>
                        </a:rPr>
                        <a:t>&gt;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      &lt;</a:t>
                      </a:r>
                      <a:r>
                        <a:rPr lang="en-US" b="1" dirty="0">
                          <a:solidFill>
                            <a:srgbClr val="000080"/>
                          </a:solidFill>
                          <a:effectLst/>
                        </a:rPr>
                        <a:t>h1</a:t>
                      </a:r>
                      <a:r>
                        <a:rPr lang="en-US" dirty="0">
                          <a:effectLst/>
                        </a:rPr>
                        <a:t>&gt;&lt;%= title %&gt;&lt;/</a:t>
                      </a:r>
                      <a:r>
                        <a:rPr lang="en-US" b="1" dirty="0">
                          <a:solidFill>
                            <a:srgbClr val="000080"/>
                          </a:solidFill>
                          <a:effectLst/>
                        </a:rPr>
                        <a:t>h1</a:t>
                      </a:r>
                      <a:r>
                        <a:rPr lang="en-US" dirty="0">
                          <a:effectLst/>
                        </a:rPr>
                        <a:t>&gt;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      &lt;</a:t>
                      </a:r>
                      <a:r>
                        <a:rPr lang="en-US" b="1" dirty="0">
                          <a:solidFill>
                            <a:srgbClr val="000080"/>
                          </a:solidFill>
                          <a:effectLst/>
                        </a:rPr>
                        <a:t>p</a:t>
                      </a:r>
                      <a:r>
                        <a:rPr lang="en-US" dirty="0">
                          <a:effectLst/>
                        </a:rPr>
                        <a:t>&gt;Welcome to &lt;%= title %&gt; right now &amp; here&lt;/</a:t>
                      </a:r>
                      <a:r>
                        <a:rPr lang="en-US" b="1" dirty="0">
                          <a:solidFill>
                            <a:srgbClr val="000080"/>
                          </a:solidFill>
                          <a:effectLst/>
                        </a:rPr>
                        <a:t>p</a:t>
                      </a:r>
                      <a:r>
                        <a:rPr lang="en-US" dirty="0">
                          <a:effectLst/>
                        </a:rPr>
                        <a:t>&gt;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&lt;/</a:t>
                      </a:r>
                      <a:r>
                        <a:rPr lang="en-US" b="1" dirty="0">
                          <a:solidFill>
                            <a:srgbClr val="000080"/>
                          </a:solidFill>
                          <a:effectLst/>
                        </a:rPr>
                        <a:t>body</a:t>
                      </a:r>
                      <a:r>
                        <a:rPr lang="en-US" dirty="0">
                          <a:effectLst/>
                        </a:rPr>
                        <a:t>&gt;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&lt;/</a:t>
                      </a:r>
                      <a:r>
                        <a:rPr lang="en-US" b="1" dirty="0">
                          <a:solidFill>
                            <a:srgbClr val="000080"/>
                          </a:solidFill>
                          <a:effectLst/>
                        </a:rPr>
                        <a:t>html</a:t>
                      </a:r>
                      <a:r>
                        <a:rPr lang="en-US" dirty="0">
                          <a:effectLst/>
                        </a:rPr>
                        <a:t>&gt;</a:t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28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810138"/>
                  </a:ext>
                </a:extLst>
              </a:tr>
            </a:tbl>
          </a:graphicData>
        </a:graphic>
      </p:graphicFrame>
      <p:pic>
        <p:nvPicPr>
          <p:cNvPr id="7172" name="Picture 4" descr="http://algebra.sci.csueastbay.edu/~grewe/CS3520/Mat/NodeJS/nodejs_express_files1.png">
            <a:extLst>
              <a:ext uri="{FF2B5EF4-FFF2-40B4-BE49-F238E27FC236}">
                <a16:creationId xmlns:a16="http://schemas.microsoft.com/office/drawing/2014/main" id="{21FCA1DD-B57E-4DFE-A92B-FDECBFFC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6193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168C02-87D3-43A9-8DFA-7CF0AE6C14ED}"/>
              </a:ext>
            </a:extLst>
          </p:cNvPr>
          <p:cNvSpPr txBox="1"/>
          <p:nvPr/>
        </p:nvSpPr>
        <p:spPr>
          <a:xfrm>
            <a:off x="2590800" y="5103674"/>
            <a:ext cx="33528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view accesses data sent from Controller through the variable name. 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Example &lt;%= </a:t>
            </a:r>
            <a:r>
              <a:rPr lang="en-US" b="1" i="1" dirty="0"/>
              <a:t>title</a:t>
            </a:r>
            <a:r>
              <a:rPr lang="en-US" dirty="0"/>
              <a:t> &gt;</a:t>
            </a: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350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5626-7EDE-4D25-968B-59DC3F2E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 example of view reading in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19E60E-2D94-4099-A906-5E4B711E330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89018572"/>
              </p:ext>
            </p:extLst>
          </p:nvPr>
        </p:nvGraphicFramePr>
        <p:xfrm>
          <a:off x="762000" y="990600"/>
          <a:ext cx="7772400" cy="5798526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val="835689469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rgbClr val="FFFFFF"/>
                          </a:solidFill>
                          <a:effectLst/>
                        </a:rPr>
                        <a:t>getAllRoutes.ejs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 view that expects rows of entries (an array) from the Routes database "table" and this data is given to this code in the variable "</a:t>
                      </a:r>
                      <a:r>
                        <a:rPr lang="en-US" sz="1600" dirty="0" err="1">
                          <a:solidFill>
                            <a:srgbClr val="FFFFFF"/>
                          </a:solidFill>
                          <a:effectLst/>
                        </a:rPr>
                        <a:t>results"and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 this code cycles through the rows and displays some of the content (latitude and longitude)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&lt;!DOCTYPE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</a:rPr>
                        <a:t>html</a:t>
                      </a:r>
                      <a:r>
                        <a:rPr lang="en-US" sz="1600" dirty="0">
                          <a:effectLst/>
                        </a:rPr>
                        <a:t>&gt;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&lt;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effectLst/>
                        </a:rPr>
                        <a:t>html</a:t>
                      </a:r>
                      <a:r>
                        <a:rPr lang="en-US" sz="1600" dirty="0">
                          <a:effectLst/>
                        </a:rPr>
                        <a:t>&gt;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&lt;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effectLst/>
                        </a:rPr>
                        <a:t>head</a:t>
                      </a:r>
                      <a:r>
                        <a:rPr lang="en-US" sz="1600" dirty="0">
                          <a:effectLst/>
                        </a:rPr>
                        <a:t>&gt;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    &lt;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effectLst/>
                        </a:rPr>
                        <a:t>title</a:t>
                      </a:r>
                      <a:r>
                        <a:rPr lang="en-US" sz="1600" dirty="0">
                          <a:effectLst/>
                        </a:rPr>
                        <a:t>&gt;</a:t>
                      </a:r>
                      <a:r>
                        <a:rPr lang="en-US" sz="1600" dirty="0" err="1">
                          <a:effectLst/>
                        </a:rPr>
                        <a:t>mLab</a:t>
                      </a:r>
                      <a:r>
                        <a:rPr lang="en-US" sz="1600" dirty="0">
                          <a:effectLst/>
                        </a:rPr>
                        <a:t> MongoDB test&lt;/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effectLst/>
                        </a:rPr>
                        <a:t>title</a:t>
                      </a:r>
                      <a:r>
                        <a:rPr lang="en-US" sz="1600" dirty="0">
                          <a:effectLst/>
                        </a:rPr>
                        <a:t>&gt;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    &lt;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effectLst/>
                        </a:rPr>
                        <a:t>link </a:t>
                      </a:r>
                      <a:r>
                        <a:rPr lang="en-US" sz="1600" b="1" dirty="0" err="1">
                          <a:solidFill>
                            <a:srgbClr val="0000FF"/>
                          </a:solidFill>
                          <a:effectLst/>
                        </a:rPr>
                        <a:t>rel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</a:rPr>
                        <a:t>=</a:t>
                      </a:r>
                      <a:r>
                        <a:rPr lang="en-US" sz="1600" b="1" dirty="0">
                          <a:solidFill>
                            <a:srgbClr val="008000"/>
                          </a:solidFill>
                          <a:effectLst/>
                        </a:rPr>
                        <a:t>'stylesheet' </a:t>
                      </a:r>
                      <a:r>
                        <a:rPr lang="en-US" sz="1600" b="1" dirty="0" err="1">
                          <a:solidFill>
                            <a:srgbClr val="0000FF"/>
                          </a:solidFill>
                          <a:effectLst/>
                        </a:rPr>
                        <a:t>href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</a:rPr>
                        <a:t>=</a:t>
                      </a:r>
                      <a:r>
                        <a:rPr lang="en-US" sz="1600" b="1" dirty="0">
                          <a:solidFill>
                            <a:srgbClr val="008000"/>
                          </a:solidFill>
                          <a:effectLst/>
                        </a:rPr>
                        <a:t>'/stylesheets/style.css' </a:t>
                      </a:r>
                      <a:r>
                        <a:rPr lang="en-US" sz="1600" dirty="0">
                          <a:effectLst/>
                        </a:rPr>
                        <a:t>/&gt;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&lt;/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effectLst/>
                        </a:rPr>
                        <a:t>head</a:t>
                      </a:r>
                      <a:r>
                        <a:rPr lang="en-US" sz="1600" dirty="0">
                          <a:effectLst/>
                        </a:rPr>
                        <a:t>&gt;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&lt;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effectLst/>
                        </a:rPr>
                        <a:t>body</a:t>
                      </a:r>
                      <a:r>
                        <a:rPr lang="en-US" sz="1600" dirty="0">
                          <a:effectLst/>
                        </a:rPr>
                        <a:t>&gt;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     &lt;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effectLst/>
                        </a:rPr>
                        <a:t>div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</a:rPr>
                        <a:t>class=</a:t>
                      </a:r>
                      <a:r>
                        <a:rPr lang="en-US" sz="1600" b="1" dirty="0">
                          <a:solidFill>
                            <a:srgbClr val="008000"/>
                          </a:solidFill>
                          <a:effectLst/>
                        </a:rPr>
                        <a:t>"container"</a:t>
                      </a:r>
                      <a:r>
                        <a:rPr lang="en-US" sz="1600" dirty="0">
                          <a:effectLst/>
                        </a:rPr>
                        <a:t>&gt;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      &lt;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effectLst/>
                        </a:rPr>
                        <a:t>h2</a:t>
                      </a:r>
                      <a:r>
                        <a:rPr lang="en-US" sz="1600" dirty="0">
                          <a:effectLst/>
                        </a:rPr>
                        <a:t>&gt;Database Results getting Routes &lt;/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effectLst/>
                        </a:rPr>
                        <a:t>h2</a:t>
                      </a:r>
                      <a:r>
                        <a:rPr lang="en-US" sz="1600" dirty="0">
                          <a:effectLst/>
                        </a:rPr>
                        <a:t>&gt;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     &lt;</a:t>
                      </a:r>
                      <a:r>
                        <a:rPr lang="en-US" sz="1600" b="1" dirty="0" err="1">
                          <a:solidFill>
                            <a:srgbClr val="000080"/>
                          </a:solidFill>
                          <a:effectLst/>
                        </a:rPr>
                        <a:t>ul</a:t>
                      </a:r>
                      <a:r>
                        <a:rPr lang="en-US" sz="1600" dirty="0">
                          <a:effectLst/>
                        </a:rPr>
                        <a:t>&gt;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           &lt;% </a:t>
                      </a:r>
                      <a:r>
                        <a:rPr lang="en-US" sz="1600" dirty="0" err="1">
                          <a:solidFill>
                            <a:srgbClr val="FFFFFF"/>
                          </a:solidFill>
                          <a:effectLst/>
                        </a:rPr>
                        <a:t>results.</a:t>
                      </a:r>
                      <a:r>
                        <a:rPr lang="en-US" sz="1600" dirty="0" err="1">
                          <a:solidFill>
                            <a:srgbClr val="7A7A43"/>
                          </a:solidFill>
                          <a:effectLst/>
                        </a:rPr>
                        <a:t>forEach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effectLst/>
                        </a:rPr>
                        <a:t>function</a:t>
                      </a:r>
                      <a:r>
                        <a:rPr lang="en-US" sz="1600" dirty="0">
                          <a:effectLst/>
                        </a:rPr>
                        <a:t>(r) { %&gt;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                 &lt;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effectLst/>
                        </a:rPr>
                        <a:t>li</a:t>
                      </a:r>
                      <a:r>
                        <a:rPr lang="en-US" sz="1600" dirty="0">
                          <a:effectLst/>
                        </a:rPr>
                        <a:t>&gt;&lt;%= r.</a:t>
                      </a:r>
                      <a:r>
                        <a:rPr lang="en-US" sz="1600" b="1" dirty="0">
                          <a:solidFill>
                            <a:srgbClr val="660E7A"/>
                          </a:solidFill>
                          <a:effectLst/>
                        </a:rPr>
                        <a:t>name </a:t>
                      </a:r>
                      <a:r>
                        <a:rPr lang="en-US" sz="1600" dirty="0">
                          <a:effectLst/>
                        </a:rPr>
                        <a:t>%&gt; - &lt;%= </a:t>
                      </a:r>
                      <a:r>
                        <a:rPr lang="en-US" sz="1600" dirty="0" err="1">
                          <a:effectLst/>
                        </a:rPr>
                        <a:t>r.</a:t>
                      </a:r>
                      <a:r>
                        <a:rPr lang="en-US" sz="1600" b="1" dirty="0" err="1">
                          <a:solidFill>
                            <a:srgbClr val="660E7A"/>
                          </a:solidFill>
                          <a:effectLst/>
                        </a:rPr>
                        <a:t>frequency</a:t>
                      </a:r>
                      <a:r>
                        <a:rPr lang="en-US" sz="1600" b="1" dirty="0">
                          <a:solidFill>
                            <a:srgbClr val="660E7A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%&gt;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                  From:(&lt;%=</a:t>
                      </a:r>
                      <a:r>
                        <a:rPr lang="en-US" sz="1600" dirty="0" err="1">
                          <a:effectLst/>
                        </a:rPr>
                        <a:t>r.START_Longitude</a:t>
                      </a:r>
                      <a:r>
                        <a:rPr lang="en-US" sz="1600" dirty="0">
                          <a:effectLst/>
                        </a:rPr>
                        <a:t> %&gt;, &lt;%=</a:t>
                      </a:r>
                      <a:r>
                        <a:rPr lang="en-US" sz="1600" dirty="0" err="1">
                          <a:effectLst/>
                        </a:rPr>
                        <a:t>r.START_Latitude</a:t>
                      </a:r>
                      <a:r>
                        <a:rPr lang="en-US" sz="1600" dirty="0">
                          <a:effectLst/>
                        </a:rPr>
                        <a:t> %&gt; )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                  TO:(:(&lt;%=</a:t>
                      </a:r>
                      <a:r>
                        <a:rPr lang="en-US" sz="1600" dirty="0" err="1">
                          <a:effectLst/>
                        </a:rPr>
                        <a:t>r.END_Longitude</a:t>
                      </a:r>
                      <a:r>
                        <a:rPr lang="en-US" sz="1600" dirty="0">
                          <a:effectLst/>
                        </a:rPr>
                        <a:t> %&gt;,&lt;%=</a:t>
                      </a:r>
                      <a:r>
                        <a:rPr lang="en-US" sz="1600" dirty="0" err="1">
                          <a:effectLst/>
                        </a:rPr>
                        <a:t>r.END_Latitude</a:t>
                      </a:r>
                      <a:r>
                        <a:rPr lang="en-US" sz="1600" dirty="0">
                          <a:effectLst/>
                        </a:rPr>
                        <a:t> %&gt;) &lt;/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effectLst/>
                        </a:rPr>
                        <a:t>li</a:t>
                      </a:r>
                      <a:r>
                        <a:rPr lang="en-US" sz="1600" dirty="0">
                          <a:effectLst/>
                        </a:rPr>
                        <a:t>&gt;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            &lt;% }); %&gt;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     &lt;/</a:t>
                      </a:r>
                      <a:r>
                        <a:rPr lang="en-US" sz="1600" b="1" dirty="0" err="1">
                          <a:solidFill>
                            <a:srgbClr val="000080"/>
                          </a:solidFill>
                          <a:effectLst/>
                        </a:rPr>
                        <a:t>ul</a:t>
                      </a:r>
                      <a:r>
                        <a:rPr lang="en-US" sz="1600" dirty="0">
                          <a:effectLst/>
                        </a:rPr>
                        <a:t>&gt;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     &lt;/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effectLst/>
                        </a:rPr>
                        <a:t>div</a:t>
                      </a:r>
                      <a:r>
                        <a:rPr lang="en-US" sz="1600" dirty="0">
                          <a:effectLst/>
                        </a:rPr>
                        <a:t>&gt;</a:t>
                      </a:r>
                      <a:br>
                        <a:rPr lang="en-US" sz="1600" dirty="0">
                          <a:effectLst/>
                        </a:rPr>
                      </a:b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&lt;/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effectLst/>
                        </a:rPr>
                        <a:t>body&gt;&lt;/html</a:t>
                      </a:r>
                      <a:r>
                        <a:rPr lang="en-US" sz="1600" dirty="0">
                          <a:effectLst/>
                        </a:rPr>
                        <a:t>&gt;</a:t>
                      </a:r>
                    </a:p>
                    <a:p>
                      <a:endParaRPr lang="en-US" sz="1600" dirty="0">
                        <a:effectLst/>
                      </a:endParaRPr>
                    </a:p>
                    <a:p>
                      <a:endParaRPr lang="en-US" sz="1100" dirty="0">
                        <a:effectLst/>
                      </a:endParaRPr>
                    </a:p>
                  </a:txBody>
                  <a:tcPr marL="11283" marR="11283" marT="11283" marB="11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22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271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810B-AE98-4203-99B1-3D8FE23C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on sending data from controller to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616C0-06FD-4A4E-B82A-F7C0B92FCC7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0830" y="660377"/>
            <a:ext cx="7772400" cy="4572000"/>
          </a:xfrm>
        </p:spPr>
        <p:txBody>
          <a:bodyPr/>
          <a:lstStyle/>
          <a:p>
            <a:r>
              <a:rPr lang="en-US" dirty="0"/>
              <a:t>Nesting Data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A989712-4115-4CF2-A8BA-12CB90C12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56" y="1348052"/>
            <a:ext cx="7787722" cy="287768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0" tIns="0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***** in main.js file in controllers directory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GET home page. */</a:t>
            </a:r>
            <a:b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module.exports.index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req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res, next) { 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'index'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{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'CS at CSUEB’,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courseInfo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'Web Design’,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professor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'L.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Grewe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}); 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74D51F8-FF74-419A-8E6A-EC4B775FD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030927"/>
              </p:ext>
            </p:extLst>
          </p:nvPr>
        </p:nvGraphicFramePr>
        <p:xfrm>
          <a:off x="329856" y="4038600"/>
          <a:ext cx="7010400" cy="3875009"/>
        </p:xfrm>
        <a:graphic>
          <a:graphicData uri="http://schemas.openxmlformats.org/drawingml/2006/table">
            <a:tbl>
              <a:tblPr/>
              <a:tblGrid>
                <a:gridCol w="7010400">
                  <a:extLst>
                    <a:ext uri="{9D8B030D-6E8A-4147-A177-3AD203B41FA5}">
                      <a16:colId xmlns:a16="http://schemas.microsoft.com/office/drawing/2014/main" val="2831565331"/>
                    </a:ext>
                  </a:extLst>
                </a:gridCol>
              </a:tblGrid>
              <a:tr h="387500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Here is example of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</a:rPr>
                        <a:t>index.ejs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 that takes in data of "title" and nested "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</a:rPr>
                        <a:t>courseInfo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"</a:t>
                      </a:r>
                    </a:p>
                    <a:p>
                      <a:r>
                        <a:rPr lang="en-US" sz="1400" dirty="0">
                          <a:effectLst/>
                        </a:rPr>
                        <a:t>&lt;!DOCTYPE 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html</a:t>
                      </a:r>
                      <a:r>
                        <a:rPr lang="en-US" sz="1400" dirty="0">
                          <a:effectLst/>
                        </a:rPr>
                        <a:t>&gt;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&lt;</a:t>
                      </a:r>
                      <a:r>
                        <a:rPr lang="en-US" sz="1400" b="1" dirty="0">
                          <a:solidFill>
                            <a:srgbClr val="000080"/>
                          </a:solidFill>
                          <a:effectLst/>
                        </a:rPr>
                        <a:t>html</a:t>
                      </a:r>
                      <a:r>
                        <a:rPr lang="en-US" sz="1400" dirty="0">
                          <a:effectLst/>
                        </a:rPr>
                        <a:t>&gt;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&lt;</a:t>
                      </a:r>
                      <a:r>
                        <a:rPr lang="en-US" sz="1400" b="1" dirty="0">
                          <a:solidFill>
                            <a:srgbClr val="000080"/>
                          </a:solidFill>
                          <a:effectLst/>
                        </a:rPr>
                        <a:t>head</a:t>
                      </a:r>
                      <a:r>
                        <a:rPr lang="en-US" sz="1400" dirty="0">
                          <a:effectLst/>
                        </a:rPr>
                        <a:t>&gt;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&lt;</a:t>
                      </a:r>
                      <a:r>
                        <a:rPr lang="en-US" sz="1400" b="1" dirty="0">
                          <a:solidFill>
                            <a:srgbClr val="000080"/>
                          </a:solidFill>
                          <a:effectLst/>
                        </a:rPr>
                        <a:t>title</a:t>
                      </a:r>
                      <a:r>
                        <a:rPr lang="en-US" sz="1400" dirty="0">
                          <a:effectLst/>
                        </a:rPr>
                        <a:t>&gt;&lt;%= title %&gt;&lt;/</a:t>
                      </a:r>
                      <a:r>
                        <a:rPr lang="en-US" sz="1400" b="1" dirty="0">
                          <a:solidFill>
                            <a:srgbClr val="000080"/>
                          </a:solidFill>
                          <a:effectLst/>
                        </a:rPr>
                        <a:t>title</a:t>
                      </a:r>
                      <a:r>
                        <a:rPr lang="en-US" sz="1400" dirty="0">
                          <a:effectLst/>
                        </a:rPr>
                        <a:t>&gt;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&lt;</a:t>
                      </a:r>
                      <a:r>
                        <a:rPr lang="en-US" sz="1400" b="1" dirty="0">
                          <a:solidFill>
                            <a:srgbClr val="000080"/>
                          </a:solidFill>
                          <a:effectLst/>
                        </a:rPr>
                        <a:t>link </a:t>
                      </a:r>
                      <a:r>
                        <a:rPr lang="en-US" sz="1400" b="1" dirty="0" err="1">
                          <a:solidFill>
                            <a:srgbClr val="0000FF"/>
                          </a:solidFill>
                          <a:effectLst/>
                        </a:rPr>
                        <a:t>rel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=</a:t>
                      </a:r>
                      <a:r>
                        <a:rPr lang="en-US" sz="1400" b="1" dirty="0">
                          <a:solidFill>
                            <a:srgbClr val="008000"/>
                          </a:solidFill>
                          <a:effectLst/>
                        </a:rPr>
                        <a:t>'stylesheet' </a:t>
                      </a:r>
                      <a:r>
                        <a:rPr lang="en-US" sz="1400" b="1" dirty="0" err="1">
                          <a:solidFill>
                            <a:srgbClr val="0000FF"/>
                          </a:solidFill>
                          <a:effectLst/>
                        </a:rPr>
                        <a:t>href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=</a:t>
                      </a:r>
                      <a:r>
                        <a:rPr lang="en-US" sz="1400" b="1" dirty="0">
                          <a:solidFill>
                            <a:srgbClr val="008000"/>
                          </a:solidFill>
                          <a:effectLst/>
                        </a:rPr>
                        <a:t>'/stylesheets/style.css' </a:t>
                      </a:r>
                      <a:r>
                        <a:rPr lang="en-US" sz="1400" dirty="0">
                          <a:effectLst/>
                        </a:rPr>
                        <a:t>/&gt;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&lt;/</a:t>
                      </a:r>
                      <a:r>
                        <a:rPr lang="en-US" sz="1400" b="1" dirty="0">
                          <a:solidFill>
                            <a:srgbClr val="000080"/>
                          </a:solidFill>
                          <a:effectLst/>
                        </a:rPr>
                        <a:t>head</a:t>
                      </a:r>
                      <a:r>
                        <a:rPr lang="en-US" sz="1400" dirty="0">
                          <a:effectLst/>
                        </a:rPr>
                        <a:t>&gt;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&lt;</a:t>
                      </a:r>
                      <a:r>
                        <a:rPr lang="en-US" sz="1400" b="1" dirty="0">
                          <a:solidFill>
                            <a:srgbClr val="000080"/>
                          </a:solidFill>
                          <a:effectLst/>
                        </a:rPr>
                        <a:t>body</a:t>
                      </a:r>
                      <a:r>
                        <a:rPr lang="en-US" sz="1400" dirty="0">
                          <a:effectLst/>
                        </a:rPr>
                        <a:t>&gt;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&lt;</a:t>
                      </a:r>
                      <a:r>
                        <a:rPr lang="en-US" sz="1400" b="1" dirty="0">
                          <a:solidFill>
                            <a:srgbClr val="000080"/>
                          </a:solidFill>
                          <a:effectLst/>
                        </a:rPr>
                        <a:t>h1</a:t>
                      </a:r>
                      <a:r>
                        <a:rPr lang="en-US" sz="1400" dirty="0">
                          <a:effectLst/>
                        </a:rPr>
                        <a:t>&gt;&lt;%= title %&gt;&lt;/</a:t>
                      </a:r>
                      <a:r>
                        <a:rPr lang="en-US" sz="1400" b="1" dirty="0">
                          <a:solidFill>
                            <a:srgbClr val="000080"/>
                          </a:solidFill>
                          <a:effectLst/>
                        </a:rPr>
                        <a:t>h1</a:t>
                      </a:r>
                      <a:r>
                        <a:rPr lang="en-US" sz="1400" dirty="0">
                          <a:effectLst/>
                        </a:rPr>
                        <a:t>&gt;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&lt;</a:t>
                      </a:r>
                      <a:r>
                        <a:rPr lang="en-US" sz="1400" b="1" dirty="0">
                          <a:solidFill>
                            <a:srgbClr val="000080"/>
                          </a:solidFill>
                          <a:effectLst/>
                        </a:rPr>
                        <a:t>p</a:t>
                      </a:r>
                      <a:r>
                        <a:rPr lang="en-US" sz="1400" dirty="0">
                          <a:effectLst/>
                        </a:rPr>
                        <a:t>&gt;Welcome to the course &lt;%= courseInfo.name %&gt; which is </a:t>
                      </a:r>
                      <a:r>
                        <a:rPr lang="en-US" sz="1400" dirty="0" err="1">
                          <a:effectLst/>
                        </a:rPr>
                        <a:t>beging</a:t>
                      </a:r>
                      <a:r>
                        <a:rPr lang="en-US" sz="1400" dirty="0">
                          <a:effectLst/>
                        </a:rPr>
                        <a:t> taught by &lt;%= </a:t>
                      </a:r>
                      <a:r>
                        <a:rPr lang="en-US" sz="1400" dirty="0" err="1">
                          <a:effectLst/>
                        </a:rPr>
                        <a:t>courseInfo.professor</a:t>
                      </a:r>
                      <a:r>
                        <a:rPr lang="en-US" sz="1400" dirty="0">
                          <a:effectLst/>
                        </a:rPr>
                        <a:t> %&gt; &lt;/</a:t>
                      </a:r>
                      <a:r>
                        <a:rPr lang="en-US" sz="1400" b="1" dirty="0">
                          <a:solidFill>
                            <a:srgbClr val="000080"/>
                          </a:solidFill>
                          <a:effectLst/>
                        </a:rPr>
                        <a:t>p</a:t>
                      </a:r>
                      <a:r>
                        <a:rPr lang="en-US" sz="1400" dirty="0">
                          <a:effectLst/>
                        </a:rPr>
                        <a:t>&gt;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&lt;/</a:t>
                      </a:r>
                      <a:r>
                        <a:rPr lang="en-US" sz="1400" b="1" dirty="0">
                          <a:solidFill>
                            <a:srgbClr val="000080"/>
                          </a:solidFill>
                          <a:effectLst/>
                        </a:rPr>
                        <a:t>body</a:t>
                      </a:r>
                      <a:r>
                        <a:rPr lang="en-US" sz="1400" dirty="0">
                          <a:effectLst/>
                        </a:rPr>
                        <a:t>&gt;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&lt;/</a:t>
                      </a:r>
                      <a:r>
                        <a:rPr lang="en-US" sz="1400" b="1" dirty="0">
                          <a:solidFill>
                            <a:srgbClr val="000080"/>
                          </a:solidFill>
                          <a:effectLst/>
                        </a:rPr>
                        <a:t>html</a:t>
                      </a:r>
                      <a:r>
                        <a:rPr lang="en-US" sz="1400" dirty="0">
                          <a:effectLst/>
                        </a:rPr>
                        <a:t>&gt;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18525" marR="18525" marT="18525" marB="18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1283"/>
                  </a:ext>
                </a:extLst>
              </a:tr>
            </a:tbl>
          </a:graphicData>
        </a:graphic>
      </p:graphicFrame>
      <p:pic>
        <p:nvPicPr>
          <p:cNvPr id="9226" name="Picture 10" descr="http://algebra.sci.csueastbay.edu/~grewe/CS3520/Mat/NodeJS/ExpressMVC2.png">
            <a:extLst>
              <a:ext uri="{FF2B5EF4-FFF2-40B4-BE49-F238E27FC236}">
                <a16:creationId xmlns:a16="http://schemas.microsoft.com/office/drawing/2014/main" id="{D01AD180-8795-4A22-9F2E-DF61EF74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3879850"/>
            <a:ext cx="38290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55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8399-869C-4B91-8CBE-AEA0CC4B5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sending array data controller to view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ED2F37-E501-4727-82C6-B29253F2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137639"/>
            <a:ext cx="7848600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</a:b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.....typically this data will come from a database query or some kind of dynamic data retrieval but, to show that you can hard code an array in the controller here is an example</a:t>
            </a:r>
            <a:endParaRPr kumimoji="0" lang="en-US" altLang="en-US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2BEDFED-D6E1-4861-AD35-438CC3EA88D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228600" y="914400"/>
            <a:ext cx="8686800" cy="247757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0" tIns="0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/***** in main.js file in controllers directory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/* GET home page. */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module.exports.index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req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res, next) { 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res.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'index’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'CS at CSUEB’,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courseInfo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{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'Web Design',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professor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'L.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Grewe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 },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otherCourses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[ { name: 'CS 1', professor: 'L.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Ertaul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’},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 name: '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Newtworking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', professor: 'L.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Christiansan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’},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 name: 'Computer Vision', professor: 'L.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Grewe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} 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}); 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B308F63-2CB6-4649-AD76-F023DE750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76600"/>
            <a:ext cx="8763000" cy="286103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0" tIns="0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Here is example of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index.ejs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 that takes in data of "title" and nested "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courseInfo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" and the array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otherCoursesand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 displays them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&gt;&lt;%= title %&gt;&lt;/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link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'stylesheet'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'/stylesheets/style.css'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h1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&gt;&lt;%= title %&gt;&lt;/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h1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&gt;Welcome to the course &lt;%= courseInfo.name %&gt; which is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beging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taught by &lt;%=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courseInfo.professor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%&gt; &lt;/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&lt;h3&gt; Other Courses: &lt;/h3&gt; &lt;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&lt;%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otherCourses.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(r) { %&gt;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&lt;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Course: &lt;%= r.name %&gt; , Professor: &lt;%=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r.professor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%&gt; &lt;/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&lt;% }); %&gt;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5" name="Picture 5" descr="http://algebra.sci.csueastbay.edu/~grewe/CS3520/Mat/NodeJS/ExpressMVC3.png">
            <a:extLst>
              <a:ext uri="{FF2B5EF4-FFF2-40B4-BE49-F238E27FC236}">
                <a16:creationId xmlns:a16="http://schemas.microsoft.com/office/drawing/2014/main" id="{1B91A2F3-2ED6-43A8-BA39-52B367877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36571"/>
            <a:ext cx="2073813" cy="151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74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4F17-D248-4A18-AF2E-00BD93DE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53E7A-F9C2-4F41-9492-B0160738EF3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When we talk about </a:t>
            </a:r>
            <a:r>
              <a:rPr lang="en-US" dirty="0" err="1"/>
              <a:t>databaseswill</a:t>
            </a:r>
            <a:r>
              <a:rPr lang="en-US" dirty="0"/>
              <a:t> revisit this</a:t>
            </a:r>
          </a:p>
        </p:txBody>
      </p:sp>
    </p:spTree>
    <p:extLst>
      <p:ext uri="{BB962C8B-B14F-4D97-AF65-F5344CB8AC3E}">
        <p14:creationId xmlns:p14="http://schemas.microsoft.com/office/powerpoint/2010/main" val="388840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82540" cy="1401762"/>
          </a:xfrm>
        </p:spPr>
        <p:txBody>
          <a:bodyPr>
            <a:normAutofit/>
          </a:bodyPr>
          <a:lstStyle/>
          <a:p>
            <a:r>
              <a:rPr lang="en-US" dirty="0"/>
              <a:t>FEATURE 1: It adds the project structure we saw before for </a:t>
            </a:r>
            <a:r>
              <a:rPr lang="en-US" dirty="0" err="1"/>
              <a:t>NodeJS</a:t>
            </a:r>
            <a:r>
              <a:rPr lang="en-US" dirty="0"/>
              <a:t> + Express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kind of multi-folder architecture is sometimes called a “</a:t>
            </a:r>
            <a:r>
              <a:rPr lang="en-US" dirty="0" err="1"/>
              <a:t>scaffolded</a:t>
            </a:r>
            <a:r>
              <a:rPr lang="en-US" dirty="0"/>
              <a:t> app”</a:t>
            </a:r>
          </a:p>
        </p:txBody>
      </p:sp>
      <p:pic>
        <p:nvPicPr>
          <p:cNvPr id="1026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2924175" cy="42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2743200"/>
            <a:ext cx="4001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even if you do not use an IDE but,</a:t>
            </a:r>
          </a:p>
          <a:p>
            <a:r>
              <a:rPr lang="en-US" dirty="0"/>
              <a:t>Create a </a:t>
            </a:r>
            <a:r>
              <a:rPr lang="en-US" dirty="0" err="1"/>
              <a:t>NodeJS</a:t>
            </a:r>
            <a:r>
              <a:rPr lang="en-US" dirty="0"/>
              <a:t> project using command line</a:t>
            </a:r>
          </a:p>
          <a:p>
            <a:r>
              <a:rPr lang="en-US" dirty="0" err="1"/>
              <a:t>npm</a:t>
            </a:r>
            <a:r>
              <a:rPr lang="en-US" dirty="0"/>
              <a:t> tool you get a similar directory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7740" y="4405396"/>
            <a:ext cx="411480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partitioning  (towards MVC pattern) is a good one and helps with breaking up of code</a:t>
            </a:r>
          </a:p>
          <a:p>
            <a:r>
              <a:rPr lang="en-US" dirty="0"/>
              <a:t>Components which allows for more reuse, easier code, better growth/extensions –and is easier when working with a group.</a:t>
            </a:r>
          </a:p>
        </p:txBody>
      </p:sp>
    </p:spTree>
    <p:extLst>
      <p:ext uri="{BB962C8B-B14F-4D97-AF65-F5344CB8AC3E}">
        <p14:creationId xmlns:p14="http://schemas.microsoft.com/office/powerpoint/2010/main" val="3800052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MIDDLEWARE</a:t>
            </a:r>
          </a:p>
        </p:txBody>
      </p:sp>
      <p:pic>
        <p:nvPicPr>
          <p:cNvPr id="26626" name="Picture 2" descr="Image result for express middle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684972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age result for express middle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37" y="0"/>
            <a:ext cx="514594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58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FEATURE 5: Middleware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number of functions executed PRIOR to the handler</a:t>
            </a:r>
          </a:p>
        </p:txBody>
      </p:sp>
      <p:pic>
        <p:nvPicPr>
          <p:cNvPr id="13314" name="Picture 2" descr="http://algebra.sci.csueastbay.edu/~grewe/CS3520/Mat/NodeJS/Express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687113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410200" y="1800447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315200" y="1828800"/>
            <a:ext cx="4572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05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function which takes as parameters: </a:t>
            </a:r>
            <a:r>
              <a:rPr lang="en-US" dirty="0" err="1"/>
              <a:t>req</a:t>
            </a:r>
            <a:r>
              <a:rPr lang="en-US" dirty="0"/>
              <a:t>, res and next function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http://algebra.sci.csueastbay.edu/~grewe/CS3520/Mat/NodeJS/Express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60769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127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Middleware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7772400" cy="4572000"/>
          </a:xfrm>
        </p:spPr>
        <p:txBody>
          <a:bodyPr/>
          <a:lstStyle/>
          <a:p>
            <a:r>
              <a:rPr lang="en-US" dirty="0"/>
              <a:t>Has code to process requests &amp; </a:t>
            </a:r>
            <a:br>
              <a:rPr lang="en-US" dirty="0"/>
            </a:br>
            <a:r>
              <a:rPr lang="en-US" dirty="0"/>
              <a:t>perform other middleware operations:</a:t>
            </a:r>
          </a:p>
          <a:p>
            <a:pPr lvl="2"/>
            <a:r>
              <a:rPr lang="en-US" dirty="0"/>
              <a:t>Cookies</a:t>
            </a:r>
          </a:p>
          <a:p>
            <a:pPr lvl="2"/>
            <a:r>
              <a:rPr lang="en-US" dirty="0"/>
              <a:t>Body parsing</a:t>
            </a:r>
          </a:p>
          <a:p>
            <a:pPr lvl="2"/>
            <a:r>
              <a:rPr lang="en-US" dirty="0"/>
              <a:t>Logging</a:t>
            </a:r>
          </a:p>
          <a:p>
            <a:pPr lvl="2"/>
            <a:r>
              <a:rPr lang="en-US" dirty="0"/>
              <a:t>Authentication</a:t>
            </a:r>
          </a:p>
          <a:p>
            <a:r>
              <a:rPr lang="en-US" dirty="0"/>
              <a:t>Your code must declare their use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algebra.sci.csueastbay.edu/~grewe/CS3520/Mat/NodeJS/Expres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29322"/>
            <a:ext cx="3905250" cy="48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3962400"/>
            <a:ext cx="3633559" cy="25853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 app = express();</a:t>
            </a:r>
          </a:p>
          <a:p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cookieParser</a:t>
            </a:r>
            <a:r>
              <a:rPr lang="en-US" dirty="0"/>
              <a:t>());</a:t>
            </a:r>
          </a:p>
          <a:p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bodyParser</a:t>
            </a:r>
            <a:r>
              <a:rPr lang="en-US" dirty="0"/>
              <a:t>());</a:t>
            </a:r>
          </a:p>
          <a:p>
            <a:r>
              <a:rPr lang="en-US" dirty="0" err="1"/>
              <a:t>app.use</a:t>
            </a:r>
            <a:r>
              <a:rPr lang="en-US" dirty="0"/>
              <a:t>(logger());</a:t>
            </a:r>
          </a:p>
          <a:p>
            <a:r>
              <a:rPr lang="en-US" dirty="0" err="1"/>
              <a:t>app.use</a:t>
            </a:r>
            <a:r>
              <a:rPr lang="en-US" dirty="0"/>
              <a:t>(authentication());</a:t>
            </a:r>
          </a:p>
          <a:p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('/', function (</a:t>
            </a:r>
            <a:r>
              <a:rPr lang="en-US" dirty="0" err="1"/>
              <a:t>req</a:t>
            </a:r>
            <a:r>
              <a:rPr lang="en-US" dirty="0"/>
              <a:t>, res) { // ...});</a:t>
            </a:r>
          </a:p>
          <a:p>
            <a:r>
              <a:rPr lang="en-US" dirty="0" err="1"/>
              <a:t>app.listen</a:t>
            </a:r>
            <a:r>
              <a:rPr lang="en-US" dirty="0"/>
              <a:t>(3000);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3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0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r>
              <a:rPr lang="en-US" dirty="0" err="1"/>
              <a:t>app.use</a:t>
            </a:r>
            <a:r>
              <a:rPr lang="en-US" dirty="0"/>
              <a:t>()  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dirty="0" err="1"/>
              <a:t>app.use</a:t>
            </a:r>
            <a:r>
              <a:rPr lang="en-US" dirty="0"/>
              <a:t>() =</a:t>
            </a:r>
            <a:br>
              <a:rPr lang="en-US" dirty="0"/>
            </a:br>
            <a:r>
              <a:rPr lang="en-US" dirty="0"/>
              <a:t> specify middleware</a:t>
            </a:r>
            <a:br>
              <a:rPr lang="en-US" dirty="0"/>
            </a:br>
            <a:r>
              <a:rPr lang="en-US" dirty="0"/>
              <a:t> to execute (can call </a:t>
            </a:r>
            <a:br>
              <a:rPr lang="en-US" dirty="0"/>
            </a:br>
            <a:r>
              <a:rPr lang="en-US" dirty="0"/>
              <a:t>multiple times)</a:t>
            </a:r>
          </a:p>
          <a:p>
            <a:pPr marL="0" indent="0">
              <a:buNone/>
            </a:pPr>
            <a:r>
              <a:rPr lang="en-US" dirty="0"/>
              <a:t>EXAMPLE 1: middleware that is called ALWAYS regardless of URI request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471806"/>
            <a:ext cx="8534400" cy="31393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 express = require('express');</a:t>
            </a:r>
          </a:p>
          <a:p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app = express();</a:t>
            </a:r>
          </a:p>
          <a:p>
            <a:endParaRPr lang="en-US" dirty="0"/>
          </a:p>
          <a:p>
            <a:r>
              <a:rPr lang="en-US" dirty="0"/>
              <a:t> //Simple request time logger</a:t>
            </a:r>
          </a:p>
          <a:p>
            <a:r>
              <a:rPr lang="en-US" dirty="0"/>
              <a:t> </a:t>
            </a:r>
            <a:r>
              <a:rPr lang="en-US" dirty="0" err="1"/>
              <a:t>app.use</a:t>
            </a:r>
            <a:r>
              <a:rPr lang="en-US" dirty="0"/>
              <a:t>(function(</a:t>
            </a:r>
            <a:r>
              <a:rPr lang="en-US" dirty="0" err="1"/>
              <a:t>req</a:t>
            </a:r>
            <a:r>
              <a:rPr lang="en-US" dirty="0"/>
              <a:t>, res, next){</a:t>
            </a:r>
          </a:p>
          <a:p>
            <a:r>
              <a:rPr lang="en-US" dirty="0"/>
              <a:t>	 console.log("A new request received at " + </a:t>
            </a:r>
            <a:r>
              <a:rPr lang="en-US" dirty="0" err="1"/>
              <a:t>Date.now</a:t>
            </a:r>
            <a:r>
              <a:rPr lang="en-US" dirty="0"/>
              <a:t>()); </a:t>
            </a:r>
          </a:p>
          <a:p>
            <a:endParaRPr lang="en-US" dirty="0"/>
          </a:p>
          <a:p>
            <a:r>
              <a:rPr lang="en-US" dirty="0"/>
              <a:t>	//This function call is very important. It tells that more processing is </a:t>
            </a:r>
          </a:p>
          <a:p>
            <a:r>
              <a:rPr lang="en-US" dirty="0"/>
              <a:t>	//required for the current request and is in the next middleware function/route handler. 	next(); });</a:t>
            </a:r>
          </a:p>
          <a:p>
            <a:endParaRPr lang="en-US" dirty="0"/>
          </a:p>
        </p:txBody>
      </p:sp>
      <p:pic>
        <p:nvPicPr>
          <p:cNvPr id="15362" name="Picture 2" descr="http://algebra.sci.csueastbay.edu/~grewe/CS3520/Mat/NodeJS/Express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28" y="533400"/>
            <a:ext cx="58007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0316" y="3880239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3211453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app.use</a:t>
            </a:r>
            <a:r>
              <a:rPr lang="en-US" dirty="0"/>
              <a:t>()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express = require('express');</a:t>
            </a:r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app = express();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myLogger</a:t>
            </a:r>
            <a:r>
              <a:rPr lang="en-US" dirty="0"/>
              <a:t> = function (</a:t>
            </a:r>
            <a:r>
              <a:rPr lang="en-US" dirty="0" err="1"/>
              <a:t>req</a:t>
            </a:r>
            <a:r>
              <a:rPr lang="en-US" dirty="0"/>
              <a:t>, res, next) { 	console.log('LOGGED');</a:t>
            </a:r>
          </a:p>
          <a:p>
            <a:pPr marL="0" indent="0">
              <a:buNone/>
            </a:pPr>
            <a:r>
              <a:rPr lang="en-US" dirty="0"/>
              <a:t>	 next();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app.use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myLogger</a:t>
            </a:r>
            <a:r>
              <a:rPr lang="en-US" b="1" dirty="0">
                <a:solidFill>
                  <a:srgbClr val="FF0000"/>
                </a:solidFill>
              </a:rPr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app.get</a:t>
            </a:r>
            <a:r>
              <a:rPr lang="en-US" dirty="0"/>
              <a:t>('/', function (</a:t>
            </a:r>
            <a:r>
              <a:rPr lang="en-US" dirty="0" err="1"/>
              <a:t>req</a:t>
            </a:r>
            <a:r>
              <a:rPr lang="en-US" dirty="0"/>
              <a:t>, res) { </a:t>
            </a:r>
            <a:r>
              <a:rPr lang="en-US" dirty="0" err="1"/>
              <a:t>res.send</a:t>
            </a:r>
            <a:r>
              <a:rPr lang="en-US" dirty="0"/>
              <a:t>('Hello World!') });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app.listen</a:t>
            </a:r>
            <a:r>
              <a:rPr lang="en-US" dirty="0"/>
              <a:t>(3000)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75766" y="1219200"/>
            <a:ext cx="3352799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 if have a get request for / will first execute </a:t>
            </a:r>
            <a:r>
              <a:rPr lang="en-US" b="1" dirty="0" err="1">
                <a:solidFill>
                  <a:srgbClr val="FF0000"/>
                </a:solidFill>
              </a:rPr>
              <a:t>myLogger</a:t>
            </a:r>
            <a:r>
              <a:rPr lang="en-US" dirty="0"/>
              <a:t> then go to </a:t>
            </a:r>
            <a:r>
              <a:rPr lang="en-US" dirty="0" err="1"/>
              <a:t>app.get</a:t>
            </a:r>
            <a:r>
              <a:rPr lang="en-US" dirty="0"/>
              <a:t> handler function that sends</a:t>
            </a:r>
          </a:p>
          <a:p>
            <a:r>
              <a:rPr lang="en-US" dirty="0"/>
              <a:t>‘Hello World1’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19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app.use</a:t>
            </a:r>
            <a:r>
              <a:rPr lang="en-US" dirty="0"/>
              <a:t>() 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express = require('express'); </a:t>
            </a:r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app = express();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//Middleware function to log request protocol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app.use</a:t>
            </a:r>
            <a:r>
              <a:rPr lang="en-US" b="1" dirty="0">
                <a:solidFill>
                  <a:srgbClr val="FF0000"/>
                </a:solidFill>
              </a:rPr>
              <a:t>('/things', </a:t>
            </a:r>
            <a:r>
              <a:rPr lang="en-US" dirty="0"/>
              <a:t>function(</a:t>
            </a:r>
            <a:r>
              <a:rPr lang="en-US" dirty="0" err="1"/>
              <a:t>req</a:t>
            </a:r>
            <a:r>
              <a:rPr lang="en-US" dirty="0"/>
              <a:t>, res, next){</a:t>
            </a:r>
          </a:p>
          <a:p>
            <a:pPr marL="0" indent="0">
              <a:buNone/>
            </a:pPr>
            <a:r>
              <a:rPr lang="en-US" dirty="0"/>
              <a:t>	 console.log("A request for things received at " + </a:t>
            </a:r>
            <a:r>
              <a:rPr lang="en-US" dirty="0" err="1"/>
              <a:t>Date.now</a:t>
            </a:r>
            <a:r>
              <a:rPr lang="en-US" dirty="0"/>
              <a:t>());</a:t>
            </a:r>
          </a:p>
          <a:p>
            <a:pPr marL="0" indent="0">
              <a:buNone/>
            </a:pPr>
            <a:r>
              <a:rPr lang="en-US" dirty="0"/>
              <a:t>	 next(); });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//Route handler that sends the response </a:t>
            </a:r>
          </a:p>
          <a:p>
            <a:pPr marL="0" indent="0">
              <a:buNone/>
            </a:pPr>
            <a:r>
              <a:rPr lang="en-US" dirty="0" err="1"/>
              <a:t>app.get</a:t>
            </a:r>
            <a:r>
              <a:rPr lang="en-US" dirty="0"/>
              <a:t>('/things', function(</a:t>
            </a:r>
            <a:r>
              <a:rPr lang="en-US" dirty="0" err="1"/>
              <a:t>req</a:t>
            </a:r>
            <a:r>
              <a:rPr lang="en-US" dirty="0"/>
              <a:t>, res){ </a:t>
            </a:r>
            <a:r>
              <a:rPr lang="en-US" dirty="0" err="1"/>
              <a:t>res.send</a:t>
            </a:r>
            <a:r>
              <a:rPr lang="en-US" dirty="0"/>
              <a:t>('Things'); });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app.listen</a:t>
            </a:r>
            <a:r>
              <a:rPr lang="en-US" dirty="0"/>
              <a:t>(3000);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1752600"/>
            <a:ext cx="441755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where you call middleware only if URI is </a:t>
            </a:r>
            <a:r>
              <a:rPr lang="en-US" b="1" dirty="0">
                <a:solidFill>
                  <a:srgbClr val="FF0000"/>
                </a:solidFill>
              </a:rPr>
              <a:t>/things </a:t>
            </a:r>
          </a:p>
          <a:p>
            <a:r>
              <a:rPr lang="en-US" dirty="0"/>
              <a:t>then will go next to </a:t>
            </a:r>
            <a:r>
              <a:rPr lang="en-US" dirty="0" err="1"/>
              <a:t>app.get</a:t>
            </a:r>
            <a:r>
              <a:rPr lang="en-US" dirty="0"/>
              <a:t> handler code which</a:t>
            </a:r>
            <a:br>
              <a:rPr lang="en-US" dirty="0"/>
            </a:br>
            <a:r>
              <a:rPr lang="en-US" dirty="0"/>
              <a:t>sends ‘Things’ string</a:t>
            </a:r>
          </a:p>
        </p:txBody>
      </p:sp>
    </p:spTree>
    <p:extLst>
      <p:ext uri="{BB962C8B-B14F-4D97-AF65-F5344CB8AC3E}">
        <p14:creationId xmlns:p14="http://schemas.microsoft.com/office/powerpoint/2010/main" val="32010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in </a:t>
            </a:r>
            <a:r>
              <a:rPr lang="en-US" dirty="0" err="1"/>
              <a:t>app.use</a:t>
            </a:r>
            <a:r>
              <a:rPr lang="en-US" dirty="0"/>
              <a:t>()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of</a:t>
            </a:r>
          </a:p>
          <a:p>
            <a:pPr marL="0" indent="0">
              <a:buNone/>
            </a:pPr>
            <a:r>
              <a:rPr lang="en-US" dirty="0"/>
              <a:t>appearance</a:t>
            </a:r>
            <a:br>
              <a:rPr lang="en-US" dirty="0"/>
            </a:br>
            <a:r>
              <a:rPr lang="en-US" dirty="0"/>
              <a:t>of code in </a:t>
            </a:r>
            <a:br>
              <a:rPr lang="en-US" dirty="0"/>
            </a:br>
            <a:r>
              <a:rPr lang="en-US" dirty="0"/>
              <a:t>route file</a:t>
            </a:r>
          </a:p>
        </p:txBody>
      </p:sp>
      <p:pic>
        <p:nvPicPr>
          <p:cNvPr id="27650" name="Picture 2" descr="http://algebra.sci.csueastbay.edu/~grewe/CS3520/Mat/NodeJS/Express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43053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36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specific </a:t>
            </a:r>
            <a:r>
              <a:rPr lang="en-US" dirty="0" err="1"/>
              <a:t>middlware</a:t>
            </a:r>
            <a:r>
              <a:rPr lang="en-US" dirty="0"/>
              <a:t>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PROCESSING</a:t>
            </a:r>
          </a:p>
        </p:txBody>
      </p:sp>
      <p:pic>
        <p:nvPicPr>
          <p:cNvPr id="11266" name="Picture 2" descr="http://algebra.sci.csueastbay.edu/~grewe/CS3520/Mat/NodeJS/Express14.png">
            <a:extLst>
              <a:ext uri="{FF2B5EF4-FFF2-40B4-BE49-F238E27FC236}">
                <a16:creationId xmlns:a16="http://schemas.microsoft.com/office/drawing/2014/main" id="{617BAA70-1924-4FBD-94DF-BB00B7EF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4169259"/>
            <a:ext cx="67246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6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Middleware – Form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898" y="1371600"/>
            <a:ext cx="5715000" cy="4800600"/>
          </a:xfrm>
        </p:spPr>
        <p:txBody>
          <a:bodyPr>
            <a:normAutofit/>
          </a:bodyPr>
          <a:lstStyle/>
          <a:p>
            <a:r>
              <a:rPr lang="en-US" dirty="0"/>
              <a:t>STEP 1: install body-parsers and </a:t>
            </a:r>
            <a:r>
              <a:rPr lang="en-US" dirty="0" err="1"/>
              <a:t>multer</a:t>
            </a:r>
            <a:r>
              <a:rPr lang="en-US" dirty="0"/>
              <a:t> packages</a:t>
            </a:r>
          </a:p>
          <a:p>
            <a:pPr lvl="1"/>
            <a:r>
              <a:rPr lang="en-US" dirty="0">
                <a:solidFill>
                  <a:srgbClr val="00B050"/>
                </a:solidFill>
                <a:hlinkClick r:id="rId2"/>
              </a:rPr>
              <a:t>*** </a:t>
            </a:r>
            <a:r>
              <a:rPr lang="en-US" dirty="0" err="1">
                <a:solidFill>
                  <a:srgbClr val="00B050"/>
                </a:solidFill>
                <a:hlinkClick r:id="rId2"/>
              </a:rPr>
              <a:t>assumming</a:t>
            </a:r>
            <a:r>
              <a:rPr lang="en-US" dirty="0">
                <a:solidFill>
                  <a:srgbClr val="00B050"/>
                </a:solidFill>
                <a:hlinkClick r:id="rId2"/>
              </a:rPr>
              <a:t> you have already created a basic express </a:t>
            </a:r>
            <a:r>
              <a:rPr lang="en-US" dirty="0" err="1">
                <a:solidFill>
                  <a:srgbClr val="00B050"/>
                </a:solidFill>
                <a:hlinkClick r:id="rId2"/>
              </a:rPr>
              <a:t>applicaiton</a:t>
            </a:r>
            <a:r>
              <a:rPr lang="en-US" dirty="0">
                <a:solidFill>
                  <a:srgbClr val="00B050"/>
                </a:solidFill>
                <a:hlinkClick r:id="rId2"/>
              </a:rPr>
              <a:t> project *****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 </a:t>
            </a:r>
            <a:r>
              <a:rPr lang="en-US" b="1" dirty="0"/>
              <a:t>install the </a:t>
            </a:r>
            <a:r>
              <a:rPr lang="en-US" b="1" i="1" dirty="0"/>
              <a:t>body-parser</a:t>
            </a:r>
            <a:r>
              <a:rPr lang="en-US" b="1" dirty="0"/>
              <a:t>(for parsing JSON and </a:t>
            </a:r>
            <a:r>
              <a:rPr lang="en-US" b="1" dirty="0" err="1"/>
              <a:t>url</a:t>
            </a:r>
            <a:r>
              <a:rPr lang="en-US" b="1" dirty="0"/>
              <a:t>-encoded data) and </a:t>
            </a:r>
            <a:r>
              <a:rPr lang="en-US" b="1" i="1" dirty="0" err="1"/>
              <a:t>multer</a:t>
            </a:r>
            <a:r>
              <a:rPr lang="en-US" b="1" dirty="0"/>
              <a:t>(for parsing multipart/form data) middleware.</a:t>
            </a:r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lvl="1"/>
            <a:r>
              <a:rPr lang="en-US" dirty="0"/>
              <a:t>GO to your terminal window in application and type</a:t>
            </a:r>
          </a:p>
          <a:p>
            <a:pPr marL="594360" lvl="2" indent="0">
              <a:buNone/>
            </a:pPr>
            <a:r>
              <a:rPr lang="en-US" b="1" i="1" dirty="0" err="1">
                <a:solidFill>
                  <a:srgbClr val="FF0000"/>
                </a:solidFill>
              </a:rPr>
              <a:t>npm</a:t>
            </a:r>
            <a:r>
              <a:rPr lang="en-US" b="1" i="1" dirty="0">
                <a:solidFill>
                  <a:srgbClr val="FF0000"/>
                </a:solidFill>
              </a:rPr>
              <a:t> install --save body-parser </a:t>
            </a:r>
            <a:r>
              <a:rPr lang="en-US" b="1" i="1" dirty="0" err="1">
                <a:solidFill>
                  <a:srgbClr val="FF0000"/>
                </a:solidFill>
              </a:rPr>
              <a:t>multer</a:t>
            </a:r>
            <a:r>
              <a:rPr lang="en-US" b="1" i="1" dirty="0">
                <a:solidFill>
                  <a:srgbClr val="FF0000"/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1066800"/>
            <a:ext cx="3865738" cy="56323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NEW </a:t>
            </a:r>
            <a:r>
              <a:rPr lang="en-US" b="1" i="1" dirty="0" err="1">
                <a:solidFill>
                  <a:srgbClr val="FF0000"/>
                </a:solidFill>
              </a:rPr>
              <a:t>package.json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"name"</a:t>
            </a:r>
            <a:r>
              <a:rPr lang="en-US" dirty="0"/>
              <a:t>: </a:t>
            </a:r>
            <a:r>
              <a:rPr lang="en-US" b="1" dirty="0"/>
              <a:t>"</a:t>
            </a:r>
            <a:r>
              <a:rPr lang="en-US" b="1" dirty="0" err="1"/>
              <a:t>nodejsexpresswebstorm</a:t>
            </a:r>
            <a:r>
              <a:rPr lang="en-US" b="1" dirty="0"/>
              <a:t>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"version"</a:t>
            </a:r>
            <a:r>
              <a:rPr lang="en-US" dirty="0"/>
              <a:t>: </a:t>
            </a:r>
            <a:r>
              <a:rPr lang="en-US" b="1" dirty="0"/>
              <a:t>"0.0.0"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"private"</a:t>
            </a:r>
            <a:r>
              <a:rPr lang="en-US" dirty="0"/>
              <a:t>: </a:t>
            </a:r>
            <a:r>
              <a:rPr lang="en-US" b="1" dirty="0"/>
              <a:t>true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"scripts"</a:t>
            </a:r>
            <a:r>
              <a:rPr lang="en-US" dirty="0"/>
              <a:t>: {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"start"</a:t>
            </a:r>
            <a:r>
              <a:rPr lang="en-US" dirty="0"/>
              <a:t>: </a:t>
            </a:r>
            <a:r>
              <a:rPr lang="en-US" b="1" dirty="0"/>
              <a:t>"node ./bin/www"</a:t>
            </a:r>
            <a:br>
              <a:rPr lang="en-US" b="1" dirty="0"/>
            </a:br>
            <a:r>
              <a:rPr lang="en-US" b="1" dirty="0"/>
              <a:t>  </a:t>
            </a:r>
            <a:r>
              <a:rPr lang="en-US" dirty="0"/>
              <a:t>},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"dependencies"</a:t>
            </a:r>
            <a:r>
              <a:rPr lang="en-US" dirty="0"/>
              <a:t>: {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"body-parser"</a:t>
            </a:r>
            <a:r>
              <a:rPr lang="en-US" dirty="0"/>
              <a:t>: </a:t>
            </a:r>
            <a:r>
              <a:rPr lang="en-US" b="1" dirty="0"/>
              <a:t>"^1.17.2"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"cookie-parser"</a:t>
            </a:r>
            <a:r>
              <a:rPr lang="en-US" dirty="0"/>
              <a:t>: </a:t>
            </a:r>
            <a:r>
              <a:rPr lang="en-US" b="1" dirty="0"/>
              <a:t>"~1.4.3"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"debug"</a:t>
            </a:r>
            <a:r>
              <a:rPr lang="en-US" dirty="0"/>
              <a:t>: </a:t>
            </a:r>
            <a:r>
              <a:rPr lang="en-US" b="1" dirty="0"/>
              <a:t>"~2.6.3"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</a:t>
            </a:r>
            <a:r>
              <a:rPr lang="en-US" b="1" dirty="0" err="1"/>
              <a:t>ejs</a:t>
            </a:r>
            <a:r>
              <a:rPr lang="en-US" b="1" dirty="0"/>
              <a:t>"</a:t>
            </a:r>
            <a:r>
              <a:rPr lang="en-US" dirty="0"/>
              <a:t>: </a:t>
            </a:r>
            <a:r>
              <a:rPr lang="en-US" b="1" dirty="0"/>
              <a:t>"~2.5.6"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"express"</a:t>
            </a:r>
            <a:r>
              <a:rPr lang="en-US" dirty="0"/>
              <a:t>: </a:t>
            </a:r>
            <a:r>
              <a:rPr lang="en-US" b="1" dirty="0"/>
              <a:t>"~4.15.2"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</a:t>
            </a:r>
            <a:r>
              <a:rPr lang="en-US" b="1" dirty="0" err="1"/>
              <a:t>mongodb</a:t>
            </a:r>
            <a:r>
              <a:rPr lang="en-US" b="1" dirty="0"/>
              <a:t>"</a:t>
            </a:r>
            <a:r>
              <a:rPr lang="en-US" dirty="0"/>
              <a:t>: </a:t>
            </a:r>
            <a:r>
              <a:rPr lang="en-US" b="1" dirty="0"/>
              <a:t>"^2.2.31"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</a:t>
            </a:r>
            <a:r>
              <a:rPr lang="en-US" b="1" dirty="0" err="1"/>
              <a:t>morgan</a:t>
            </a:r>
            <a:r>
              <a:rPr lang="en-US" b="1" dirty="0"/>
              <a:t>"</a:t>
            </a:r>
            <a:r>
              <a:rPr lang="en-US" dirty="0"/>
              <a:t>: </a:t>
            </a:r>
            <a:r>
              <a:rPr lang="en-US" b="1" dirty="0"/>
              <a:t>"~1.8.1"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</a:t>
            </a:r>
            <a:r>
              <a:rPr lang="en-US" b="1" dirty="0" err="1"/>
              <a:t>multer</a:t>
            </a:r>
            <a:r>
              <a:rPr lang="en-US" b="1" dirty="0"/>
              <a:t>"</a:t>
            </a:r>
            <a:r>
              <a:rPr lang="en-US" dirty="0"/>
              <a:t>: </a:t>
            </a:r>
            <a:r>
              <a:rPr lang="en-US" b="1" dirty="0"/>
              <a:t>"^1.3.0"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"serve-favicon"</a:t>
            </a:r>
            <a:r>
              <a:rPr lang="en-US" dirty="0"/>
              <a:t>: </a:t>
            </a:r>
            <a:r>
              <a:rPr lang="en-US" b="1" dirty="0"/>
              <a:t>"~2.4.2"</a:t>
            </a:r>
            <a:br>
              <a:rPr lang="en-US" b="1" dirty="0"/>
            </a:br>
            <a:r>
              <a:rPr lang="en-US" b="1" dirty="0"/>
              <a:t>  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5" name="Oval 4"/>
          <p:cNvSpPr/>
          <p:nvPr/>
        </p:nvSpPr>
        <p:spPr>
          <a:xfrm>
            <a:off x="5791200" y="3581400"/>
            <a:ext cx="3124200" cy="3015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5773479" y="5486400"/>
            <a:ext cx="3124200" cy="3015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6086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Express + </a:t>
            </a:r>
            <a:r>
              <a:rPr lang="en-US" dirty="0" err="1"/>
              <a:t>NodeJS</a:t>
            </a:r>
            <a:r>
              <a:rPr lang="en-US" dirty="0"/>
              <a:t>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OPTION 1: create new </a:t>
            </a:r>
            <a:r>
              <a:rPr lang="en-US" dirty="0" err="1"/>
              <a:t>NodeJS</a:t>
            </a:r>
            <a:r>
              <a:rPr lang="en-US" dirty="0"/>
              <a:t> + Express project in </a:t>
            </a:r>
            <a:r>
              <a:rPr lang="en-US" dirty="0" err="1"/>
              <a:t>WebStorm</a:t>
            </a:r>
            <a:endParaRPr lang="en-US" dirty="0"/>
          </a:p>
          <a:p>
            <a:pPr lvl="4"/>
            <a:r>
              <a:rPr lang="en-US" dirty="0">
                <a:hlinkClick r:id="rId2"/>
              </a:rPr>
              <a:t>WATCH   VIDEO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OPTION 2: (do 1 instead use </a:t>
            </a:r>
            <a:r>
              <a:rPr lang="en-US" dirty="0" err="1"/>
              <a:t>Webstorm</a:t>
            </a:r>
            <a:r>
              <a:rPr lang="en-US" dirty="0"/>
              <a:t>) if not using </a:t>
            </a:r>
            <a:r>
              <a:rPr lang="en-US" dirty="0" err="1"/>
              <a:t>WebStorm</a:t>
            </a:r>
            <a:r>
              <a:rPr lang="en-US" dirty="0"/>
              <a:t> IDE can create new </a:t>
            </a:r>
            <a:r>
              <a:rPr lang="en-US" dirty="0" err="1"/>
              <a:t>NodeJS</a:t>
            </a:r>
            <a:r>
              <a:rPr lang="en-US" dirty="0"/>
              <a:t> + Express project on command line by going to desired directory and typing</a:t>
            </a:r>
          </a:p>
          <a:p>
            <a:pPr lvl="3"/>
            <a:r>
              <a:rPr lang="en-US" dirty="0" err="1"/>
              <a:t>npm</a:t>
            </a:r>
            <a:r>
              <a:rPr lang="en-US" dirty="0"/>
              <a:t> install express-generator -g express </a:t>
            </a:r>
            <a:r>
              <a:rPr lang="en-US" dirty="0" err="1"/>
              <a:t>nameOfApp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0"/>
            <a:ext cx="809157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you can’t easily add Express to an existing </a:t>
            </a:r>
            <a:r>
              <a:rPr lang="en-US" dirty="0" err="1"/>
              <a:t>NodeJS</a:t>
            </a:r>
            <a:r>
              <a:rPr lang="en-US" dirty="0"/>
              <a:t> directory ---as it completely changes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filestructre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265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Processing – Body parser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used to parse the body of requests which have payloads attached to them. To mount body parser, we need to install it using </a:t>
            </a:r>
            <a:r>
              <a:rPr lang="en-US" dirty="0" err="1"/>
              <a:t>npm</a:t>
            </a:r>
            <a:r>
              <a:rPr lang="en-US" dirty="0"/>
              <a:t> install --save body-parser and to mount it, include the following lines in your index.js: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view all available options for body-parser, visit its </a:t>
            </a:r>
            <a:r>
              <a:rPr lang="en-US" dirty="0" err="1"/>
              <a:t>github</a:t>
            </a:r>
            <a:r>
              <a:rPr lang="en-US" dirty="0"/>
              <a:t> page.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4826169"/>
            <a:ext cx="4648324" cy="203132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bodyParser</a:t>
            </a:r>
            <a:r>
              <a:rPr lang="en-US" dirty="0"/>
              <a:t> = require('body-parser');</a:t>
            </a:r>
          </a:p>
          <a:p>
            <a:endParaRPr lang="en-US" dirty="0"/>
          </a:p>
          <a:p>
            <a:r>
              <a:rPr lang="en-US" dirty="0"/>
              <a:t>//To parse URL encoded data </a:t>
            </a:r>
          </a:p>
          <a:p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bodyParser.urlencoded</a:t>
            </a:r>
            <a:r>
              <a:rPr lang="en-US" dirty="0"/>
              <a:t>({ extended: false }));</a:t>
            </a:r>
          </a:p>
          <a:p>
            <a:endParaRPr lang="en-US" dirty="0"/>
          </a:p>
          <a:p>
            <a:r>
              <a:rPr lang="en-US" dirty="0"/>
              <a:t>//To parse </a:t>
            </a:r>
            <a:r>
              <a:rPr lang="en-US" dirty="0" err="1"/>
              <a:t>json</a:t>
            </a:r>
            <a:r>
              <a:rPr lang="en-US" dirty="0"/>
              <a:t> data </a:t>
            </a:r>
          </a:p>
          <a:p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bodyParser.json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21180286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7772400" cy="914400"/>
          </a:xfrm>
        </p:spPr>
        <p:txBody>
          <a:bodyPr/>
          <a:lstStyle/>
          <a:p>
            <a:r>
              <a:rPr lang="en-US" dirty="0"/>
              <a:t>From processing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2233"/>
            <a:ext cx="6096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&lt;!DOCTYPE html&gt; </a:t>
            </a:r>
            <a:br>
              <a:rPr lang="en-US" sz="2000" dirty="0"/>
            </a:br>
            <a:r>
              <a:rPr lang="en-US" sz="2000" dirty="0"/>
              <a:t>&lt;html&gt; </a:t>
            </a:r>
            <a:br>
              <a:rPr lang="en-US" sz="2000" dirty="0"/>
            </a:br>
            <a:r>
              <a:rPr lang="en-US" sz="2000" dirty="0"/>
              <a:t>&lt;head&gt; Testing Form data&lt;/head&gt;</a:t>
            </a:r>
          </a:p>
          <a:p>
            <a:pPr marL="0" indent="0">
              <a:buNone/>
            </a:pPr>
            <a:r>
              <a:rPr lang="en-US" sz="2000" dirty="0"/>
              <a:t>&lt;body&gt;</a:t>
            </a:r>
          </a:p>
          <a:p>
            <a:pPr marL="0" indent="0">
              <a:buNone/>
            </a:pPr>
            <a:r>
              <a:rPr lang="en-US" sz="2000" dirty="0"/>
              <a:t> hello &lt;</a:t>
            </a:r>
            <a:r>
              <a:rPr lang="en-US" sz="2000" dirty="0" err="1"/>
              <a:t>br</a:t>
            </a:r>
            <a:r>
              <a:rPr lang="en-US" sz="2000" dirty="0"/>
              <a:t>&gt;&lt;</a:t>
            </a:r>
            <a:r>
              <a:rPr lang="en-US" sz="2000" dirty="0" err="1"/>
              <a:t>br</a:t>
            </a:r>
            <a:r>
              <a:rPr lang="en-US" sz="2000" dirty="0"/>
              <a:t>&gt;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&lt;form action="/</a:t>
            </a:r>
            <a:r>
              <a:rPr lang="en-US" sz="2000" dirty="0" err="1"/>
              <a:t>processForm</a:t>
            </a:r>
            <a:r>
              <a:rPr lang="en-US" sz="2000" dirty="0"/>
              <a:t>", method="POST“&gt;     </a:t>
            </a:r>
          </a:p>
          <a:p>
            <a:pPr marL="0" indent="0">
              <a:buNone/>
            </a:pPr>
            <a:r>
              <a:rPr lang="en-US" sz="2000" dirty="0"/>
              <a:t>   &lt;div&gt; </a:t>
            </a:r>
            <a:br>
              <a:rPr lang="en-US" sz="2000" dirty="0"/>
            </a:br>
            <a:r>
              <a:rPr lang="en-US" sz="2000" dirty="0"/>
              <a:t>        &lt;label&gt; Say&lt;/label&gt; </a:t>
            </a:r>
          </a:p>
          <a:p>
            <a:pPr marL="0" indent="0">
              <a:buNone/>
            </a:pPr>
            <a:r>
              <a:rPr lang="en-US" sz="2000" dirty="0"/>
              <a:t>        &lt;input type="text" name="say" value="hi"&gt; &lt;</a:t>
            </a:r>
            <a:r>
              <a:rPr lang="en-US" sz="2000" dirty="0" err="1"/>
              <a:t>br</a:t>
            </a:r>
            <a:r>
              <a:rPr lang="en-US" sz="2000" dirty="0"/>
              <a:t>/&gt;</a:t>
            </a:r>
          </a:p>
          <a:p>
            <a:pPr marL="0" indent="0">
              <a:buNone/>
            </a:pPr>
            <a:r>
              <a:rPr lang="en-US" sz="2000" dirty="0"/>
              <a:t>        &lt;label&gt; TO:&lt;/label&gt; </a:t>
            </a:r>
          </a:p>
          <a:p>
            <a:pPr marL="0" indent="0">
              <a:buNone/>
            </a:pPr>
            <a:r>
              <a:rPr lang="en-US" sz="2000" dirty="0"/>
              <a:t>         &lt;input type="text" name="to" value="express forms"&gt; </a:t>
            </a:r>
          </a:p>
          <a:p>
            <a:pPr marL="0" indent="0">
              <a:buNone/>
            </a:pPr>
            <a:r>
              <a:rPr lang="en-US" sz="2000" dirty="0"/>
              <a:t>         &lt;input type="submit" value="send greetings"&gt; </a:t>
            </a:r>
          </a:p>
          <a:p>
            <a:pPr marL="0" indent="0">
              <a:buNone/>
            </a:pPr>
            <a:r>
              <a:rPr lang="en-US" sz="2000" dirty="0"/>
              <a:t>  &lt;/div&gt;  </a:t>
            </a:r>
          </a:p>
          <a:p>
            <a:pPr marL="0" indent="0">
              <a:buNone/>
            </a:pPr>
            <a:r>
              <a:rPr lang="en-US" sz="2000" dirty="0"/>
              <a:t>&lt;/form&gt; &lt;/body&gt; &lt;/html&gt;</a:t>
            </a:r>
          </a:p>
        </p:txBody>
      </p:sp>
      <p:pic>
        <p:nvPicPr>
          <p:cNvPr id="29700" name="Picture 4" descr="http://algebra.sci.csueastbay.edu/~grewe/CS3520/Mat/NodeJS/Express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19" y="533400"/>
            <a:ext cx="59817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3505200"/>
            <a:ext cx="155087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is the form </a:t>
            </a:r>
          </a:p>
        </p:txBody>
      </p:sp>
      <p:pic>
        <p:nvPicPr>
          <p:cNvPr id="1026" name="Picture 2" descr="http://algebra.sci.csueastbay.edu/~grewe/CS3520/Mat/NodeJS/Express14.png">
            <a:extLst>
              <a:ext uri="{FF2B5EF4-FFF2-40B4-BE49-F238E27FC236}">
                <a16:creationId xmlns:a16="http://schemas.microsoft.com/office/drawing/2014/main" id="{A2F7899D-F4BA-46B8-A034-5AEB19C34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0" b="14875"/>
          <a:stretch/>
        </p:blipFill>
        <p:spPr bwMode="auto">
          <a:xfrm>
            <a:off x="6241774" y="3841402"/>
            <a:ext cx="2895600" cy="14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164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6465-1BE1-4196-9B5C-6F3F446F1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52400"/>
            <a:ext cx="9144000" cy="563562"/>
          </a:xfrm>
        </p:spPr>
        <p:txBody>
          <a:bodyPr>
            <a:normAutofit/>
          </a:bodyPr>
          <a:lstStyle/>
          <a:p>
            <a:r>
              <a:rPr lang="en-US" sz="2000" dirty="0"/>
              <a:t>The router code (e.g. index.js inside the Routers directory)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4C63E6-4E11-45CF-8CC6-24F746F8A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83046"/>
              </p:ext>
            </p:extLst>
          </p:nvPr>
        </p:nvGraphicFramePr>
        <p:xfrm>
          <a:off x="228600" y="327978"/>
          <a:ext cx="8382000" cy="6530022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:a16="http://schemas.microsoft.com/office/drawing/2014/main" val="855194224"/>
                    </a:ext>
                  </a:extLst>
                </a:gridCol>
              </a:tblGrid>
              <a:tr h="6530022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//*****new index.js file</a:t>
                      </a:r>
                    </a:p>
                    <a:p>
                      <a:r>
                        <a:rPr lang="en-US" sz="1200" dirty="0"/>
                        <a:t>/** simple index to use following middleware  </a:t>
                      </a:r>
                      <a:r>
                        <a:rPr lang="en-US" sz="1200" dirty="0" err="1"/>
                        <a:t>bodyparser</a:t>
                      </a:r>
                      <a:r>
                        <a:rPr lang="en-US" sz="1200" dirty="0"/>
                        <a:t>= for parsing JSON and </a:t>
                      </a:r>
                      <a:r>
                        <a:rPr lang="en-US" sz="1200" dirty="0" err="1"/>
                        <a:t>url</a:t>
                      </a:r>
                      <a:r>
                        <a:rPr lang="en-US" sz="1200" dirty="0"/>
                        <a:t>-encoded data </a:t>
                      </a:r>
                      <a:r>
                        <a:rPr lang="en-US" sz="1200" dirty="0" err="1"/>
                        <a:t>multer</a:t>
                      </a:r>
                      <a:r>
                        <a:rPr lang="en-US" sz="1200" dirty="0"/>
                        <a:t> = for parsing multi-part/form data </a:t>
                      </a:r>
                      <a:r>
                        <a:rPr lang="en-US" dirty="0"/>
                        <a:t>*/</a:t>
                      </a:r>
                    </a:p>
                    <a:p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var</a:t>
                      </a:r>
                      <a:r>
                        <a:rPr lang="en-US" sz="1400" dirty="0"/>
                        <a:t> express = require('express’);</a:t>
                      </a:r>
                    </a:p>
                    <a:p>
                      <a:r>
                        <a:rPr lang="en-US" sz="1400" dirty="0"/>
                        <a:t> </a:t>
                      </a:r>
                      <a:r>
                        <a:rPr lang="en-US" sz="1400" dirty="0" err="1">
                          <a:effectLst/>
                        </a:rPr>
                        <a:t>var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bodyParser</a:t>
                      </a:r>
                      <a:r>
                        <a:rPr lang="en-US" sz="1400" dirty="0">
                          <a:effectLst/>
                        </a:rPr>
                        <a:t> = require('body-parser’);</a:t>
                      </a:r>
                    </a:p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var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multer</a:t>
                      </a:r>
                      <a:r>
                        <a:rPr lang="en-US" sz="1400" dirty="0">
                          <a:effectLst/>
                        </a:rPr>
                        <a:t> = require('</a:t>
                      </a:r>
                      <a:r>
                        <a:rPr lang="en-US" sz="1400" dirty="0" err="1">
                          <a:effectLst/>
                        </a:rPr>
                        <a:t>multer</a:t>
                      </a:r>
                      <a:r>
                        <a:rPr lang="en-US" sz="1400" dirty="0">
                          <a:effectLst/>
                        </a:rPr>
                        <a:t>’);</a:t>
                      </a:r>
                    </a:p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var</a:t>
                      </a:r>
                      <a:r>
                        <a:rPr lang="en-US" sz="1400" dirty="0">
                          <a:effectLst/>
                        </a:rPr>
                        <a:t> path = require ('path’);</a:t>
                      </a:r>
                    </a:p>
                    <a:p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effectLst/>
                        </a:rPr>
                        <a:t> //to work with </a:t>
                      </a:r>
                      <a:r>
                        <a:rPr lang="en-US" dirty="0" err="1">
                          <a:effectLst/>
                        </a:rPr>
                        <a:t>separtors</a:t>
                      </a:r>
                      <a:r>
                        <a:rPr lang="en-US" dirty="0">
                          <a:effectLst/>
                        </a:rPr>
                        <a:t> on any OS including Windows</a:t>
                      </a:r>
                    </a:p>
                    <a:p>
                      <a:r>
                        <a:rPr lang="en-US" sz="1400" dirty="0"/>
                        <a:t> </a:t>
                      </a:r>
                      <a:r>
                        <a:rPr lang="en-US" sz="1400" dirty="0" err="1">
                          <a:effectLst/>
                        </a:rPr>
                        <a:t>var</a:t>
                      </a:r>
                      <a:r>
                        <a:rPr lang="en-US" sz="1400" dirty="0">
                          <a:effectLst/>
                        </a:rPr>
                        <a:t> upload = </a:t>
                      </a:r>
                      <a:r>
                        <a:rPr lang="en-US" sz="1400" dirty="0" err="1">
                          <a:effectLst/>
                        </a:rPr>
                        <a:t>multer</a:t>
                      </a:r>
                      <a:r>
                        <a:rPr lang="en-US" sz="1400" dirty="0">
                          <a:effectLst/>
                        </a:rPr>
                        <a:t>();</a:t>
                      </a:r>
                    </a:p>
                    <a:p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/>
                        <a:t>var</a:t>
                      </a:r>
                      <a:r>
                        <a:rPr lang="en-US" sz="1400" dirty="0"/>
                        <a:t> app = express();</a:t>
                      </a:r>
                    </a:p>
                    <a:p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app.set</a:t>
                      </a:r>
                      <a:r>
                        <a:rPr lang="en-US" sz="1400" dirty="0"/>
                        <a:t>('view engine', '</a:t>
                      </a:r>
                      <a:r>
                        <a:rPr lang="en-US" sz="1400" dirty="0" err="1"/>
                        <a:t>ejs</a:t>
                      </a:r>
                      <a:r>
                        <a:rPr lang="en-US" sz="1400" dirty="0"/>
                        <a:t>’);</a:t>
                      </a:r>
                    </a:p>
                    <a:p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app.set</a:t>
                      </a:r>
                      <a:r>
                        <a:rPr lang="en-US" sz="1400" dirty="0"/>
                        <a:t>('views', </a:t>
                      </a:r>
                      <a:r>
                        <a:rPr lang="en-US" sz="1400" dirty="0" err="1"/>
                        <a:t>path.join</a:t>
                      </a:r>
                      <a:r>
                        <a:rPr lang="en-US" sz="1400" dirty="0"/>
                        <a:t>(__</a:t>
                      </a:r>
                      <a:r>
                        <a:rPr lang="en-US" sz="1400" dirty="0" err="1"/>
                        <a:t>dirname</a:t>
                      </a:r>
                      <a:r>
                        <a:rPr lang="en-US" sz="1400" dirty="0"/>
                        <a:t> + '/views’));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//</a:t>
                      </a:r>
                      <a:r>
                        <a:rPr lang="en-US" dirty="0" err="1"/>
                        <a:t>path.join</a:t>
                      </a:r>
                      <a:r>
                        <a:rPr lang="en-US" dirty="0"/>
                        <a:t> -resolve OS file separators</a:t>
                      </a:r>
                    </a:p>
                    <a:p>
                      <a:r>
                        <a:rPr lang="en-US" dirty="0"/>
                        <a:t> </a:t>
                      </a:r>
                      <a:r>
                        <a:rPr lang="en-US" sz="1400" dirty="0" err="1"/>
                        <a:t>app.use</a:t>
                      </a:r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express.static</a:t>
                      </a:r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path.join</a:t>
                      </a:r>
                      <a:r>
                        <a:rPr lang="en-US" sz="1400" dirty="0"/>
                        <a:t>(__</a:t>
                      </a:r>
                      <a:r>
                        <a:rPr lang="en-US" sz="1400" dirty="0" err="1"/>
                        <a:t>dirname</a:t>
                      </a:r>
                      <a:r>
                        <a:rPr lang="en-US" sz="1400" dirty="0"/>
                        <a:t> + '/public')));</a:t>
                      </a:r>
                    </a:p>
                    <a:p>
                      <a:r>
                        <a:rPr lang="en-US" sz="1400" dirty="0"/>
                        <a:t> </a:t>
                      </a:r>
                      <a:r>
                        <a:rPr lang="en-US" sz="1400" dirty="0" err="1">
                          <a:effectLst/>
                        </a:rPr>
                        <a:t>app.use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bodyParser.json</a:t>
                      </a:r>
                      <a:r>
                        <a:rPr lang="en-US" sz="1400" dirty="0">
                          <a:effectLst/>
                        </a:rPr>
                        <a:t>()); </a:t>
                      </a:r>
                    </a:p>
                    <a:p>
                      <a:r>
                        <a:rPr lang="en-US" dirty="0"/>
                        <a:t>// </a:t>
                      </a:r>
                      <a:r>
                        <a:rPr lang="en-US" b="1" i="1" dirty="0">
                          <a:effectLst/>
                        </a:rPr>
                        <a:t>for parsing application/</a:t>
                      </a:r>
                      <a:r>
                        <a:rPr lang="en-US" b="1" i="1" dirty="0" err="1">
                          <a:effectLst/>
                        </a:rPr>
                        <a:t>json</a:t>
                      </a:r>
                      <a:br>
                        <a:rPr lang="en-US" sz="1400" dirty="0"/>
                      </a:br>
                      <a:r>
                        <a:rPr lang="en-US" sz="1400" dirty="0" err="1">
                          <a:effectLst/>
                        </a:rPr>
                        <a:t>app.use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bodyParser.urlencoded</a:t>
                      </a:r>
                      <a:r>
                        <a:rPr lang="en-US" sz="1400" dirty="0">
                          <a:effectLst/>
                        </a:rPr>
                        <a:t>({ extended: true }));</a:t>
                      </a:r>
                    </a:p>
                    <a:p>
                      <a:r>
                        <a:rPr lang="en-US" dirty="0"/>
                        <a:t>// </a:t>
                      </a:r>
                      <a:r>
                        <a:rPr lang="en-US" b="1" i="1" dirty="0">
                          <a:effectLst/>
                        </a:rPr>
                        <a:t>for parsing application/x-www-form-</a:t>
                      </a:r>
                      <a:r>
                        <a:rPr lang="en-US" b="1" i="1" dirty="0" err="1">
                          <a:effectLst/>
                        </a:rPr>
                        <a:t>urlencoded</a:t>
                      </a:r>
                      <a:br>
                        <a:rPr lang="en-US" dirty="0"/>
                      </a:br>
                      <a:r>
                        <a:rPr lang="en-US" sz="1400" dirty="0" err="1">
                          <a:effectLst/>
                        </a:rPr>
                        <a:t>app.use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upload.array</a:t>
                      </a:r>
                      <a:r>
                        <a:rPr lang="en-US" sz="1400" dirty="0">
                          <a:effectLst/>
                        </a:rPr>
                        <a:t>());</a:t>
                      </a:r>
                    </a:p>
                    <a:p>
                      <a:r>
                        <a:rPr lang="en-US" dirty="0"/>
                        <a:t> //</a:t>
                      </a:r>
                      <a:r>
                        <a:rPr lang="en-US" b="1" i="1" dirty="0">
                          <a:effectLst/>
                        </a:rPr>
                        <a:t> for parsing multipart/form-data</a:t>
                      </a:r>
                    </a:p>
                    <a:p>
                      <a:r>
                        <a:rPr lang="en-US" sz="1400" dirty="0" err="1"/>
                        <a:t>app.use</a:t>
                      </a:r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express.static</a:t>
                      </a:r>
                      <a:r>
                        <a:rPr lang="en-US" sz="1400" dirty="0"/>
                        <a:t>('public’));</a:t>
                      </a:r>
                    </a:p>
                    <a:p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</a:rPr>
                        <a:t>var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chemeClr val="tx1"/>
                          </a:solidFill>
                          <a:effectLst/>
                        </a:rPr>
                        <a:t>controllerMain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</a:rPr>
                        <a:t> = require('../controllers/main’);</a:t>
                      </a:r>
                    </a:p>
                    <a:p>
                      <a:endParaRPr lang="en-US" b="1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b="1" i="1" dirty="0">
                          <a:solidFill>
                            <a:schemeClr val="tx1"/>
                          </a:solidFill>
                          <a:effectLst/>
                        </a:rPr>
                        <a:t>//this will load the controller file controllerMain.js</a:t>
                      </a:r>
                      <a:br>
                        <a:rPr lang="en-US" b="1" i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b="1" i="1" dirty="0" err="1">
                          <a:solidFill>
                            <a:schemeClr val="tx1"/>
                          </a:solidFill>
                          <a:effectLst/>
                        </a:rPr>
                        <a:t>app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effectLst/>
                        </a:rPr>
                        <a:t>.get</a:t>
                      </a:r>
                      <a:r>
                        <a:rPr lang="en-US" dirty="0">
                          <a:effectLst/>
                        </a:rPr>
                        <a:t>(</a:t>
                      </a:r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'/'</a:t>
                      </a:r>
                      <a:r>
                        <a:rPr lang="en-US" dirty="0">
                          <a:effectLst/>
                        </a:rPr>
                        <a:t>, </a:t>
                      </a:r>
                      <a:r>
                        <a:rPr lang="en-US" b="1" dirty="0" err="1">
                          <a:solidFill>
                            <a:srgbClr val="000080"/>
                          </a:solidFill>
                          <a:effectLst/>
                        </a:rPr>
                        <a:t>controllerMain.processForm</a:t>
                      </a:r>
                      <a:r>
                        <a:rPr lang="en-US" dirty="0">
                          <a:effectLst/>
                        </a:rPr>
                        <a:t>); //calls the controller code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351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7807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E852-7245-48B8-8F92-37DBD550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main.js controller function </a:t>
            </a:r>
            <a:r>
              <a:rPr lang="en-US" dirty="0" err="1"/>
              <a:t>processForm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79645-CA06-40F5-A288-DBF8C74BD04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Inside the Controllers directory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3790478-4224-4C99-AF87-77778051F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0448"/>
            <a:ext cx="8077200" cy="478590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0" tIns="0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 err="1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module.exports.processForm</a:t>
            </a:r>
            <a:r>
              <a:rPr lang="en-US" altLang="en-US" dirty="0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function(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, res){ console.log(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req.body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Menlo"/>
              </a:rPr>
              <a:t>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var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body =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JSON.stringify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req.body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Menlo"/>
              </a:rPr>
              <a:t>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var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params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=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JSON.stringify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req.params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Menlo"/>
              </a:rPr>
              <a:t>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var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value_tofield_formdata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= req.body.to;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Menlo"/>
              </a:rPr>
              <a:t>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var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value_sayfield_formdata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=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req.body.say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Menlo"/>
              </a:rPr>
              <a:t>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res.send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("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recieved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your request!&lt;/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br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&gt;" + "parameters: " +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params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+ "&lt;/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br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&gt;URL:" +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Menlo"/>
              </a:rPr>
              <a:t>             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req.url + "&lt;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br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&gt;body: " + body + "&lt;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br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&gt;the -to- form field = " +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Menlo"/>
              </a:rPr>
              <a:t>                  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value_tofield_formdata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+ "&lt;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br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&gt; the -say- form field = " +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Menlo"/>
              </a:rPr>
              <a:t>                  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value_sayfield_formdata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  });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333333"/>
              </a:solidFill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//ANY GET request to /form render the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form.ejs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file from STEP 2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app.get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('/form', function(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, res){ console.log(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req.body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Menlo"/>
              </a:rPr>
              <a:t>                                                         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res.render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('pages/form’)</a:t>
            </a:r>
            <a:r>
              <a:rPr lang="en-US" altLang="en-US" dirty="0">
                <a:latin typeface="Menlo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    });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514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5ED6-17AD-4057-85C3-78E8A9BC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96CA1-D494-4D57-9F6D-FC48440BB3C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Output prints out data that is sent in body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algebra.sci.csueastbay.edu/~grewe/CS3520/Mat/NodeJS/Express14.png">
            <a:extLst>
              <a:ext uri="{FF2B5EF4-FFF2-40B4-BE49-F238E27FC236}">
                <a16:creationId xmlns:a16="http://schemas.microsoft.com/office/drawing/2014/main" id="{CDD7E130-CB37-406D-934F-BBE007982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67246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9053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11B3-4047-41DF-A931-00EB1EB18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form processing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6F216D2-2843-42A1-968F-DA430E0EFEA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914400" y="1295400"/>
            <a:ext cx="7162800" cy="129902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0" tIns="7935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req.params.</a:t>
            </a:r>
            <a:r>
              <a:rPr kumimoji="0" lang="en-US" altLang="en-US" sz="22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name_of_param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The 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 object represents the HTTP request and has properties for the request query string.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For example: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'/user/:id'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{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'user '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req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params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altLang="en-US" sz="700" dirty="0"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BD9F8C7-095E-4E4D-8C6E-F90728BB9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376" y="2653095"/>
            <a:ext cx="7467600" cy="3770239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0" tIns="0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req.baseUrl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req.body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req.cookies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 (</a:t>
            </a:r>
            <a:r>
              <a:rPr kumimoji="0" lang="en-US" altLang="en-US" sz="22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req.cookies.name_of_cookie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req.hostname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req.path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etc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 see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7AB7"/>
                </a:solidFill>
                <a:effectLst/>
                <a:latin typeface="inherit"/>
                <a:hlinkClick r:id="rId2"/>
              </a:rPr>
              <a:t>documentation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NOTE: if you want to see the body of the request for printing it out do the following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console.log(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JSON.stringify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req.body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));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 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if you do the following will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brint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out a "Object"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console.log(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req.body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);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 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Helvetica Neue"/>
              </a:rPr>
              <a:t>For example the following handler code: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effectLst/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effectLst/>
                <a:latin typeface="Menlo"/>
              </a:rPr>
              <a:t>var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Menlo"/>
              </a:rPr>
              <a:t> body =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effectLst/>
                <a:latin typeface="Menlo"/>
              </a:rPr>
              <a:t>JSON.stringify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Menlo"/>
              </a:rPr>
              <a:t>(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effectLst/>
                <a:latin typeface="Menlo"/>
              </a:rPr>
              <a:t>req.body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Menlo"/>
              </a:rPr>
              <a:t>);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effectLst/>
                <a:latin typeface="Menlo"/>
              </a:rPr>
              <a:t>var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Menlo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effectLst/>
                <a:latin typeface="Menlo"/>
              </a:rPr>
              <a:t>params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Menlo"/>
              </a:rPr>
              <a:t> =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effectLst/>
                <a:latin typeface="Menlo"/>
              </a:rPr>
              <a:t>JSON.stringify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Menlo"/>
              </a:rPr>
              <a:t>(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effectLst/>
                <a:latin typeface="Menlo"/>
              </a:rPr>
              <a:t>req.params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Menlo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effectLst/>
                <a:latin typeface="Menlo"/>
              </a:rPr>
              <a:t>res.send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Menlo"/>
              </a:rPr>
              <a:t>("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effectLst/>
                <a:latin typeface="Menlo"/>
              </a:rPr>
              <a:t>recieved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Menlo"/>
              </a:rPr>
              <a:t> your request!&lt;/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effectLst/>
                <a:latin typeface="Menlo"/>
              </a:rPr>
              <a:t>br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Menlo"/>
              </a:rPr>
              <a:t>&gt;" + "parameters: " +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effectLst/>
                <a:latin typeface="Menlo"/>
              </a:rPr>
              <a:t>params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Menlo"/>
              </a:rPr>
              <a:t> +</a:t>
            </a: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Menlo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Menlo"/>
              </a:rPr>
              <a:t>                   "&lt;/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effectLst/>
                <a:latin typeface="Menlo"/>
              </a:rPr>
              <a:t>br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Menlo"/>
              </a:rPr>
              <a:t>&gt;URL:" + req.url + "body: " + body);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will produce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S</a:t>
            </a:r>
          </a:p>
        </p:txBody>
      </p:sp>
      <p:pic>
        <p:nvPicPr>
          <p:cNvPr id="14339" name="Picture 3" descr="http://algebra.sci.csueastbay.edu/~grewe/CS3520/Mat/NodeJS/Express12.png">
            <a:extLst>
              <a:ext uri="{FF2B5EF4-FFF2-40B4-BE49-F238E27FC236}">
                <a16:creationId xmlns:a16="http://schemas.microsoft.com/office/drawing/2014/main" id="{CA8858FB-BDD5-4B08-9088-6A62AB28E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867400"/>
            <a:ext cx="3095625" cy="7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994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3EB5-3CF8-4AD5-8177-12BC2937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middleware example Authentication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E09D0-0A00-4B72-A0C4-F0F968C94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super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25862901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F463-A780-414B-9181-84308111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7772400" cy="1143000"/>
          </a:xfrm>
        </p:spPr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3D626-15DB-487C-9390-65E0D4C20D7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this is the process of confirming some person's identity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HOW? there are many ways including some very popular 3rd party standard you can get software for like OAuth. There are services like Google login </a:t>
            </a:r>
            <a:r>
              <a:rPr lang="en-US" dirty="0" err="1"/>
              <a:t>etc</a:t>
            </a:r>
            <a:r>
              <a:rPr lang="en-US" dirty="0"/>
              <a:t> that can also be used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WE DOING HERE? -- showing some simple code that:</a:t>
            </a:r>
          </a:p>
          <a:p>
            <a:r>
              <a:rPr lang="en-US" dirty="0"/>
              <a:t>1) </a:t>
            </a:r>
            <a:r>
              <a:rPr lang="en-US" b="1" dirty="0">
                <a:solidFill>
                  <a:srgbClr val="0070C0"/>
                </a:solidFill>
              </a:rPr>
              <a:t>Sign UP</a:t>
            </a:r>
            <a:r>
              <a:rPr lang="en-US" dirty="0"/>
              <a:t>: a capability that lets the user specify a unique ID and a password. This data is read from a </a:t>
            </a:r>
            <a:r>
              <a:rPr lang="en-US" dirty="0" err="1"/>
              <a:t>signup.ejs</a:t>
            </a:r>
            <a:r>
              <a:rPr lang="en-US" dirty="0"/>
              <a:t> form data and compares to what has been done before..... This information is stored in the session --you would want in reality a BETTER SOLUTION --like using a database</a:t>
            </a:r>
          </a:p>
          <a:p>
            <a:r>
              <a:rPr lang="en-US" dirty="0"/>
              <a:t>2) </a:t>
            </a:r>
            <a:r>
              <a:rPr lang="en-US" b="1" dirty="0">
                <a:solidFill>
                  <a:srgbClr val="0070C0"/>
                </a:solidFill>
              </a:rPr>
              <a:t>Log IN</a:t>
            </a:r>
            <a:r>
              <a:rPr lang="en-US" dirty="0"/>
              <a:t>: if the user has specified </a:t>
            </a:r>
            <a:r>
              <a:rPr lang="en-US" dirty="0" err="1"/>
              <a:t>thier</a:t>
            </a:r>
            <a:r>
              <a:rPr lang="en-US" dirty="0"/>
              <a:t> </a:t>
            </a:r>
            <a:r>
              <a:rPr lang="en-US" dirty="0" err="1"/>
              <a:t>userid</a:t>
            </a:r>
            <a:r>
              <a:rPr lang="en-US" dirty="0"/>
              <a:t> and password, they can bring up /login (</a:t>
            </a:r>
            <a:r>
              <a:rPr lang="en-US" dirty="0" err="1"/>
              <a:t>login.ejs</a:t>
            </a:r>
            <a:r>
              <a:rPr lang="en-US" dirty="0"/>
              <a:t>) form to log in. It compares the </a:t>
            </a:r>
            <a:r>
              <a:rPr lang="en-US" dirty="0" err="1"/>
              <a:t>userid</a:t>
            </a:r>
            <a:r>
              <a:rPr lang="en-US" dirty="0"/>
              <a:t> with the session information and if present lets them login</a:t>
            </a:r>
          </a:p>
          <a:p>
            <a:r>
              <a:rPr lang="en-US" dirty="0"/>
              <a:t>3) </a:t>
            </a:r>
            <a:r>
              <a:rPr lang="en-US" b="1" dirty="0">
                <a:solidFill>
                  <a:srgbClr val="0070C0"/>
                </a:solidFill>
              </a:rPr>
              <a:t>Protected Page</a:t>
            </a:r>
            <a:r>
              <a:rPr lang="en-US" dirty="0"/>
              <a:t>: the user can access the /</a:t>
            </a:r>
            <a:r>
              <a:rPr lang="en-US" dirty="0" err="1"/>
              <a:t>protectedpage</a:t>
            </a:r>
            <a:r>
              <a:rPr lang="en-US" dirty="0"/>
              <a:t> </a:t>
            </a:r>
            <a:r>
              <a:rPr lang="en-US" dirty="0" err="1"/>
              <a:t>url</a:t>
            </a:r>
            <a:r>
              <a:rPr lang="en-US" dirty="0"/>
              <a:t> if the user has logged in. If not they are given an error message.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979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660B-3E89-4C22-8250-9B6F93C1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30362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33333"/>
                </a:solidFill>
                <a:latin typeface="Helvetica Neue"/>
              </a:rPr>
              <a:t>STEP 1: as using sessions and cookies must install modules</a:t>
            </a:r>
            <a:br>
              <a:rPr lang="en-US" altLang="en-US" dirty="0">
                <a:solidFill>
                  <a:srgbClr val="333333"/>
                </a:solidFill>
                <a:latin typeface="Helvetica Neue"/>
              </a:rPr>
            </a:b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352C19-089C-4063-BF37-804055D584F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914400" y="2745872"/>
            <a:ext cx="7239000" cy="1723549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GO TO application directory and type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313131"/>
              </a:solidFill>
              <a:effectLst/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npm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install --save cookie-parser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313131"/>
              </a:solidFill>
              <a:effectLst/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npm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Menlo"/>
              </a:rPr>
              <a:t> install --save express-session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906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9759-BCA8-40DB-92A4-8DDE9A62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697162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create various forms/pages: </a:t>
            </a:r>
            <a:r>
              <a:rPr lang="en-US" dirty="0" err="1"/>
              <a:t>signup.ejs</a:t>
            </a:r>
            <a:r>
              <a:rPr lang="en-US" dirty="0"/>
              <a:t>, </a:t>
            </a:r>
            <a:r>
              <a:rPr lang="en-US" dirty="0" err="1"/>
              <a:t>login.ejs</a:t>
            </a:r>
            <a:r>
              <a:rPr lang="en-US" dirty="0"/>
              <a:t>, </a:t>
            </a:r>
            <a:r>
              <a:rPr lang="en-US" dirty="0" err="1"/>
              <a:t>protected_page.ejs</a:t>
            </a:r>
            <a:r>
              <a:rPr lang="en-US" dirty="0"/>
              <a:t> and put in views/pages directory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08CA62-E072-44B5-9978-FE7B67B1996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4769747"/>
              </p:ext>
            </p:extLst>
          </p:nvPr>
        </p:nvGraphicFramePr>
        <p:xfrm>
          <a:off x="0" y="2634554"/>
          <a:ext cx="9144000" cy="420624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439184328"/>
                    </a:ext>
                  </a:extLst>
                </a:gridCol>
              </a:tblGrid>
              <a:tr h="4109244">
                <a:tc>
                  <a:txBody>
                    <a:bodyPr/>
                    <a:lstStyle/>
                    <a:p>
                      <a:pPr algn="l"/>
                      <a:r>
                        <a:rPr lang="en-US" b="1" i="1" dirty="0" err="1">
                          <a:effectLst/>
                        </a:rPr>
                        <a:t>signup.ejs</a:t>
                      </a:r>
                      <a:endParaRPr lang="en-US" dirty="0">
                        <a:effectLst/>
                      </a:endParaRP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&lt;!DOCTYPE html&gt;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 &lt;html&gt; 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    &lt;head&gt; &lt;title&gt;Signup Form&lt;/title&gt; &lt;/head&gt;</a:t>
                      </a:r>
                    </a:p>
                    <a:p>
                      <a:pPr algn="l"/>
                      <a:endParaRPr lang="en-US" dirty="0">
                        <a:effectLst/>
                      </a:endParaRP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&lt;body&gt;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 Sign UP Form &lt;</a:t>
                      </a:r>
                      <a:r>
                        <a:rPr lang="en-US" dirty="0" err="1">
                          <a:effectLst/>
                        </a:rPr>
                        <a:t>br</a:t>
                      </a:r>
                      <a:r>
                        <a:rPr lang="en-US" dirty="0">
                          <a:effectLst/>
                        </a:rPr>
                        <a:t>&gt;&lt;</a:t>
                      </a:r>
                      <a:r>
                        <a:rPr lang="en-US" dirty="0" err="1">
                          <a:effectLst/>
                        </a:rPr>
                        <a:t>br</a:t>
                      </a:r>
                      <a:r>
                        <a:rPr lang="en-US" dirty="0">
                          <a:effectLst/>
                        </a:rPr>
                        <a:t>&gt; </a:t>
                      </a:r>
                    </a:p>
                    <a:p>
                      <a:pPr algn="l"/>
                      <a:endParaRPr lang="en-US" dirty="0">
                        <a:effectLst/>
                      </a:endParaRP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&lt;form action="/login", method="POST")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     &lt;div&gt; &lt;label&gt; </a:t>
                      </a:r>
                      <a:r>
                        <a:rPr lang="en-US" dirty="0" err="1">
                          <a:effectLst/>
                        </a:rPr>
                        <a:t>UserID</a:t>
                      </a:r>
                      <a:r>
                        <a:rPr lang="en-US" dirty="0">
                          <a:effectLst/>
                        </a:rPr>
                        <a:t>&lt;/label&gt; &lt;input type="text" name="id" value="enter id"&gt;&lt;</a:t>
                      </a:r>
                      <a:r>
                        <a:rPr lang="en-US" dirty="0" err="1">
                          <a:effectLst/>
                        </a:rPr>
                        <a:t>br</a:t>
                      </a:r>
                      <a:r>
                        <a:rPr lang="en-US" dirty="0">
                          <a:effectLst/>
                        </a:rPr>
                        <a:t>/&gt;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                 &lt;label&gt; Password:&lt;/label&gt; &lt;input type="text" name="password" value="enter password"&gt;  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                  &lt;input type="submit" value="Sign Up"&gt;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     &lt;/div&gt;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 &lt;/form&gt; 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&lt;/body&gt; &lt;/html&gt;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687866"/>
                  </a:ext>
                </a:extLst>
              </a:tr>
            </a:tbl>
          </a:graphicData>
        </a:graphic>
      </p:graphicFrame>
      <p:pic>
        <p:nvPicPr>
          <p:cNvPr id="17410" name="Picture 2" descr="http://algebra.sci.csueastbay.edu/~grewe/CS3520/Mat/NodeJS/Express15.png">
            <a:extLst>
              <a:ext uri="{FF2B5EF4-FFF2-40B4-BE49-F238E27FC236}">
                <a16:creationId xmlns:a16="http://schemas.microsoft.com/office/drawing/2014/main" id="{C88E8D68-3922-4B57-932E-3BFDF62C3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1" b="52606"/>
          <a:stretch/>
        </p:blipFill>
        <p:spPr bwMode="auto">
          <a:xfrm>
            <a:off x="5505143" y="2971800"/>
            <a:ext cx="317182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3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514600"/>
            <a:ext cx="7772400" cy="1338262"/>
          </a:xfrm>
        </p:spPr>
        <p:txBody>
          <a:bodyPr/>
          <a:lstStyle/>
          <a:p>
            <a:r>
              <a:rPr lang="en-US" dirty="0"/>
              <a:t>ROUTING</a:t>
            </a:r>
          </a:p>
        </p:txBody>
      </p:sp>
      <p:pic>
        <p:nvPicPr>
          <p:cNvPr id="16386" name="Picture 2" descr="Image result for routing in express uri to route hand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14" y="2681878"/>
            <a:ext cx="7405886" cy="41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942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F5F4EC-316D-44D2-A696-57D1C830F69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99893900"/>
              </p:ext>
            </p:extLst>
          </p:nvPr>
        </p:nvGraphicFramePr>
        <p:xfrm>
          <a:off x="533400" y="243840"/>
          <a:ext cx="8382000" cy="6233160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:a16="http://schemas.microsoft.com/office/drawing/2014/main" val="1272767802"/>
                    </a:ext>
                  </a:extLst>
                </a:gridCol>
              </a:tblGrid>
              <a:tr h="395756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960067"/>
                  </a:ext>
                </a:extLst>
              </a:tr>
              <a:tr h="3660745">
                <a:tc>
                  <a:txBody>
                    <a:bodyPr/>
                    <a:lstStyle/>
                    <a:p>
                      <a:pPr algn="l"/>
                      <a:r>
                        <a:rPr lang="en-US" b="1" i="1" dirty="0" err="1">
                          <a:effectLst/>
                        </a:rPr>
                        <a:t>login.ejs</a:t>
                      </a:r>
                      <a:endParaRPr lang="en-US" dirty="0">
                        <a:effectLst/>
                      </a:endParaRP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&lt;!DOCTYPE html&gt;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 &lt;html&gt; &lt;head&gt; Login Form &lt;/head&gt;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&lt;body&gt; Login Form &lt;</a:t>
                      </a:r>
                      <a:r>
                        <a:rPr lang="en-US" dirty="0" err="1">
                          <a:effectLst/>
                        </a:rPr>
                        <a:t>br</a:t>
                      </a:r>
                      <a:r>
                        <a:rPr lang="en-US" dirty="0">
                          <a:effectLst/>
                        </a:rPr>
                        <a:t>&gt;&lt;</a:t>
                      </a:r>
                      <a:r>
                        <a:rPr lang="en-US" dirty="0" err="1">
                          <a:effectLst/>
                        </a:rPr>
                        <a:t>br</a:t>
                      </a:r>
                      <a:r>
                        <a:rPr lang="en-US" dirty="0">
                          <a:effectLst/>
                        </a:rPr>
                        <a:t>&gt;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 &lt;form action="/login", method="POST")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    &lt;div&gt;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         &lt;label&gt; </a:t>
                      </a:r>
                      <a:r>
                        <a:rPr lang="en-US" dirty="0" err="1">
                          <a:effectLst/>
                        </a:rPr>
                        <a:t>UserID</a:t>
                      </a:r>
                      <a:r>
                        <a:rPr lang="en-US" dirty="0">
                          <a:effectLst/>
                        </a:rPr>
                        <a:t>&lt;/label&gt; &lt;input type="text" name="id" value="enter id"&gt; &lt;</a:t>
                      </a:r>
                      <a:r>
                        <a:rPr lang="en-US" dirty="0" err="1">
                          <a:effectLst/>
                        </a:rPr>
                        <a:t>br</a:t>
                      </a:r>
                      <a:r>
                        <a:rPr lang="en-US" dirty="0">
                          <a:effectLst/>
                        </a:rPr>
                        <a:t>/&gt;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         &lt;label&gt; Password:&lt;/label&gt; &lt;input type="text" name="password" value="enter password"&gt; 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           &lt;input type="submit" value="Log in"&gt; d&lt;/div&gt;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    &lt;/form&gt; 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&lt;/body&gt; &lt;/html&gt;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915130"/>
                  </a:ext>
                </a:extLst>
              </a:tr>
              <a:tr h="2176659">
                <a:tc>
                  <a:txBody>
                    <a:bodyPr/>
                    <a:lstStyle/>
                    <a:p>
                      <a:r>
                        <a:rPr lang="en-US" b="1" i="1" dirty="0" err="1">
                          <a:effectLst/>
                        </a:rPr>
                        <a:t>protected_page.ejs</a:t>
                      </a:r>
                      <a:r>
                        <a:rPr lang="en-US" dirty="0">
                          <a:effectLst/>
                        </a:rPr>
                        <a:t> --grabs </a:t>
                      </a:r>
                      <a:r>
                        <a:rPr lang="en-US" dirty="0" err="1">
                          <a:effectLst/>
                        </a:rPr>
                        <a:t>varible</a:t>
                      </a:r>
                      <a:r>
                        <a:rPr lang="en-US" dirty="0">
                          <a:effectLst/>
                        </a:rPr>
                        <a:t> id sent to it</a:t>
                      </a:r>
                    </a:p>
                    <a:p>
                      <a:r>
                        <a:rPr lang="en-US" dirty="0">
                          <a:effectLst/>
                        </a:rPr>
                        <a:t>&lt;!DOCTYPE html&gt; </a:t>
                      </a:r>
                    </a:p>
                    <a:p>
                      <a:r>
                        <a:rPr lang="en-US" dirty="0">
                          <a:effectLst/>
                        </a:rPr>
                        <a:t>&lt;html&gt; &lt;head&gt; &lt;title&gt;Protected page&lt;/title&gt; &lt;/head&gt;</a:t>
                      </a:r>
                    </a:p>
                    <a:p>
                      <a:r>
                        <a:rPr lang="en-US" dirty="0">
                          <a:effectLst/>
                        </a:rPr>
                        <a:t>&lt;body&gt;</a:t>
                      </a:r>
                    </a:p>
                    <a:p>
                      <a:r>
                        <a:rPr lang="en-US" dirty="0">
                          <a:effectLst/>
                        </a:rPr>
                        <a:t> Protected Page &lt;</a:t>
                      </a:r>
                      <a:r>
                        <a:rPr lang="en-US" dirty="0" err="1">
                          <a:effectLst/>
                        </a:rPr>
                        <a:t>br</a:t>
                      </a:r>
                      <a:r>
                        <a:rPr lang="en-US" dirty="0">
                          <a:effectLst/>
                        </a:rPr>
                        <a:t>&gt;&lt;</a:t>
                      </a:r>
                      <a:r>
                        <a:rPr lang="en-US" dirty="0" err="1">
                          <a:effectLst/>
                        </a:rPr>
                        <a:t>br</a:t>
                      </a:r>
                      <a:r>
                        <a:rPr lang="en-US" dirty="0">
                          <a:effectLst/>
                        </a:rPr>
                        <a:t>&gt;</a:t>
                      </a:r>
                    </a:p>
                    <a:p>
                      <a:r>
                        <a:rPr lang="en-US" dirty="0">
                          <a:effectLst/>
                        </a:rPr>
                        <a:t> Hey &lt;%= </a:t>
                      </a:r>
                      <a:r>
                        <a:rPr lang="en-US" dirty="0" err="1">
                          <a:effectLst/>
                        </a:rPr>
                        <a:t>JSON.stringify</a:t>
                      </a:r>
                      <a:r>
                        <a:rPr lang="en-US" dirty="0">
                          <a:effectLst/>
                        </a:rPr>
                        <a:t>(id) %&gt;</a:t>
                      </a:r>
                    </a:p>
                    <a:p>
                      <a:r>
                        <a:rPr lang="en-US" dirty="0">
                          <a:effectLst/>
                        </a:rPr>
                        <a:t> &lt;/body&gt;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8079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EF1488D-CA6A-4F19-AA83-403643067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37412" y="-300307"/>
            <a:ext cx="148814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5" name="Picture 3" descr="http://algebra.sci.csueastbay.edu/~grewe/CS3520/Mat/NodeJS/Express15.png">
            <a:extLst>
              <a:ext uri="{FF2B5EF4-FFF2-40B4-BE49-F238E27FC236}">
                <a16:creationId xmlns:a16="http://schemas.microsoft.com/office/drawing/2014/main" id="{FDD031AF-979F-487A-A04F-C381D6AD8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329"/>
            <a:ext cx="4686300" cy="20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50EEB0B-A71C-4E6F-A6F9-A9672701138B}"/>
              </a:ext>
            </a:extLst>
          </p:cNvPr>
          <p:cNvSpPr/>
          <p:nvPr/>
        </p:nvSpPr>
        <p:spPr>
          <a:xfrm>
            <a:off x="914400" y="5715000"/>
            <a:ext cx="3276600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61B702-5610-47FB-B810-C2752AF88351}"/>
              </a:ext>
            </a:extLst>
          </p:cNvPr>
          <p:cNvCxnSpPr>
            <a:cxnSpLocks/>
          </p:cNvCxnSpPr>
          <p:nvPr/>
        </p:nvCxnSpPr>
        <p:spPr>
          <a:xfrm flipV="1">
            <a:off x="3962400" y="1905000"/>
            <a:ext cx="3429000" cy="381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516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3819-5514-4C06-A843-526D3D93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34962"/>
          </a:xfrm>
        </p:spPr>
        <p:txBody>
          <a:bodyPr>
            <a:normAutofit fontScale="90000"/>
          </a:bodyPr>
          <a:lstStyle/>
          <a:p>
            <a:r>
              <a:rPr lang="en-US" dirty="0"/>
              <a:t>Router file index.js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D5A098-784E-4827-A1DF-9BEBCA022E3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55468713"/>
              </p:ext>
            </p:extLst>
          </p:nvPr>
        </p:nvGraphicFramePr>
        <p:xfrm>
          <a:off x="381000" y="437203"/>
          <a:ext cx="8305800" cy="6308454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143658123"/>
                    </a:ext>
                  </a:extLst>
                </a:gridCol>
              </a:tblGrid>
              <a:tr h="255986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effectLst/>
                        </a:rPr>
                        <a:t>var</a:t>
                      </a:r>
                      <a:r>
                        <a:rPr lang="en-US" sz="1200" dirty="0">
                          <a:effectLst/>
                        </a:rPr>
                        <a:t> cool = require('cool-ascii-faces’);</a:t>
                      </a:r>
                    </a:p>
                    <a:p>
                      <a:pPr algn="l"/>
                      <a:r>
                        <a:rPr lang="en-US" sz="1200" dirty="0" err="1">
                          <a:effectLst/>
                        </a:rPr>
                        <a:t>var</a:t>
                      </a:r>
                      <a:r>
                        <a:rPr lang="en-US" sz="1200" dirty="0">
                          <a:effectLst/>
                        </a:rPr>
                        <a:t> express = require('express’); </a:t>
                      </a:r>
                    </a:p>
                    <a:p>
                      <a:pPr algn="l"/>
                      <a:r>
                        <a:rPr lang="en-US" sz="1200" dirty="0" err="1">
                          <a:effectLst/>
                        </a:rPr>
                        <a:t>var</a:t>
                      </a:r>
                      <a:r>
                        <a:rPr lang="en-US" sz="1200" dirty="0">
                          <a:effectLst/>
                        </a:rPr>
                        <a:t> app = express(); </a:t>
                      </a:r>
                      <a:r>
                        <a:rPr lang="en-US" sz="1200" dirty="0" err="1">
                          <a:effectLst/>
                        </a:rPr>
                        <a:t>var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pg</a:t>
                      </a:r>
                      <a:r>
                        <a:rPr lang="en-US" sz="1200" dirty="0">
                          <a:effectLst/>
                        </a:rPr>
                        <a:t> = require('</a:t>
                      </a:r>
                      <a:r>
                        <a:rPr lang="en-US" sz="1200" dirty="0" err="1">
                          <a:effectLst/>
                        </a:rPr>
                        <a:t>pg</a:t>
                      </a:r>
                      <a:r>
                        <a:rPr lang="en-US" sz="1200" dirty="0">
                          <a:effectLst/>
                        </a:rPr>
                        <a:t>’); </a:t>
                      </a:r>
                    </a:p>
                    <a:p>
                      <a:pPr algn="l"/>
                      <a:r>
                        <a:rPr lang="en-US" sz="1200" dirty="0" err="1">
                          <a:effectLst/>
                        </a:rPr>
                        <a:t>var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bodyParser</a:t>
                      </a:r>
                      <a:r>
                        <a:rPr lang="en-US" sz="1200" dirty="0">
                          <a:effectLst/>
                        </a:rPr>
                        <a:t> = require('body-parser’); </a:t>
                      </a:r>
                    </a:p>
                    <a:p>
                      <a:pPr algn="l"/>
                      <a:r>
                        <a:rPr lang="en-US" sz="1200" dirty="0" err="1">
                          <a:effectLst/>
                        </a:rPr>
                        <a:t>var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multer</a:t>
                      </a:r>
                      <a:r>
                        <a:rPr lang="en-US" sz="1200" dirty="0">
                          <a:effectLst/>
                        </a:rPr>
                        <a:t> = require('</a:t>
                      </a:r>
                      <a:r>
                        <a:rPr lang="en-US" sz="1200" dirty="0" err="1">
                          <a:effectLst/>
                        </a:rPr>
                        <a:t>multer</a:t>
                      </a:r>
                      <a:r>
                        <a:rPr lang="en-US" sz="1200" dirty="0">
                          <a:effectLst/>
                        </a:rPr>
                        <a:t>’); </a:t>
                      </a:r>
                    </a:p>
                    <a:p>
                      <a:pPr algn="l"/>
                      <a:r>
                        <a:rPr lang="en-US" sz="1200" dirty="0" err="1">
                          <a:effectLst/>
                        </a:rPr>
                        <a:t>var</a:t>
                      </a:r>
                      <a:r>
                        <a:rPr lang="en-US" sz="1200" dirty="0">
                          <a:effectLst/>
                        </a:rPr>
                        <a:t> path = require ('path’); </a:t>
                      </a:r>
                    </a:p>
                    <a:p>
                      <a:pPr algn="l"/>
                      <a:r>
                        <a:rPr lang="en-US" sz="1200" dirty="0">
                          <a:effectLst/>
                        </a:rPr>
                        <a:t>//to work with </a:t>
                      </a:r>
                      <a:r>
                        <a:rPr lang="en-US" sz="1200" dirty="0" err="1">
                          <a:effectLst/>
                        </a:rPr>
                        <a:t>separtors</a:t>
                      </a:r>
                      <a:r>
                        <a:rPr lang="en-US" sz="1200" dirty="0">
                          <a:effectLst/>
                        </a:rPr>
                        <a:t> on any OS including Windows </a:t>
                      </a:r>
                    </a:p>
                    <a:p>
                      <a:pPr algn="l"/>
                      <a:r>
                        <a:rPr lang="en-US" sz="1200" dirty="0" err="1">
                          <a:effectLst/>
                        </a:rPr>
                        <a:t>var</a:t>
                      </a:r>
                      <a:r>
                        <a:rPr lang="en-US" sz="1200" dirty="0">
                          <a:effectLst/>
                        </a:rPr>
                        <a:t> session = require('express-session’); </a:t>
                      </a:r>
                    </a:p>
                    <a:p>
                      <a:pPr algn="l"/>
                      <a:r>
                        <a:rPr lang="en-US" sz="1200" dirty="0" err="1">
                          <a:effectLst/>
                        </a:rPr>
                        <a:t>var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cookieParser</a:t>
                      </a:r>
                      <a:r>
                        <a:rPr lang="en-US" sz="1200" dirty="0">
                          <a:effectLst/>
                        </a:rPr>
                        <a:t> = require('cookie-parser’); </a:t>
                      </a:r>
                    </a:p>
                    <a:p>
                      <a:pPr algn="l"/>
                      <a:r>
                        <a:rPr lang="en-US" sz="1200" dirty="0" err="1">
                          <a:effectLst/>
                        </a:rPr>
                        <a:t>var</a:t>
                      </a:r>
                      <a:r>
                        <a:rPr lang="en-US" sz="1200" dirty="0">
                          <a:effectLst/>
                        </a:rPr>
                        <a:t> upload = </a:t>
                      </a:r>
                      <a:r>
                        <a:rPr lang="en-US" sz="1200" dirty="0" err="1">
                          <a:effectLst/>
                        </a:rPr>
                        <a:t>multer</a:t>
                      </a:r>
                      <a:r>
                        <a:rPr lang="en-US" sz="1200" dirty="0">
                          <a:effectLst/>
                        </a:rPr>
                        <a:t>(); </a:t>
                      </a:r>
                      <a:endParaRPr lang="en-US" sz="1800" dirty="0">
                        <a:effectLst/>
                      </a:endParaRPr>
                    </a:p>
                    <a:p>
                      <a:pPr algn="l"/>
                      <a:r>
                        <a:rPr lang="en-US" sz="1800" dirty="0">
                          <a:effectLst/>
                        </a:rPr>
                        <a:t>//more code then **********</a:t>
                      </a:r>
                    </a:p>
                    <a:p>
                      <a:pPr algn="l"/>
                      <a:endParaRPr lang="en-US" sz="1800" dirty="0">
                        <a:effectLst/>
                      </a:endParaRPr>
                    </a:p>
                    <a:p>
                      <a:pPr algn="l"/>
                      <a:r>
                        <a:rPr lang="en-US" dirty="0"/>
                        <a:t>//process any cookie or session info </a:t>
                      </a:r>
                    </a:p>
                    <a:p>
                      <a:pPr algn="l"/>
                      <a:r>
                        <a:rPr lang="en-US" dirty="0" err="1"/>
                        <a:t>app.use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cookieParser</a:t>
                      </a:r>
                      <a:r>
                        <a:rPr lang="en-US" dirty="0"/>
                        <a:t>()); </a:t>
                      </a:r>
                    </a:p>
                    <a:p>
                      <a:pPr algn="l"/>
                      <a:r>
                        <a:rPr lang="en-US" dirty="0" err="1"/>
                        <a:t>app.use</a:t>
                      </a:r>
                      <a:r>
                        <a:rPr lang="en-US" dirty="0"/>
                        <a:t>(session({secret: "Your secret key"})); //start session with a session variable secret</a:t>
                      </a:r>
                    </a:p>
                    <a:p>
                      <a:pPr algn="l"/>
                      <a:r>
                        <a:rPr lang="en-US" dirty="0" err="1"/>
                        <a:t>app.use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bodyParser.json</a:t>
                      </a:r>
                      <a:r>
                        <a:rPr lang="en-US" dirty="0"/>
                        <a:t>());  // for parsing application/</a:t>
                      </a:r>
                      <a:r>
                        <a:rPr lang="en-US" dirty="0" err="1"/>
                        <a:t>json</a:t>
                      </a:r>
                      <a:r>
                        <a:rPr lang="en-US" dirty="0"/>
                        <a:t> </a:t>
                      </a:r>
                    </a:p>
                    <a:p>
                      <a:pPr algn="l"/>
                      <a:r>
                        <a:rPr lang="en-US" dirty="0" err="1"/>
                        <a:t>app.use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bodyParser.urlencoded</a:t>
                      </a:r>
                      <a:r>
                        <a:rPr lang="en-US" dirty="0"/>
                        <a:t>({ extended: true })); // for parsing application/x-www-form-</a:t>
                      </a:r>
                      <a:r>
                        <a:rPr lang="en-US" dirty="0" err="1"/>
                        <a:t>urlencoded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app.use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upload.array</a:t>
                      </a:r>
                      <a:r>
                        <a:rPr lang="en-US" dirty="0"/>
                        <a:t>()); // for parsing multipart/form-data</a:t>
                      </a:r>
                    </a:p>
                    <a:p>
                      <a:pPr algn="l"/>
                      <a:endParaRPr lang="en-US" sz="1800" dirty="0">
                        <a:effectLst/>
                      </a:endParaRPr>
                    </a:p>
                    <a:p>
                      <a:pPr algn="l"/>
                      <a:r>
                        <a:rPr lang="en-US" sz="1800" dirty="0">
                          <a:effectLst/>
                        </a:rPr>
                        <a:t>//Call controllers</a:t>
                      </a:r>
                    </a:p>
                    <a:p>
                      <a:pPr algn="l"/>
                      <a:r>
                        <a:rPr lang="en-US" b="1" dirty="0" err="1">
                          <a:solidFill>
                            <a:schemeClr val="tx1"/>
                          </a:solidFill>
                          <a:effectLst/>
                        </a:rPr>
                        <a:t>app.get</a:t>
                      </a:r>
                      <a:r>
                        <a:rPr lang="en-US" dirty="0">
                          <a:effectLst/>
                        </a:rPr>
                        <a:t>(</a:t>
                      </a:r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‘/signup'</a:t>
                      </a:r>
                      <a:r>
                        <a:rPr lang="en-US" dirty="0">
                          <a:effectLst/>
                        </a:rPr>
                        <a:t>, </a:t>
                      </a:r>
                      <a:r>
                        <a:rPr lang="en-US" b="1" dirty="0" err="1">
                          <a:solidFill>
                            <a:srgbClr val="000080"/>
                          </a:solidFill>
                          <a:effectLst/>
                        </a:rPr>
                        <a:t>controllerMain.signupRepeat</a:t>
                      </a:r>
                      <a:r>
                        <a:rPr lang="en-US" dirty="0">
                          <a:effectLst/>
                        </a:rPr>
                        <a:t>);</a:t>
                      </a:r>
                    </a:p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app. post</a:t>
                      </a:r>
                      <a:r>
                        <a:rPr lang="en-US" dirty="0">
                          <a:effectLst/>
                        </a:rPr>
                        <a:t>(</a:t>
                      </a:r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‘/signup'</a:t>
                      </a:r>
                      <a:r>
                        <a:rPr lang="en-US" dirty="0">
                          <a:effectLst/>
                        </a:rPr>
                        <a:t>, </a:t>
                      </a:r>
                      <a:r>
                        <a:rPr lang="en-US" b="1" dirty="0" err="1">
                          <a:solidFill>
                            <a:srgbClr val="000080"/>
                          </a:solidFill>
                          <a:effectLst/>
                        </a:rPr>
                        <a:t>controllerMain.singup</a:t>
                      </a:r>
                      <a:r>
                        <a:rPr lang="en-US" dirty="0">
                          <a:effectLst/>
                        </a:rPr>
                        <a:t>);</a:t>
                      </a:r>
                    </a:p>
                    <a:p>
                      <a:pPr algn="l"/>
                      <a:r>
                        <a:rPr lang="en-US" b="1" dirty="0" err="1">
                          <a:solidFill>
                            <a:schemeClr val="tx1"/>
                          </a:solidFill>
                          <a:effectLst/>
                        </a:rPr>
                        <a:t>app.get</a:t>
                      </a:r>
                      <a:r>
                        <a:rPr lang="en-US" dirty="0">
                          <a:effectLst/>
                        </a:rPr>
                        <a:t>(</a:t>
                      </a:r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‘/login'</a:t>
                      </a:r>
                      <a:r>
                        <a:rPr lang="en-US" dirty="0">
                          <a:effectLst/>
                        </a:rPr>
                        <a:t>, </a:t>
                      </a:r>
                      <a:r>
                        <a:rPr lang="en-US" b="1" dirty="0" err="1">
                          <a:solidFill>
                            <a:srgbClr val="000080"/>
                          </a:solidFill>
                          <a:effectLst/>
                        </a:rPr>
                        <a:t>controllerMain.loginRepeat</a:t>
                      </a:r>
                      <a:r>
                        <a:rPr lang="en-US" dirty="0">
                          <a:effectLst/>
                        </a:rPr>
                        <a:t>);</a:t>
                      </a:r>
                    </a:p>
                    <a:p>
                      <a:pPr algn="l"/>
                      <a:r>
                        <a:rPr lang="en-US" b="1" dirty="0" err="1">
                          <a:solidFill>
                            <a:schemeClr val="tx1"/>
                          </a:solidFill>
                          <a:effectLst/>
                        </a:rPr>
                        <a:t>app.post</a:t>
                      </a:r>
                      <a:r>
                        <a:rPr lang="en-US" dirty="0">
                          <a:effectLst/>
                        </a:rPr>
                        <a:t>(</a:t>
                      </a:r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‘/login'</a:t>
                      </a:r>
                      <a:r>
                        <a:rPr lang="en-US" dirty="0">
                          <a:effectLst/>
                        </a:rPr>
                        <a:t>, </a:t>
                      </a:r>
                      <a:r>
                        <a:rPr lang="en-US" b="1" dirty="0" err="1">
                          <a:solidFill>
                            <a:srgbClr val="000080"/>
                          </a:solidFill>
                          <a:effectLst/>
                        </a:rPr>
                        <a:t>controllerMain.login</a:t>
                      </a:r>
                      <a:r>
                        <a:rPr lang="en-US" dirty="0">
                          <a:effectLst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effectLst/>
                        </a:rPr>
                        <a:t>app.post</a:t>
                      </a:r>
                      <a:r>
                        <a:rPr lang="en-US" dirty="0">
                          <a:effectLst/>
                        </a:rPr>
                        <a:t>(</a:t>
                      </a:r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‘/logout'</a:t>
                      </a:r>
                      <a:r>
                        <a:rPr lang="en-US" dirty="0">
                          <a:effectLst/>
                        </a:rPr>
                        <a:t>, </a:t>
                      </a:r>
                      <a:r>
                        <a:rPr lang="en-US" b="1" dirty="0" err="1">
                          <a:solidFill>
                            <a:srgbClr val="000080"/>
                          </a:solidFill>
                          <a:effectLst/>
                        </a:rPr>
                        <a:t>controllerMain.logout</a:t>
                      </a:r>
                      <a:r>
                        <a:rPr lang="en-US" dirty="0">
                          <a:effectLst/>
                        </a:rPr>
                        <a:t>);</a:t>
                      </a:r>
                    </a:p>
                    <a:p>
                      <a:pPr algn="l"/>
                      <a:r>
                        <a:rPr lang="en-US" b="1" dirty="0" err="1">
                          <a:solidFill>
                            <a:schemeClr val="tx1"/>
                          </a:solidFill>
                          <a:effectLst/>
                        </a:rPr>
                        <a:t>app.get</a:t>
                      </a:r>
                      <a:r>
                        <a:rPr lang="en-US" dirty="0">
                          <a:effectLst/>
                        </a:rPr>
                        <a:t>(</a:t>
                      </a:r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‘/</a:t>
                      </a:r>
                      <a:r>
                        <a:rPr lang="en-US" b="1" dirty="0" err="1">
                          <a:solidFill>
                            <a:srgbClr val="008000"/>
                          </a:solidFill>
                          <a:effectLst/>
                        </a:rPr>
                        <a:t>protected_page</a:t>
                      </a:r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’</a:t>
                      </a:r>
                      <a:r>
                        <a:rPr lang="en-US" dirty="0">
                          <a:effectLst/>
                        </a:rPr>
                        <a:t>,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</a:rPr>
                        <a:t>checkSignIn</a:t>
                      </a:r>
                      <a:r>
                        <a:rPr lang="en-US" dirty="0">
                          <a:effectLst/>
                        </a:rPr>
                        <a:t>, </a:t>
                      </a:r>
                      <a:r>
                        <a:rPr lang="en-US" b="1" dirty="0" err="1">
                          <a:solidFill>
                            <a:srgbClr val="000080"/>
                          </a:solidFill>
                          <a:effectLst/>
                        </a:rPr>
                        <a:t>controllerMain.protectedpage</a:t>
                      </a:r>
                      <a:r>
                        <a:rPr lang="en-US" dirty="0">
                          <a:effectLst/>
                        </a:rPr>
                        <a:t>);</a:t>
                      </a:r>
                      <a:endParaRPr kumimoji="0" lang="en-US" altLang="en-US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35" marR="90535" marT="45267" marB="452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231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3127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9FBC-1C10-4D08-9BAB-BC1CC408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</a:t>
            </a:r>
            <a:r>
              <a:rPr lang="en-US" b="1" dirty="0" err="1">
                <a:solidFill>
                  <a:srgbClr val="FF0000"/>
                </a:solidFill>
              </a:rPr>
              <a:t>checkSignIn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93F88BD-6AE1-4BAE-B64F-1F129F74F93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914400" y="1551201"/>
            <a:ext cx="7620000" cy="256991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//FUNCTION used below to check if logged in, will be session variable called user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function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checkSignIn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, res, next){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dirty="0">
                <a:solidFill>
                  <a:srgbClr val="00B050"/>
                </a:solidFill>
                <a:latin typeface="Menlo"/>
              </a:rPr>
              <a:t>     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Menlo"/>
              </a:rPr>
              <a:t> if(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Menlo"/>
              </a:rPr>
              <a:t>req.session.user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Menlo"/>
              </a:rPr>
              <a:t>){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dirty="0">
                <a:solidFill>
                  <a:srgbClr val="00B050"/>
                </a:solidFill>
                <a:latin typeface="Menlo"/>
              </a:rPr>
              <a:t>          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Menlo"/>
              </a:rPr>
              <a:t> next(); //If session exists, proceed to page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rgbClr val="333333"/>
                </a:solidFill>
                <a:latin typeface="Menlo"/>
              </a:rPr>
              <a:t>  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else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rgbClr val="333333"/>
                </a:solidFill>
                <a:latin typeface="Menlo"/>
              </a:rPr>
              <a:t>       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var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err = new Error("Not logged in!"); </a:t>
            </a:r>
            <a:endParaRPr lang="en-US" altLang="en-US" sz="1800" dirty="0">
              <a:solidFill>
                <a:srgbClr val="333333"/>
              </a:solidFill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          console.log(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req.session.user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rgbClr val="333333"/>
                </a:solidFill>
                <a:latin typeface="Menlo"/>
              </a:rPr>
              <a:t>        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next(err); //Error, trying to access unauthorized page!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}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0F7E7-5E95-43D3-A1C1-4C2ABA131A94}"/>
              </a:ext>
            </a:extLst>
          </p:cNvPr>
          <p:cNvSpPr txBox="1"/>
          <p:nvPr/>
        </p:nvSpPr>
        <p:spPr>
          <a:xfrm>
            <a:off x="990600" y="4876800"/>
            <a:ext cx="739140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 function defined in same route file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index.j’s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it is used in the following code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app.get</a:t>
            </a:r>
            <a:r>
              <a:rPr lang="en-US" dirty="0"/>
              <a:t>(</a:t>
            </a:r>
            <a:r>
              <a:rPr lang="en-US" b="1" dirty="0">
                <a:solidFill>
                  <a:srgbClr val="008000"/>
                </a:solidFill>
              </a:rPr>
              <a:t>‘/</a:t>
            </a:r>
            <a:r>
              <a:rPr lang="en-US" b="1" dirty="0" err="1">
                <a:solidFill>
                  <a:srgbClr val="008000"/>
                </a:solidFill>
              </a:rPr>
              <a:t>protected_page</a:t>
            </a:r>
            <a:r>
              <a:rPr lang="en-US" b="1" dirty="0">
                <a:solidFill>
                  <a:srgbClr val="008000"/>
                </a:solidFill>
              </a:rPr>
              <a:t>’</a:t>
            </a:r>
            <a:r>
              <a:rPr lang="en-US" dirty="0"/>
              <a:t>, </a:t>
            </a:r>
            <a:r>
              <a:rPr lang="en-US" b="1" dirty="0" err="1">
                <a:solidFill>
                  <a:srgbClr val="FF0000"/>
                </a:solidFill>
              </a:rPr>
              <a:t>checkSignIn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0080"/>
                </a:solidFill>
              </a:rPr>
              <a:t>controllerMain.protectedpage</a:t>
            </a:r>
            <a:r>
              <a:rPr lang="en-US" dirty="0"/>
              <a:t>);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means only execute the controller function only if this function succeeds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00AE6-CFF0-4373-BC92-6CAE106D1ABE}"/>
              </a:ext>
            </a:extLst>
          </p:cNvPr>
          <p:cNvSpPr txBox="1"/>
          <p:nvPr/>
        </p:nvSpPr>
        <p:spPr>
          <a:xfrm>
            <a:off x="6400800" y="2156121"/>
            <a:ext cx="17526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function inside index.js route file</a:t>
            </a:r>
          </a:p>
        </p:txBody>
      </p:sp>
    </p:spTree>
    <p:extLst>
      <p:ext uri="{BB962C8B-B14F-4D97-AF65-F5344CB8AC3E}">
        <p14:creationId xmlns:p14="http://schemas.microsoft.com/office/powerpoint/2010/main" val="42192514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41540-30D1-4F9E-BB56-E2DD5EB0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controllerMain.js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signupRepeat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 err="1">
                <a:sym typeface="Wingdings" panose="05000000000000000000" pitchFamily="2" charset="2"/>
              </a:rPr>
              <a:t>loginRepeat</a:t>
            </a:r>
            <a:r>
              <a:rPr lang="en-US" dirty="0">
                <a:sym typeface="Wingdings" panose="05000000000000000000" pitchFamily="2" charset="2"/>
              </a:rPr>
              <a:t> function 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4219611-F813-4D95-8071-6D516BD4E91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304800" y="1435895"/>
            <a:ext cx="8991075" cy="4385792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br>
              <a:rPr lang="en-US" altLang="en-US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//this function calls the static page signup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because we do not allow get requests to get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 err="1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module.exports.signupRepeat</a:t>
            </a:r>
            <a:r>
              <a:rPr lang="en-US" altLang="en-US" sz="2000" dirty="0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function(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, res){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333333"/>
                </a:solidFill>
                <a:latin typeface="Menlo"/>
              </a:rPr>
              <a:t>          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res.render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('pages/signup', {id: req.session.user.id})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333333"/>
                </a:solidFill>
                <a:latin typeface="Menlo"/>
              </a:rPr>
              <a:t>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});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//this function calls the static page login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because we do not allow get requests to get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 err="1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module.exports.loginRepeat</a:t>
            </a:r>
            <a:r>
              <a:rPr lang="en-US" altLang="en-US" sz="2000" dirty="0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000" dirty="0">
                <a:solidFill>
                  <a:srgbClr val="333333"/>
                </a:solidFill>
                <a:latin typeface="Menlo"/>
              </a:rPr>
              <a:t>function(</a:t>
            </a:r>
            <a:r>
              <a:rPr lang="en-US" altLang="en-US" sz="2000" dirty="0" err="1">
                <a:solidFill>
                  <a:srgbClr val="333333"/>
                </a:solidFill>
                <a:latin typeface="Menlo"/>
              </a:rPr>
              <a:t>req</a:t>
            </a:r>
            <a:r>
              <a:rPr lang="en-US" altLang="en-US" sz="2000" dirty="0">
                <a:solidFill>
                  <a:srgbClr val="333333"/>
                </a:solidFill>
                <a:latin typeface="Menlo"/>
              </a:rPr>
              <a:t>, res){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333333"/>
                </a:solidFill>
                <a:latin typeface="Menlo"/>
              </a:rPr>
              <a:t>                  </a:t>
            </a:r>
            <a:r>
              <a:rPr lang="en-US" altLang="en-US" sz="2000" dirty="0" err="1">
                <a:solidFill>
                  <a:srgbClr val="333333"/>
                </a:solidFill>
                <a:latin typeface="Menlo"/>
              </a:rPr>
              <a:t>res.render</a:t>
            </a:r>
            <a:r>
              <a:rPr lang="en-US" altLang="en-US" sz="2000" dirty="0">
                <a:solidFill>
                  <a:srgbClr val="333333"/>
                </a:solidFill>
                <a:latin typeface="Menlo"/>
              </a:rPr>
              <a:t>('pages/login', {id: req.session.user.id})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333333"/>
                </a:solidFill>
                <a:latin typeface="Menlo"/>
              </a:rPr>
              <a:t>   });</a:t>
            </a:r>
            <a:r>
              <a:rPr lang="en-US" altLang="en-US" sz="2000" dirty="0"/>
              <a:t> 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70AC6-46AF-4098-B46F-A95A9079E021}"/>
              </a:ext>
            </a:extLst>
          </p:cNvPr>
          <p:cNvSpPr txBox="1"/>
          <p:nvPr/>
        </p:nvSpPr>
        <p:spPr>
          <a:xfrm>
            <a:off x="7280787" y="2362200"/>
            <a:ext cx="1828800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function inside </a:t>
            </a:r>
            <a:r>
              <a:rPr lang="en-US" dirty="0"/>
              <a:t>controllerMain.js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in controllers directory</a:t>
            </a:r>
          </a:p>
        </p:txBody>
      </p:sp>
    </p:spTree>
    <p:extLst>
      <p:ext uri="{BB962C8B-B14F-4D97-AF65-F5344CB8AC3E}">
        <p14:creationId xmlns:p14="http://schemas.microsoft.com/office/powerpoint/2010/main" val="38941844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41540-30D1-4F9E-BB56-E2DD5EB0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3810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controllerMain.js </a:t>
            </a:r>
            <a:r>
              <a:rPr lang="en-US" dirty="0">
                <a:sym typeface="Wingdings" panose="05000000000000000000" pitchFamily="2" charset="2"/>
              </a:rPr>
              <a:t> signup function 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D47A06F-0FD5-4F41-B071-C4C63152D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" y="685800"/>
            <a:ext cx="9149080" cy="60960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//Handler for POST URI /signup that expects in the </a:t>
            </a:r>
            <a:r>
              <a:rPr lang="en-US" altLang="en-US" sz="14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</a:t>
            </a:r>
            <a: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object data of id and password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sent to it. If not it sends 400 status. If both are sent then (stupidly—this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is a simple example) checks if have seen id before (in Users[])  tells user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to choose another id. Otherwise, adds user id and password to a Users[] array..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var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Users = [];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333333"/>
              </a:solidFill>
              <a:latin typeface="Menlo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lang="en-US" altLang="en-US" sz="1600" dirty="0" err="1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module.exports.signup</a:t>
            </a:r>
            <a:r>
              <a:rPr lang="en-US" altLang="en-US" sz="1600" dirty="0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altLang="en-US" sz="1600" dirty="0">
              <a:solidFill>
                <a:srgbClr val="333333"/>
              </a:solidFill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function(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, res){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if(!req.body.id || !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req.body.password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{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res.status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("400");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res.send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("Invalid details!");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{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Users.filter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(function(user){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      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if(user.id === req.body.id){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                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res.render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('signup’,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                     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{message: "User Already Exists! Login or choose another user id"});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         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  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});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333333"/>
              </a:solidFill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var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newUser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= {id: req.body.id, password: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req.body.password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};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Users.push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newUser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console.log(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JSON.stringify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newUser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req.session.user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=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newUser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res.redirect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('/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protected_page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’);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});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67EAB-A707-466E-9245-7EF48040D85E}"/>
              </a:ext>
            </a:extLst>
          </p:cNvPr>
          <p:cNvSpPr txBox="1"/>
          <p:nvPr/>
        </p:nvSpPr>
        <p:spPr>
          <a:xfrm>
            <a:off x="7280787" y="2362200"/>
            <a:ext cx="1828800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function inside </a:t>
            </a:r>
            <a:r>
              <a:rPr lang="en-US" dirty="0"/>
              <a:t>controllerMain.js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in controllers directory</a:t>
            </a:r>
          </a:p>
        </p:txBody>
      </p:sp>
    </p:spTree>
    <p:extLst>
      <p:ext uri="{BB962C8B-B14F-4D97-AF65-F5344CB8AC3E}">
        <p14:creationId xmlns:p14="http://schemas.microsoft.com/office/powerpoint/2010/main" val="15653784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41540-30D1-4F9E-BB56-E2DD5EB0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3810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controllerMain.js </a:t>
            </a:r>
            <a:r>
              <a:rPr lang="en-US" dirty="0">
                <a:sym typeface="Wingdings" panose="05000000000000000000" pitchFamily="2" charset="2"/>
              </a:rPr>
              <a:t> login function 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6163927-01CB-4AD7-A4C1-5F48D388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51923"/>
            <a:ext cx="7819128" cy="5493787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//Handler for POST URI /login that expects results from html form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login.ejs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// including data of id and password. If present checks if the user has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// previously signed up and both user id and password match with what was specified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// and stored in Users[] array. If so redirects to /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protected_page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URI. If id/password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// do not match redirects to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login.ejs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form in views/pages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333333"/>
              </a:solidFill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module.exports.login</a:t>
            </a:r>
            <a:r>
              <a:rPr lang="en-US" altLang="en-US" sz="1600" dirty="0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function(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, res){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console.log(Users);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if(!req.body.id || !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req.body.password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res.render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('pages/login', {message: "Please enter both id and password"});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else{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Users.filter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(function(user){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            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if(user.id === req.body.id &amp;&amp;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user.password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===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req.body.password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                         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req.session.user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= user;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                         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res.redirect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('/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protected_page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’);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                  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        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});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res.render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('pages/login', {message: "Invalid credentials!"});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  <a:latin typeface="Menlo"/>
              </a:rPr>
              <a:t>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});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C4952-4DB9-4103-A425-C83F404EC0BD}"/>
              </a:ext>
            </a:extLst>
          </p:cNvPr>
          <p:cNvSpPr txBox="1"/>
          <p:nvPr/>
        </p:nvSpPr>
        <p:spPr>
          <a:xfrm>
            <a:off x="7280787" y="2362200"/>
            <a:ext cx="1828800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function inside </a:t>
            </a:r>
            <a:r>
              <a:rPr lang="en-US" dirty="0"/>
              <a:t>controllerMain.js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in controllers directory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4F234-93B6-4FF9-88E8-B219B70D07C9}"/>
              </a:ext>
            </a:extLst>
          </p:cNvPr>
          <p:cNvSpPr txBox="1"/>
          <p:nvPr/>
        </p:nvSpPr>
        <p:spPr>
          <a:xfrm>
            <a:off x="5427406" y="2500699"/>
            <a:ext cx="18288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Remember Users[]</a:t>
            </a:r>
          </a:p>
          <a:p>
            <a:r>
              <a:rPr lang="en-US" dirty="0"/>
              <a:t>array is previously defined in this controller file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2488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41540-30D1-4F9E-BB56-E2DD5EB0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controllerMain.js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protectedpage</a:t>
            </a:r>
            <a:r>
              <a:rPr lang="en-US" dirty="0">
                <a:sym typeface="Wingdings" panose="05000000000000000000" pitchFamily="2" charset="2"/>
              </a:rPr>
              <a:t> function 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4219611-F813-4D95-8071-6D516BD4E91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128344" y="2286000"/>
            <a:ext cx="8991075" cy="1923579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br>
              <a:rPr lang="en-US" altLang="en-US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//this function calls the </a:t>
            </a:r>
            <a:r>
              <a:rPr lang="en-US" altLang="en-US" sz="20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protected_page.ejs</a:t>
            </a:r>
            <a:r>
              <a:rPr lang="en-US" altLang="en-US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view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and passes the user’s id stored as a session variable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 err="1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module.exports.protectedpage</a:t>
            </a:r>
            <a:r>
              <a:rPr lang="en-US" altLang="en-US" sz="2000" dirty="0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function(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, res){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333333"/>
                </a:solidFill>
                <a:latin typeface="Menlo"/>
              </a:rPr>
              <a:t>          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res.render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('pages/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protected_page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', {id: req.session.user.id})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333333"/>
                </a:solidFill>
                <a:latin typeface="Menlo"/>
              </a:rPr>
              <a:t>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});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9774A-F942-4BAB-9796-D9807A7485FB}"/>
              </a:ext>
            </a:extLst>
          </p:cNvPr>
          <p:cNvSpPr txBox="1"/>
          <p:nvPr/>
        </p:nvSpPr>
        <p:spPr>
          <a:xfrm>
            <a:off x="7290619" y="809267"/>
            <a:ext cx="1828800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function inside </a:t>
            </a:r>
            <a:r>
              <a:rPr lang="en-US" dirty="0"/>
              <a:t>controllerMain.js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in controllers directory</a:t>
            </a:r>
          </a:p>
        </p:txBody>
      </p:sp>
    </p:spTree>
    <p:extLst>
      <p:ext uri="{BB962C8B-B14F-4D97-AF65-F5344CB8AC3E}">
        <p14:creationId xmlns:p14="http://schemas.microsoft.com/office/powerpoint/2010/main" val="20157662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41540-30D1-4F9E-BB56-E2DD5EB0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controllerMain.js </a:t>
            </a:r>
            <a:r>
              <a:rPr lang="en-US" dirty="0">
                <a:sym typeface="Wingdings" panose="05000000000000000000" pitchFamily="2" charset="2"/>
              </a:rPr>
              <a:t> logout function 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4219611-F813-4D95-8071-6D516BD4E91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128344" y="1824336"/>
            <a:ext cx="8991075" cy="2846909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br>
              <a:rPr lang="en-US" altLang="en-US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//this function calls the login URI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and first destroys the session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 err="1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module.exports.logout</a:t>
            </a:r>
            <a:r>
              <a:rPr lang="en-US" altLang="en-US" sz="2000" dirty="0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function(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req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, res){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333333"/>
                </a:solidFill>
                <a:latin typeface="Menlo"/>
              </a:rPr>
              <a:t>                  </a:t>
            </a:r>
            <a:r>
              <a:rPr lang="en-US" altLang="en-US" sz="2000" dirty="0" err="1">
                <a:solidFill>
                  <a:srgbClr val="FF0000"/>
                </a:solidFill>
                <a:latin typeface="Menlo"/>
              </a:rPr>
              <a:t>req.session.destroy</a:t>
            </a:r>
            <a:r>
              <a:rPr lang="en-US" altLang="en-US" sz="2000" dirty="0">
                <a:solidFill>
                  <a:srgbClr val="FF0000"/>
                </a:solidFill>
                <a:latin typeface="Menlo"/>
              </a:rPr>
              <a:t>( function(){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                            console.log(“user logged out”);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Menlo"/>
              </a:rPr>
              <a:t>                    });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Menlo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333333"/>
                </a:solidFill>
                <a:latin typeface="Menlo"/>
              </a:rPr>
              <a:t>          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res.render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(‘/login’);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333333"/>
                </a:solidFill>
                <a:latin typeface="Menlo"/>
              </a:rPr>
              <a:t>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});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9774A-F942-4BAB-9796-D9807A7485FB}"/>
              </a:ext>
            </a:extLst>
          </p:cNvPr>
          <p:cNvSpPr txBox="1"/>
          <p:nvPr/>
        </p:nvSpPr>
        <p:spPr>
          <a:xfrm>
            <a:off x="6880123" y="4339277"/>
            <a:ext cx="1828800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function inside </a:t>
            </a:r>
            <a:r>
              <a:rPr lang="en-US" dirty="0"/>
              <a:t>controllerMain.js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in controllers directory</a:t>
            </a:r>
          </a:p>
        </p:txBody>
      </p:sp>
    </p:spTree>
    <p:extLst>
      <p:ext uri="{BB962C8B-B14F-4D97-AF65-F5344CB8AC3E}">
        <p14:creationId xmlns:p14="http://schemas.microsoft.com/office/powerpoint/2010/main" val="12161122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70144-5BE3-46FA-8880-0AB7E68DA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C24A2-6E73-4002-85E7-31DDC485F9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ease both login and signup go to same protected page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://algebra.sci.csueastbay.edu/~grewe/CS3520/Mat/NodeJS/Express15.png">
            <a:extLst>
              <a:ext uri="{FF2B5EF4-FFF2-40B4-BE49-F238E27FC236}">
                <a16:creationId xmlns:a16="http://schemas.microsoft.com/office/drawing/2014/main" id="{CA03D842-D4F7-4553-A5FF-01EC5386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726605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471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Specification of static files location (for potentially faster and direct serving)</a:t>
            </a:r>
          </a:p>
        </p:txBody>
      </p:sp>
    </p:spTree>
    <p:extLst>
      <p:ext uri="{BB962C8B-B14F-4D97-AF65-F5344CB8AC3E}">
        <p14:creationId xmlns:p14="http://schemas.microsoft.com/office/powerpoint/2010/main" val="403201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 2: Express also basic routing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Routing is mapping URIs + Request Type -&gt; code/static page</a:t>
            </a:r>
          </a:p>
          <a:p>
            <a:pPr marL="548640" lvl="2" indent="0">
              <a:buNone/>
            </a:pPr>
            <a:r>
              <a:rPr lang="en-US" i="1" dirty="0"/>
              <a:t>Here are some method calls on the express instance that are related to HTTP request type</a:t>
            </a:r>
          </a:p>
        </p:txBody>
      </p:sp>
      <p:pic>
        <p:nvPicPr>
          <p:cNvPr id="3074" name="Picture 2" descr="http://algebra.sci.csueastbay.edu/~grewe/CS3520/Mat/NodeJS/Expres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933699"/>
            <a:ext cx="57340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575" y="4438650"/>
            <a:ext cx="7795406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how  application responds to client request to a particular endpoint, which is a URI (or path) and a specific HTTP request method (GET, POST, and so on).</a:t>
            </a:r>
          </a:p>
          <a:p>
            <a:endParaRPr lang="en-US" b="1" dirty="0"/>
          </a:p>
          <a:p>
            <a:r>
              <a:rPr lang="en-US" b="1" dirty="0"/>
              <a:t>Example:    request for   /</a:t>
            </a:r>
            <a:r>
              <a:rPr lang="en-US" b="1" dirty="0" err="1"/>
              <a:t>getAllRoutes</a:t>
            </a:r>
            <a:r>
              <a:rPr lang="en-US" b="1" dirty="0"/>
              <a:t>  might map to the controller code located in controller/getAllRoutes.js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291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 6: separates static files &amp; serves them directly through URIs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below indicates the public subdirectory in main application directory contains the static files</a:t>
            </a:r>
          </a:p>
          <a:p>
            <a:pPr marL="548640" lvl="2" indent="0">
              <a:buNone/>
            </a:pPr>
            <a:r>
              <a:rPr lang="en-US" i="1" dirty="0" err="1"/>
              <a:t>app.use</a:t>
            </a:r>
            <a:r>
              <a:rPr lang="en-US" i="1" dirty="0"/>
              <a:t>(</a:t>
            </a:r>
            <a:r>
              <a:rPr lang="en-US" i="1" dirty="0" err="1"/>
              <a:t>express.static</a:t>
            </a:r>
            <a:r>
              <a:rPr lang="en-US" i="1" dirty="0"/>
              <a:t>('public'))</a:t>
            </a:r>
          </a:p>
          <a:p>
            <a:pPr marL="548640" lvl="2" indent="0">
              <a:buNone/>
            </a:pPr>
            <a:endParaRPr lang="en-US" dirty="0"/>
          </a:p>
          <a:p>
            <a:r>
              <a:rPr lang="en-US" dirty="0"/>
              <a:t>Now, you can load the files that are in the public directory: (assuming listing at port 3000)</a:t>
            </a:r>
          </a:p>
          <a:p>
            <a:endParaRPr lang="en-US" dirty="0"/>
          </a:p>
          <a:p>
            <a:pPr marL="548640" lvl="2" indent="0">
              <a:buNone/>
            </a:pPr>
            <a:r>
              <a:rPr lang="en-US" dirty="0"/>
              <a:t>  http://YOURSERVER:3000/images/kitten.jpg</a:t>
            </a:r>
          </a:p>
          <a:p>
            <a:pPr marL="548640" lvl="2" indent="0">
              <a:buNone/>
            </a:pPr>
            <a:r>
              <a:rPr lang="en-US" dirty="0"/>
              <a:t>  http://YOURSERVER:3000/css/style.css</a:t>
            </a:r>
          </a:p>
          <a:p>
            <a:pPr marL="548640" lvl="2" indent="0">
              <a:buNone/>
            </a:pPr>
            <a:r>
              <a:rPr lang="en-US" dirty="0"/>
              <a:t>  http://YOURSERVER:3000/js/app.js</a:t>
            </a:r>
          </a:p>
          <a:p>
            <a:pPr marL="548640" lvl="2" indent="0">
              <a:buNone/>
            </a:pPr>
            <a:r>
              <a:rPr lang="en-US" dirty="0"/>
              <a:t>  http://YOURSERVER:3000/images/bg.png</a:t>
            </a:r>
          </a:p>
          <a:p>
            <a:pPr marL="548640" lvl="2" indent="0">
              <a:buNone/>
            </a:pPr>
            <a:r>
              <a:rPr lang="en-US" dirty="0"/>
              <a:t>  http://YOURSERVER:3000/hello.html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525" y="6248400"/>
            <a:ext cx="965527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Express looks up the files relative to the static directory, so the name of the static directory is not part of the URL.</a:t>
            </a:r>
          </a:p>
        </p:txBody>
      </p:sp>
      <p:pic>
        <p:nvPicPr>
          <p:cNvPr id="5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81400"/>
            <a:ext cx="190020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905000"/>
            <a:ext cx="27432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code is in the </a:t>
            </a:r>
            <a:r>
              <a:rPr lang="en-US" dirty="0">
                <a:hlinkClick r:id="rId3"/>
              </a:rPr>
              <a:t>www.js</a:t>
            </a:r>
            <a:br>
              <a:rPr lang="en-US" dirty="0"/>
            </a:br>
            <a:r>
              <a:rPr lang="en-US" dirty="0"/>
              <a:t>file –the main app executable code</a:t>
            </a:r>
          </a:p>
        </p:txBody>
      </p:sp>
    </p:spTree>
    <p:extLst>
      <p:ext uri="{BB962C8B-B14F-4D97-AF65-F5344CB8AC3E}">
        <p14:creationId xmlns:p14="http://schemas.microsoft.com/office/powerpoint/2010/main" val="38551478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static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use multiple static assets directories, call the </a:t>
            </a:r>
            <a:r>
              <a:rPr lang="en-US" dirty="0" err="1"/>
              <a:t>express.static</a:t>
            </a:r>
            <a:r>
              <a:rPr lang="en-US" dirty="0"/>
              <a:t> middleware function multiple times:</a:t>
            </a:r>
          </a:p>
          <a:p>
            <a:pPr marL="548640" lvl="2" indent="0">
              <a:buNone/>
            </a:pPr>
            <a:r>
              <a:rPr lang="en-US" i="1" dirty="0" err="1"/>
              <a:t>app.use</a:t>
            </a:r>
            <a:r>
              <a:rPr lang="en-US" i="1" dirty="0"/>
              <a:t>(</a:t>
            </a:r>
            <a:r>
              <a:rPr lang="en-US" i="1" dirty="0" err="1"/>
              <a:t>express.static</a:t>
            </a:r>
            <a:r>
              <a:rPr lang="en-US" i="1" dirty="0"/>
              <a:t>('public'));</a:t>
            </a:r>
          </a:p>
          <a:p>
            <a:pPr marL="548640" lvl="2" indent="0">
              <a:buNone/>
            </a:pPr>
            <a:r>
              <a:rPr lang="en-US" i="1" dirty="0" err="1"/>
              <a:t>app.use</a:t>
            </a:r>
            <a:r>
              <a:rPr lang="en-US" i="1" dirty="0"/>
              <a:t>(</a:t>
            </a:r>
            <a:r>
              <a:rPr lang="en-US" i="1" dirty="0" err="1"/>
              <a:t>express.static</a:t>
            </a:r>
            <a:r>
              <a:rPr lang="en-US" i="1" dirty="0"/>
              <a:t>('files'));</a:t>
            </a:r>
          </a:p>
          <a:p>
            <a:pPr marL="548640" lvl="2" indent="0">
              <a:buNone/>
            </a:pPr>
            <a:endParaRPr lang="en-US" i="1" dirty="0"/>
          </a:p>
          <a:p>
            <a:pPr marL="548640" lvl="2" indent="0">
              <a:buNone/>
            </a:pPr>
            <a:endParaRPr lang="en-US" i="1" dirty="0"/>
          </a:p>
          <a:p>
            <a:pPr marL="342900" indent="-342900"/>
            <a:r>
              <a:rPr lang="en-US" b="1" dirty="0"/>
              <a:t>Virtual URI:</a:t>
            </a:r>
          </a:p>
          <a:p>
            <a:pPr lvl="1"/>
            <a:r>
              <a:rPr lang="en-US" dirty="0"/>
              <a:t>To create a virtual path prefix (where the path does not actually exist in the file system) for files that are served by the </a:t>
            </a:r>
            <a:r>
              <a:rPr lang="en-US" dirty="0" err="1"/>
              <a:t>express.static</a:t>
            </a:r>
            <a:r>
              <a:rPr lang="en-US" dirty="0"/>
              <a:t> function, </a:t>
            </a:r>
            <a:r>
              <a:rPr lang="en-US" dirty="0">
                <a:hlinkClick r:id="rId2"/>
              </a:rPr>
              <a:t>specify a mount path</a:t>
            </a:r>
            <a:r>
              <a:rPr lang="en-US" dirty="0"/>
              <a:t> for the static directory, as shown below:</a:t>
            </a:r>
          </a:p>
          <a:p>
            <a:pPr marL="868680" lvl="3" indent="0">
              <a:buNone/>
            </a:pPr>
            <a:r>
              <a:rPr lang="en-US" i="1" dirty="0" err="1"/>
              <a:t>app.use</a:t>
            </a:r>
            <a:r>
              <a:rPr lang="en-US" i="1" dirty="0"/>
              <a:t>('/static', </a:t>
            </a:r>
            <a:r>
              <a:rPr lang="en-US" i="1" dirty="0" err="1"/>
              <a:t>express.static</a:t>
            </a:r>
            <a:r>
              <a:rPr lang="en-US" i="1" dirty="0"/>
              <a:t>('public'))</a:t>
            </a:r>
          </a:p>
          <a:p>
            <a:pPr marL="868680" lvl="3" indent="0">
              <a:buNone/>
            </a:pPr>
            <a:r>
              <a:rPr lang="en-US" b="1" dirty="0"/>
              <a:t>Now you can execute URIs</a:t>
            </a:r>
          </a:p>
          <a:p>
            <a:pPr marL="868680" lvl="3" indent="0">
              <a:buNone/>
            </a:pPr>
            <a:r>
              <a:rPr lang="en-US" i="1" dirty="0"/>
              <a:t>http://localhost:3000/static/images/kitten.jpg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2286000"/>
            <a:ext cx="27432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code is in the </a:t>
            </a:r>
            <a:r>
              <a:rPr lang="en-US" dirty="0">
                <a:hlinkClick r:id="rId3"/>
              </a:rPr>
              <a:t>www.js</a:t>
            </a:r>
            <a:br>
              <a:rPr lang="en-US" dirty="0"/>
            </a:br>
            <a:r>
              <a:rPr lang="en-US" dirty="0"/>
              <a:t>file –the main app executable code</a:t>
            </a:r>
          </a:p>
        </p:txBody>
      </p:sp>
      <p:pic>
        <p:nvPicPr>
          <p:cNvPr id="5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52824"/>
            <a:ext cx="2276475" cy="32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038600" y="2514600"/>
            <a:ext cx="990600" cy="233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800600" y="3049638"/>
            <a:ext cx="381000" cy="1674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0527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more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That for your future reading or reading as you need.</a:t>
            </a:r>
          </a:p>
        </p:txBody>
      </p:sp>
    </p:spTree>
    <p:extLst>
      <p:ext uri="{BB962C8B-B14F-4D97-AF65-F5344CB8AC3E}">
        <p14:creationId xmlns:p14="http://schemas.microsoft.com/office/powerpoint/2010/main" val="51580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is the code for routing located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a </a:t>
            </a:r>
            <a:r>
              <a:rPr lang="en-US" dirty="0" err="1"/>
              <a:t>javascript</a:t>
            </a:r>
            <a:r>
              <a:rPr lang="en-US" dirty="0"/>
              <a:t> file in the routes directory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 following project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there are 2 files index.js and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users.js that contain routing code</a:t>
            </a:r>
            <a:endParaRPr lang="en-US" dirty="0"/>
          </a:p>
        </p:txBody>
      </p:sp>
      <p:pic>
        <p:nvPicPr>
          <p:cNvPr id="4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924175" cy="42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5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Routing Code-- what is this app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5559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your  code</a:t>
            </a:r>
            <a:br>
              <a:rPr lang="en-US" dirty="0"/>
            </a:br>
            <a:r>
              <a:rPr lang="en-US" dirty="0"/>
              <a:t>after requiring</a:t>
            </a:r>
            <a:br>
              <a:rPr lang="en-US" dirty="0"/>
            </a:br>
            <a:r>
              <a:rPr lang="en-US" dirty="0"/>
              <a:t>the express</a:t>
            </a:r>
            <a:br>
              <a:rPr lang="en-US" dirty="0"/>
            </a:br>
            <a:r>
              <a:rPr lang="en-US" dirty="0"/>
              <a:t>module, you</a:t>
            </a:r>
            <a:br>
              <a:rPr lang="en-US" dirty="0"/>
            </a:br>
            <a:r>
              <a:rPr lang="en-US" dirty="0"/>
              <a:t>declare an</a:t>
            </a:r>
            <a:br>
              <a:rPr lang="en-US" dirty="0"/>
            </a:br>
            <a:r>
              <a:rPr lang="en-US" dirty="0"/>
              <a:t>instance of </a:t>
            </a:r>
            <a:br>
              <a:rPr lang="en-US" dirty="0"/>
            </a:br>
            <a:r>
              <a:rPr lang="en-US" dirty="0"/>
              <a:t>express object</a:t>
            </a:r>
            <a:br>
              <a:rPr lang="en-US" dirty="0"/>
            </a:br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app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676400"/>
            <a:ext cx="7162800" cy="39703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dirty="0"/>
              <a:t>simple index.js file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//require the Express module and call express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express = require('express')</a:t>
            </a:r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var</a:t>
            </a:r>
            <a:r>
              <a:rPr lang="en-US" b="1" dirty="0">
                <a:solidFill>
                  <a:srgbClr val="FF0000"/>
                </a:solidFill>
              </a:rPr>
              <a:t> app = express()</a:t>
            </a:r>
          </a:p>
          <a:p>
            <a:r>
              <a:rPr lang="en-US" dirty="0"/>
              <a:t>//Following declares URI path / will cause the message Hello World to be sent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('/', function (</a:t>
            </a:r>
            <a:r>
              <a:rPr lang="en-US" dirty="0" err="1"/>
              <a:t>req</a:t>
            </a:r>
            <a:r>
              <a:rPr lang="en-US" dirty="0"/>
              <a:t>, res) {</a:t>
            </a:r>
            <a:br>
              <a:rPr lang="en-US" dirty="0"/>
            </a:br>
            <a:r>
              <a:rPr lang="en-US" dirty="0" err="1"/>
              <a:t>res.send</a:t>
            </a:r>
            <a:r>
              <a:rPr lang="en-US" dirty="0"/>
              <a:t>('Hello World!')</a:t>
            </a:r>
            <a:br>
              <a:rPr lang="en-US" dirty="0"/>
            </a:br>
            <a:r>
              <a:rPr lang="en-US" dirty="0"/>
              <a:t>})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//application will listen for requests on port number 300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 function () {</a:t>
            </a:r>
            <a:br>
              <a:rPr lang="en-US" dirty="0"/>
            </a:br>
            <a:r>
              <a:rPr lang="en-US" dirty="0"/>
              <a:t>console.log('Example app listening on port 3000!')</a:t>
            </a:r>
            <a:br>
              <a:rPr lang="en-US" dirty="0"/>
            </a:br>
            <a:r>
              <a:rPr lang="en-US" dirty="0"/>
              <a:t>})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5545" y="16764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1803114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3708</TotalTime>
  <Words>3596</Words>
  <Application>Microsoft Office PowerPoint</Application>
  <PresentationFormat>On-screen Show (4:3)</PresentationFormat>
  <Paragraphs>655</Paragraphs>
  <Slides>72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5" baseType="lpstr">
      <vt:lpstr>Arial</vt:lpstr>
      <vt:lpstr>Calibri</vt:lpstr>
      <vt:lpstr>Consolas</vt:lpstr>
      <vt:lpstr>Courier New</vt:lpstr>
      <vt:lpstr>Franklin Gothic Book</vt:lpstr>
      <vt:lpstr>Helvetica Neue</vt:lpstr>
      <vt:lpstr>inherit</vt:lpstr>
      <vt:lpstr>Menlo</vt:lpstr>
      <vt:lpstr>Open Sans</vt:lpstr>
      <vt:lpstr>Perpetua</vt:lpstr>
      <vt:lpstr>Wingdings</vt:lpstr>
      <vt:lpstr>Wingdings 2</vt:lpstr>
      <vt:lpstr>Equity</vt:lpstr>
      <vt:lpstr>Express with Node</vt:lpstr>
      <vt:lpstr>What does Express add to NodeJS</vt:lpstr>
      <vt:lpstr>Feature 1</vt:lpstr>
      <vt:lpstr>FEATURE 1: It adds the project structure we saw before for NodeJS + Express</vt:lpstr>
      <vt:lpstr>Getting Express + NodeJS project</vt:lpstr>
      <vt:lpstr>Feature 2</vt:lpstr>
      <vt:lpstr>FEATURE 2: Express also basic routing </vt:lpstr>
      <vt:lpstr>Where is the code for routing located</vt:lpstr>
      <vt:lpstr>Routing Code-- what is this app object</vt:lpstr>
      <vt:lpstr>Examining the simple routing code</vt:lpstr>
      <vt:lpstr>RUNNING: The basic flow of a Node+Express app</vt:lpstr>
      <vt:lpstr>Here is example of a www.js file</vt:lpstr>
      <vt:lpstr>www.js file continued</vt:lpstr>
      <vt:lpstr>www.js file continued</vt:lpstr>
      <vt:lpstr>Here is example of app.js file</vt:lpstr>
      <vt:lpstr>Another routing code example</vt:lpstr>
      <vt:lpstr>Another Routing example</vt:lpstr>
      <vt:lpstr>Decomposing the app.get call</vt:lpstr>
      <vt:lpstr>What is the request and response obejcts in our app.get(‘uri’, function(request,response, next) method</vt:lpstr>
      <vt:lpstr>More on the request object</vt:lpstr>
      <vt:lpstr>Example passing parameters in URL</vt:lpstr>
      <vt:lpstr>The response object</vt:lpstr>
      <vt:lpstr>What if you want all request types to respond the same way –use the 3 parameter version of handler function that has next as 3rd parameter</vt:lpstr>
      <vt:lpstr>Where is this next handler --- we are not done you must define them in app.*() method</vt:lpstr>
      <vt:lpstr>Routing Patterns</vt:lpstr>
      <vt:lpstr>more Routing Patterns</vt:lpstr>
      <vt:lpstr>app.route() </vt:lpstr>
      <vt:lpstr>express.Router   remember our app object  was instance of express()   </vt:lpstr>
      <vt:lpstr>Feature 3</vt:lpstr>
      <vt:lpstr>FEATURE 3: Supports Template Engines</vt:lpstr>
      <vt:lpstr>FEATURE 4:  Express is “partially” MVC</vt:lpstr>
      <vt:lpstr>Feature 4: partially MVC </vt:lpstr>
      <vt:lpstr>How to make it more MVC</vt:lpstr>
      <vt:lpstr>Make the new controller file main.js in controllers directory </vt:lpstr>
      <vt:lpstr>Now the view file in the views directory</vt:lpstr>
      <vt:lpstr>Different example of view reading in data</vt:lpstr>
      <vt:lpstr>More on sending data from controller to view</vt:lpstr>
      <vt:lpstr>sending array data controller to view</vt:lpstr>
      <vt:lpstr>Model</vt:lpstr>
      <vt:lpstr>Feature 5</vt:lpstr>
      <vt:lpstr>FEATURE 5: Middleware</vt:lpstr>
      <vt:lpstr>Middleware</vt:lpstr>
      <vt:lpstr>Middleware examples</vt:lpstr>
      <vt:lpstr>What is app.use()  ????</vt:lpstr>
      <vt:lpstr>app.use() example 2</vt:lpstr>
      <vt:lpstr>app.use() example 3</vt:lpstr>
      <vt:lpstr>Order in app.use() is important</vt:lpstr>
      <vt:lpstr>A specific middlware example</vt:lpstr>
      <vt:lpstr>Middleware – Form Processing</vt:lpstr>
      <vt:lpstr>Form Processing – Body parser</vt:lpstr>
      <vt:lpstr>From processing – example</vt:lpstr>
      <vt:lpstr>The router code (e.g. index.js inside the Routers directory)</vt:lpstr>
      <vt:lpstr>main.js controller function processForm</vt:lpstr>
      <vt:lpstr>Running it </vt:lpstr>
      <vt:lpstr>More about form processing</vt:lpstr>
      <vt:lpstr>Another middleware example Authentication </vt:lpstr>
      <vt:lpstr>Authentication</vt:lpstr>
      <vt:lpstr>STEP 1: as using sessions and cookies must install modules </vt:lpstr>
      <vt:lpstr>STEP 2: create various forms/pages: signup.ejs, login.ejs, protected_page.ejs and put in views/pages directory </vt:lpstr>
      <vt:lpstr>PowerPoint Presentation</vt:lpstr>
      <vt:lpstr>Router file index.js</vt:lpstr>
      <vt:lpstr>What is this checkSignIn</vt:lpstr>
      <vt:lpstr>controllerMain.js  signupRepeat and loginRepeat function </vt:lpstr>
      <vt:lpstr>controllerMain.js  signup function </vt:lpstr>
      <vt:lpstr>controllerMain.js  login function </vt:lpstr>
      <vt:lpstr>controllerMain.js  protectedpage function </vt:lpstr>
      <vt:lpstr>controllerMain.js  logout function </vt:lpstr>
      <vt:lpstr>Running it</vt:lpstr>
      <vt:lpstr>FEATURE 6</vt:lpstr>
      <vt:lpstr>FEATURE 6: separates static files &amp; serves them directly through URIs</vt:lpstr>
      <vt:lpstr>More static files</vt:lpstr>
      <vt:lpstr>There are more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NodeJS coding basics</dc:title>
  <dc:creator>Windows User</dc:creator>
  <cp:lastModifiedBy>PC</cp:lastModifiedBy>
  <cp:revision>176</cp:revision>
  <dcterms:created xsi:type="dcterms:W3CDTF">2017-08-24T21:28:41Z</dcterms:created>
  <dcterms:modified xsi:type="dcterms:W3CDTF">2017-08-28T19:23:57Z</dcterms:modified>
</cp:coreProperties>
</file>