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4" r:id="rId3"/>
    <p:sldId id="275" r:id="rId4"/>
    <p:sldId id="276" r:id="rId5"/>
    <p:sldId id="277" r:id="rId6"/>
    <p:sldId id="278" r:id="rId7"/>
    <p:sldId id="279" r:id="rId8"/>
    <p:sldId id="284" r:id="rId9"/>
    <p:sldId id="280" r:id="rId10"/>
    <p:sldId id="281" r:id="rId11"/>
    <p:sldId id="282" r:id="rId12"/>
    <p:sldId id="283" r:id="rId13"/>
    <p:sldId id="285" r:id="rId14"/>
    <p:sldId id="286" r:id="rId15"/>
    <p:sldId id="287" r:id="rId16"/>
    <p:sldId id="288" r:id="rId17"/>
    <p:sldId id="289" r:id="rId18"/>
    <p:sldId id="290" r:id="rId19"/>
    <p:sldId id="291" r:id="rId20"/>
    <p:sldId id="292" r:id="rId21"/>
    <p:sldId id="293" r:id="rId22"/>
    <p:sldId id="294" r:id="rId23"/>
    <p:sldId id="295" r:id="rId24"/>
    <p:sldId id="296" r:id="rId25"/>
    <p:sldId id="297" r:id="rId26"/>
    <p:sldId id="298" r:id="rId27"/>
    <p:sldId id="299" r:id="rId28"/>
    <p:sldId id="300" r:id="rId29"/>
    <p:sldId id="301" r:id="rId30"/>
    <p:sldId id="302" r:id="rId31"/>
    <p:sldId id="304" r:id="rId32"/>
    <p:sldId id="305"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921" autoAdjust="0"/>
  </p:normalViewPr>
  <p:slideViewPr>
    <p:cSldViewPr>
      <p:cViewPr>
        <p:scale>
          <a:sx n="75" d="100"/>
          <a:sy n="75" d="100"/>
        </p:scale>
        <p:origin x="1824"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564CF2E0-CCC4-4E1E-9902-C3C36AB3FDA4}" type="datetimeFigureOut">
              <a:rPr lang="en-US" smtClean="0"/>
              <a:t>8/29/2017</a:t>
            </a:fld>
            <a:endParaRPr lang="en-US"/>
          </a:p>
        </p:txBody>
      </p:sp>
      <p:sp>
        <p:nvSpPr>
          <p:cNvPr id="17" name="Footer Placeholder 16"/>
          <p:cNvSpPr>
            <a:spLocks noGrp="1"/>
          </p:cNvSpPr>
          <p:nvPr>
            <p:ph type="ftr" sz="quarter" idx="11"/>
          </p:nvPr>
        </p:nvSpPr>
        <p:spPr/>
        <p:txBody>
          <a:bodyPr/>
          <a:lstStyle/>
          <a:p>
            <a:endParaRPr kumimoji="0"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6F42FDE4-A7DD-41A7-A0A6-9B649FB43336}" type="slidenum">
              <a:rPr kumimoji="0" lang="en-US" smtClean="0"/>
              <a:t>‹#›</a:t>
            </a:fld>
            <a:endParaRPr kumimoji="0" lang="en-US" sz="1400" dirty="0">
              <a:solidFill>
                <a:srgbClr val="FFFFFF"/>
              </a:solidFill>
            </a:endParaRPr>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64CF2E0-CCC4-4E1E-9902-C3C36AB3FDA4}" type="datetimeFigureOut">
              <a:rPr lang="en-US" smtClean="0"/>
              <a:t>8/29/2017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F42FDE4-A7DD-41A7-A0A6-9B649FB43336}" type="slidenum">
              <a:rPr kumimoji="0" lang="en-US" smtClean="0"/>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64CF2E0-CCC4-4E1E-9902-C3C36AB3FDA4}" type="datetimeFigureOut">
              <a:rPr lang="en-US" smtClean="0"/>
              <a:t>8/29/2017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F42FDE4-A7DD-41A7-A0A6-9B649FB43336}" type="slidenum">
              <a:rPr kumimoji="0" lang="en-US" smtClean="0"/>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564CF2E0-CCC4-4E1E-9902-C3C36AB3FDA4}" type="datetimeFigureOut">
              <a:rPr lang="en-US" smtClean="0"/>
              <a:t>8/29/2017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F42FDE4-A7DD-41A7-A0A6-9B649FB43336}" type="slidenum">
              <a:rPr kumimoji="0" lang="en-US" smtClean="0"/>
              <a:t>‹#›</a:t>
            </a:fld>
            <a:endParaRPr kumimoji="0"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564CF2E0-CCC4-4E1E-9902-C3C36AB3FDA4}" type="datetimeFigureOut">
              <a:rPr lang="en-US" smtClean="0"/>
              <a:t>8/29/2017</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kumimoji="0" lang="en-US"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6F42FDE4-A7DD-41A7-A0A6-9B649FB43336}" type="slidenum">
              <a:rPr kumimoji="0" lang="en-US" smtClean="0"/>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564CF2E0-CCC4-4E1E-9902-C3C36AB3FDA4}" type="datetimeFigureOut">
              <a:rPr lang="en-US" smtClean="0"/>
              <a:t>8/29/2017</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F42FDE4-A7DD-41A7-A0A6-9B649FB43336}" type="slidenum">
              <a:rPr kumimoji="0" lang="en-US" smtClean="0"/>
              <a:t>‹#›</a:t>
            </a:fld>
            <a:endParaRPr kumimoji="0"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564CF2E0-CCC4-4E1E-9902-C3C36AB3FDA4}" type="datetimeFigureOut">
              <a:rPr lang="en-US" smtClean="0"/>
              <a:t>8/29/2017</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6F42FDE4-A7DD-41A7-A0A6-9B649FB43336}" type="slidenum">
              <a:rPr kumimoji="0" lang="en-US" smtClean="0"/>
              <a:t>‹#›</a:t>
            </a:fld>
            <a:endParaRPr kumimoji="0"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564CF2E0-CCC4-4E1E-9902-C3C36AB3FDA4}" type="datetimeFigureOut">
              <a:rPr lang="en-US" smtClean="0"/>
              <a:t>8/29/2017</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6F42FDE4-A7DD-41A7-A0A6-9B649FB43336}" type="slidenum">
              <a:rPr kumimoji="0" lang="en-US" smtClean="0"/>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4CF2E0-CCC4-4E1E-9902-C3C36AB3FDA4}" type="datetimeFigureOut">
              <a:rPr lang="en-US" smtClean="0"/>
              <a:t>8/29/2017</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6F42FDE4-A7DD-41A7-A0A6-9B649FB43336}" type="slidenum">
              <a:rPr kumimoji="0" lang="en-US" smtClean="0"/>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564CF2E0-CCC4-4E1E-9902-C3C36AB3FDA4}" type="datetimeFigureOut">
              <a:rPr lang="en-US" smtClean="0"/>
              <a:t>8/29/2017</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F42FDE4-A7DD-41A7-A0A6-9B649FB43336}" type="slidenum">
              <a:rPr kumimoji="0" lang="en-US" smtClean="0"/>
              <a:t>‹#›</a:t>
            </a:fld>
            <a:endParaRPr kumimoji="0"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564CF2E0-CCC4-4E1E-9902-C3C36AB3FDA4}" type="datetimeFigureOut">
              <a:rPr lang="en-US" smtClean="0"/>
              <a:t>8/29/2017</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kumimoji="0" lang="en-US" dirty="0"/>
          </a:p>
        </p:txBody>
      </p:sp>
      <p:sp>
        <p:nvSpPr>
          <p:cNvPr id="7" name="Slide Number Placeholder 6"/>
          <p:cNvSpPr>
            <a:spLocks noGrp="1"/>
          </p:cNvSpPr>
          <p:nvPr>
            <p:ph type="sldNum" sz="quarter" idx="12"/>
          </p:nvPr>
        </p:nvSpPr>
        <p:spPr>
          <a:xfrm>
            <a:off x="146304" y="6208776"/>
            <a:ext cx="457200" cy="457200"/>
          </a:xfrm>
        </p:spPr>
        <p:txBody>
          <a:bodyPr/>
          <a:lstStyle/>
          <a:p>
            <a:fld id="{6F42FDE4-A7DD-41A7-A0A6-9B649FB43336}" type="slidenum">
              <a:rPr kumimoji="0" lang="en-US" smtClean="0"/>
              <a:t>‹#›</a:t>
            </a:fld>
            <a:endParaRPr kumimoji="0" lang="en-US"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lgn="r" eaLnBrk="1" latinLnBrk="0" hangingPunct="1"/>
            <a:fld id="{564CF2E0-CCC4-4E1E-9902-C3C36AB3FDA4}" type="datetimeFigureOut">
              <a:rPr lang="en-US" smtClean="0"/>
              <a:t>8/29/2017</a:t>
            </a:fld>
            <a:endParaRPr lang="en-US" sz="1400" dirty="0">
              <a:solidFill>
                <a:schemeClr val="tx2"/>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kumimoji="0" lang="en-US" sz="1400" dirty="0">
              <a:solidFill>
                <a:schemeClr val="tx2"/>
              </a:solidFill>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lgn="ctr" eaLnBrk="1" latinLnBrk="0" hangingPunct="1"/>
            <a:fld id="{6F42FDE4-A7DD-41A7-A0A6-9B649FB43336}" type="slidenum">
              <a:rPr kumimoji="0" lang="en-US" smtClean="0"/>
              <a:t>‹#›</a:t>
            </a:fld>
            <a:endParaRPr kumimoji="0" lang="en-US" sz="1400" dirty="0">
              <a:solidFill>
                <a:srgbClr val="FFFFFF"/>
              </a:solidFill>
              <a:latin typeface="+mj-lt"/>
              <a:ea typeface="+mj-ea"/>
              <a:cs typeface="+mj-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hyperlink" Target="file:///C:\Grewe\Classes\CS6320\Mat\SQL.ht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us3.php.net/manual/en/ref.oci8.php" TargetMode="External"/><Relationship Id="rId2" Type="http://schemas.openxmlformats.org/officeDocument/2006/relationships/hyperlink" Target="http://us3.php.net/manual/en/intro.oci8.php"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en.wikipedia.org/wiki/CAP_theorem#cite_note-3" TargetMode="External"/><Relationship Id="rId3" Type="http://schemas.openxmlformats.org/officeDocument/2006/relationships/hyperlink" Target="https://en.wikipedia.org/wiki/Network_partitioning" TargetMode="External"/><Relationship Id="rId7" Type="http://schemas.openxmlformats.org/officeDocument/2006/relationships/hyperlink" Target="https://en.wikipedia.org/wiki/CAP_theorem#cite_note-2" TargetMode="External"/><Relationship Id="rId2" Type="http://schemas.openxmlformats.org/officeDocument/2006/relationships/hyperlink" Target="https://en.wikipedia.org/wiki/Availability" TargetMode="External"/><Relationship Id="rId1" Type="http://schemas.openxmlformats.org/officeDocument/2006/relationships/slideLayout" Target="../slideLayouts/slideLayout2.xml"/><Relationship Id="rId6" Type="http://schemas.openxmlformats.org/officeDocument/2006/relationships/hyperlink" Target="https://en.wikipedia.org/wiki/CAP_theorem#cite_note-Gilbert_Lynch-1" TargetMode="External"/><Relationship Id="rId5" Type="http://schemas.openxmlformats.org/officeDocument/2006/relationships/hyperlink" Target="https://en.wikipedia.org/wiki/Distributed_data_store" TargetMode="Externa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L. </a:t>
            </a:r>
            <a:r>
              <a:rPr lang="en-US" dirty="0" err="1"/>
              <a:t>Grewe</a:t>
            </a:r>
            <a:endParaRPr lang="en-US" dirty="0"/>
          </a:p>
        </p:txBody>
      </p:sp>
      <p:sp>
        <p:nvSpPr>
          <p:cNvPr id="6" name="Title 5">
            <a:extLst>
              <a:ext uri="{FF2B5EF4-FFF2-40B4-BE49-F238E27FC236}">
                <a16:creationId xmlns:a16="http://schemas.microsoft.com/office/drawing/2014/main" id="{FB41BC8E-803F-4F53-B58B-B381EC299FDD}"/>
              </a:ext>
            </a:extLst>
          </p:cNvPr>
          <p:cNvSpPr>
            <a:spLocks noGrp="1"/>
          </p:cNvSpPr>
          <p:nvPr>
            <p:ph type="ctrTitle"/>
          </p:nvPr>
        </p:nvSpPr>
        <p:spPr/>
        <p:txBody>
          <a:bodyPr/>
          <a:lstStyle/>
          <a:p>
            <a:r>
              <a:rPr lang="en-US" dirty="0"/>
              <a:t>Database</a:t>
            </a:r>
          </a:p>
        </p:txBody>
      </p:sp>
      <p:pic>
        <p:nvPicPr>
          <p:cNvPr id="1026" name="Picture 2" descr="https://trtpost-wpengine.netdna-ssl.com/files/2014/09/shutterstock_197803430-680x400.jpg">
            <a:extLst>
              <a:ext uri="{FF2B5EF4-FFF2-40B4-BE49-F238E27FC236}">
                <a16:creationId xmlns:a16="http://schemas.microsoft.com/office/drawing/2014/main" id="{A295BA3F-C4A1-42D0-AB91-EB6D4FA5900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4572000"/>
            <a:ext cx="2705100" cy="159123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tse2.mm.bing.net/th?id=OIP.F0mY6t-N5Q-uW6BJ1NZuqwEsB-&amp;pid=15.1&amp;P=0&amp;w=397&amp;h=168">
            <a:extLst>
              <a:ext uri="{FF2B5EF4-FFF2-40B4-BE49-F238E27FC236}">
                <a16:creationId xmlns:a16="http://schemas.microsoft.com/office/drawing/2014/main" id="{DE7973F3-1F7F-42D2-945F-3C1E0FDD76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4800600"/>
            <a:ext cx="2857500" cy="1200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9147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20663-793E-497E-B945-6B12A5DE9DE4}"/>
              </a:ext>
            </a:extLst>
          </p:cNvPr>
          <p:cNvSpPr>
            <a:spLocks noGrp="1"/>
          </p:cNvSpPr>
          <p:nvPr>
            <p:ph type="title"/>
          </p:nvPr>
        </p:nvSpPr>
        <p:spPr/>
        <p:txBody>
          <a:bodyPr/>
          <a:lstStyle/>
          <a:p>
            <a:r>
              <a:rPr lang="en-US" dirty="0"/>
              <a:t>Following trends</a:t>
            </a:r>
          </a:p>
        </p:txBody>
      </p:sp>
      <p:sp>
        <p:nvSpPr>
          <p:cNvPr id="3" name="Content Placeholder 2">
            <a:extLst>
              <a:ext uri="{FF2B5EF4-FFF2-40B4-BE49-F238E27FC236}">
                <a16:creationId xmlns:a16="http://schemas.microsoft.com/office/drawing/2014/main" id="{6417D9BC-7B0B-478C-B5D8-08E4DE3883E3}"/>
              </a:ext>
            </a:extLst>
          </p:cNvPr>
          <p:cNvSpPr>
            <a:spLocks noGrp="1"/>
          </p:cNvSpPr>
          <p:nvPr>
            <p:ph sz="quarter" idx="1"/>
          </p:nvPr>
        </p:nvSpPr>
        <p:spPr/>
        <p:txBody>
          <a:bodyPr/>
          <a:lstStyle/>
          <a:p>
            <a:r>
              <a:rPr lang="en-US" dirty="0"/>
              <a:t>Search, read, meetups</a:t>
            </a:r>
          </a:p>
        </p:txBody>
      </p:sp>
      <p:pic>
        <p:nvPicPr>
          <p:cNvPr id="9218" name="Picture 2" descr="https://tr4.cbsistatic.com/hub/i/r/2015/03/04/51055346-0dc4-4984-a309-b32a514220e6/resize/770x/f4003738c27b9ecdf5dc62e8ef5c8741/figa-database.png">
            <a:extLst>
              <a:ext uri="{FF2B5EF4-FFF2-40B4-BE49-F238E27FC236}">
                <a16:creationId xmlns:a16="http://schemas.microsoft.com/office/drawing/2014/main" id="{2E18DC00-BFBA-483D-B5C9-00CC7380EF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590800"/>
            <a:ext cx="4724400" cy="2349929"/>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www.stackdriver.com/wp-content/uploads/2013/08/Database-Usage-in-AWS-including-Redis-1024x717.png">
            <a:extLst>
              <a:ext uri="{FF2B5EF4-FFF2-40B4-BE49-F238E27FC236}">
                <a16:creationId xmlns:a16="http://schemas.microsoft.com/office/drawing/2014/main" id="{DDFCE497-2F38-484B-AF25-3626095F058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3848" y="227013"/>
            <a:ext cx="3920152" cy="2744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0776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7343B-D0FB-4DF1-A306-27A5AEC17F96}"/>
              </a:ext>
            </a:extLst>
          </p:cNvPr>
          <p:cNvSpPr>
            <a:spLocks noGrp="1"/>
          </p:cNvSpPr>
          <p:nvPr>
            <p:ph type="title"/>
          </p:nvPr>
        </p:nvSpPr>
        <p:spPr>
          <a:xfrm>
            <a:off x="914400" y="274638"/>
            <a:ext cx="7772400" cy="563562"/>
          </a:xfrm>
        </p:spPr>
        <p:txBody>
          <a:bodyPr>
            <a:normAutofit/>
          </a:bodyPr>
          <a:lstStyle/>
          <a:p>
            <a:r>
              <a:rPr lang="en-US" sz="2400" dirty="0"/>
              <a:t>We are not talking about data in cloud or distributed data</a:t>
            </a:r>
          </a:p>
        </p:txBody>
      </p:sp>
      <p:pic>
        <p:nvPicPr>
          <p:cNvPr id="10242" name="Picture 2" descr="https://conceptdraw.com/a3118c3/p1/preview/640/pict--amazon-web-services-icons-design-elements---aws-database.png--diagram-flowchart-example.png">
            <a:extLst>
              <a:ext uri="{FF2B5EF4-FFF2-40B4-BE49-F238E27FC236}">
                <a16:creationId xmlns:a16="http://schemas.microsoft.com/office/drawing/2014/main" id="{E466DF98-2BA9-40C0-A362-1E9BA8E89C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838200"/>
            <a:ext cx="5866295" cy="6324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8E7AFE2-1D66-4E35-97D3-DB584FE91310}"/>
              </a:ext>
            </a:extLst>
          </p:cNvPr>
          <p:cNvSpPr txBox="1"/>
          <p:nvPr/>
        </p:nvSpPr>
        <p:spPr>
          <a:xfrm>
            <a:off x="3657600" y="2668656"/>
            <a:ext cx="1828800" cy="1828800"/>
          </a:xfrm>
          <a:prstGeom prst="rect">
            <a:avLst/>
          </a:prstGeom>
          <a:noFill/>
        </p:spPr>
        <p:txBody>
          <a:bodyPr wrap="square" rtlCol="0">
            <a:spAutoFit/>
          </a:bodyPr>
          <a:lstStyle/>
          <a:p>
            <a:r>
              <a:rPr lang="en-US" sz="1800" kern="1200" dirty="0">
                <a:solidFill>
                  <a:schemeClr val="tx1"/>
                </a:solidFill>
                <a:latin typeface="+mn-lt"/>
                <a:ea typeface="+mn-ea"/>
                <a:cs typeface="+mn-cs"/>
              </a:rPr>
              <a:t>Your text here</a:t>
            </a:r>
          </a:p>
        </p:txBody>
      </p:sp>
      <p:sp>
        <p:nvSpPr>
          <p:cNvPr id="5" name="TextBox 4">
            <a:extLst>
              <a:ext uri="{FF2B5EF4-FFF2-40B4-BE49-F238E27FC236}">
                <a16:creationId xmlns:a16="http://schemas.microsoft.com/office/drawing/2014/main" id="{55FA8059-A64E-421D-81CA-EBFB7EAA53E3}"/>
              </a:ext>
            </a:extLst>
          </p:cNvPr>
          <p:cNvSpPr txBox="1"/>
          <p:nvPr/>
        </p:nvSpPr>
        <p:spPr>
          <a:xfrm>
            <a:off x="6858000" y="1745326"/>
            <a:ext cx="1828800" cy="923330"/>
          </a:xfrm>
          <a:prstGeom prst="rect">
            <a:avLst/>
          </a:prstGeom>
          <a:solidFill>
            <a:srgbClr val="92D050"/>
          </a:solidFill>
        </p:spPr>
        <p:txBody>
          <a:bodyPr wrap="square" rtlCol="0">
            <a:spAutoFit/>
          </a:bodyPr>
          <a:lstStyle/>
          <a:p>
            <a:r>
              <a:rPr lang="en-US" sz="1800" kern="1200" dirty="0">
                <a:solidFill>
                  <a:schemeClr val="tx1"/>
                </a:solidFill>
                <a:latin typeface="+mn-lt"/>
                <a:ea typeface="+mn-ea"/>
                <a:cs typeface="+mn-cs"/>
              </a:rPr>
              <a:t>Take CS 6320 to learn about these kinds of topics</a:t>
            </a:r>
          </a:p>
        </p:txBody>
      </p:sp>
    </p:spTree>
    <p:extLst>
      <p:ext uri="{BB962C8B-B14F-4D97-AF65-F5344CB8AC3E}">
        <p14:creationId xmlns:p14="http://schemas.microsoft.com/office/powerpoint/2010/main" val="2223994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D7C36-C1A7-45D4-AF93-278900DF64E4}"/>
              </a:ext>
            </a:extLst>
          </p:cNvPr>
          <p:cNvSpPr>
            <a:spLocks noGrp="1"/>
          </p:cNvSpPr>
          <p:nvPr>
            <p:ph type="title"/>
          </p:nvPr>
        </p:nvSpPr>
        <p:spPr/>
        <p:txBody>
          <a:bodyPr/>
          <a:lstStyle/>
          <a:p>
            <a:r>
              <a:rPr lang="en-US" dirty="0"/>
              <a:t>Accessing Databases for Admin</a:t>
            </a:r>
          </a:p>
        </p:txBody>
      </p:sp>
      <p:sp>
        <p:nvSpPr>
          <p:cNvPr id="3" name="Content Placeholder 2">
            <a:extLst>
              <a:ext uri="{FF2B5EF4-FFF2-40B4-BE49-F238E27FC236}">
                <a16:creationId xmlns:a16="http://schemas.microsoft.com/office/drawing/2014/main" id="{DEF372A3-439A-4223-AD98-96666E6F686D}"/>
              </a:ext>
            </a:extLst>
          </p:cNvPr>
          <p:cNvSpPr>
            <a:spLocks noGrp="1"/>
          </p:cNvSpPr>
          <p:nvPr>
            <p:ph sz="quarter" idx="1"/>
          </p:nvPr>
        </p:nvSpPr>
        <p:spPr/>
        <p:txBody>
          <a:bodyPr/>
          <a:lstStyle/>
          <a:p>
            <a:r>
              <a:rPr lang="en-US" dirty="0"/>
              <a:t>Use DBA tool –desktop apps and web interfaces</a:t>
            </a:r>
          </a:p>
        </p:txBody>
      </p:sp>
      <p:pic>
        <p:nvPicPr>
          <p:cNvPr id="11266" name="Picture 2" descr="http://algebra.sci.csueastbay.edu/~grewe/CS3520/Mat/NodeJS/Heroku/heroku17.png">
            <a:extLst>
              <a:ext uri="{FF2B5EF4-FFF2-40B4-BE49-F238E27FC236}">
                <a16:creationId xmlns:a16="http://schemas.microsoft.com/office/drawing/2014/main" id="{05E2C0F0-22C5-4F82-A470-F8186E3253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2362200"/>
            <a:ext cx="4576016" cy="3452812"/>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6&#10;Dell Software Group&#10; ">
            <a:extLst>
              <a:ext uri="{FF2B5EF4-FFF2-40B4-BE49-F238E27FC236}">
                <a16:creationId xmlns:a16="http://schemas.microsoft.com/office/drawing/2014/main" id="{9E64C2C6-BDA7-49B0-8205-99A9E6886B9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2201622"/>
            <a:ext cx="1845205" cy="1385350"/>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http://cdn.lo4d.com/t/screenshot/800/toad-for-mysql.jpg">
            <a:extLst>
              <a:ext uri="{FF2B5EF4-FFF2-40B4-BE49-F238E27FC236}">
                <a16:creationId xmlns:a16="http://schemas.microsoft.com/office/drawing/2014/main" id="{66B27C03-5CA6-4158-9329-82D5F5F44C1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22818"/>
          <a:stretch/>
        </p:blipFill>
        <p:spPr bwMode="auto">
          <a:xfrm>
            <a:off x="188290" y="3886200"/>
            <a:ext cx="3602223" cy="1928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159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21326-4838-4781-8D3B-B7DE6C5F1D42}"/>
              </a:ext>
            </a:extLst>
          </p:cNvPr>
          <p:cNvSpPr>
            <a:spLocks noGrp="1"/>
          </p:cNvSpPr>
          <p:nvPr>
            <p:ph type="title"/>
          </p:nvPr>
        </p:nvSpPr>
        <p:spPr>
          <a:xfrm>
            <a:off x="304800" y="197518"/>
            <a:ext cx="7772400" cy="533400"/>
          </a:xfrm>
        </p:spPr>
        <p:txBody>
          <a:bodyPr>
            <a:normAutofit fontScale="90000"/>
          </a:bodyPr>
          <a:lstStyle/>
          <a:p>
            <a:r>
              <a:rPr lang="en-US" dirty="0"/>
              <a:t>Relational Databases</a:t>
            </a:r>
          </a:p>
        </p:txBody>
      </p:sp>
      <p:graphicFrame>
        <p:nvGraphicFramePr>
          <p:cNvPr id="4" name="Content Placeholder 3">
            <a:extLst>
              <a:ext uri="{FF2B5EF4-FFF2-40B4-BE49-F238E27FC236}">
                <a16:creationId xmlns:a16="http://schemas.microsoft.com/office/drawing/2014/main" id="{695866CE-B5C6-4AEB-940C-0723D4A59D7C}"/>
              </a:ext>
            </a:extLst>
          </p:cNvPr>
          <p:cNvGraphicFramePr>
            <a:graphicFrameLocks noGrp="1"/>
          </p:cNvGraphicFramePr>
          <p:nvPr>
            <p:ph sz="quarter" idx="1"/>
            <p:extLst>
              <p:ext uri="{D42A27DB-BD31-4B8C-83A1-F6EECF244321}">
                <p14:modId xmlns:p14="http://schemas.microsoft.com/office/powerpoint/2010/main" val="3467141867"/>
              </p:ext>
            </p:extLst>
          </p:nvPr>
        </p:nvGraphicFramePr>
        <p:xfrm>
          <a:off x="609600" y="4953000"/>
          <a:ext cx="7772400" cy="1645920"/>
        </p:xfrm>
        <a:graphic>
          <a:graphicData uri="http://schemas.openxmlformats.org/drawingml/2006/table">
            <a:tbl>
              <a:tblPr/>
              <a:tblGrid>
                <a:gridCol w="1554480">
                  <a:extLst>
                    <a:ext uri="{9D8B030D-6E8A-4147-A177-3AD203B41FA5}">
                      <a16:colId xmlns:a16="http://schemas.microsoft.com/office/drawing/2014/main" val="1246594037"/>
                    </a:ext>
                  </a:extLst>
                </a:gridCol>
                <a:gridCol w="1554480">
                  <a:extLst>
                    <a:ext uri="{9D8B030D-6E8A-4147-A177-3AD203B41FA5}">
                      <a16:colId xmlns:a16="http://schemas.microsoft.com/office/drawing/2014/main" val="2860638389"/>
                    </a:ext>
                  </a:extLst>
                </a:gridCol>
                <a:gridCol w="1554480">
                  <a:extLst>
                    <a:ext uri="{9D8B030D-6E8A-4147-A177-3AD203B41FA5}">
                      <a16:colId xmlns:a16="http://schemas.microsoft.com/office/drawing/2014/main" val="3984504266"/>
                    </a:ext>
                  </a:extLst>
                </a:gridCol>
                <a:gridCol w="1554480">
                  <a:extLst>
                    <a:ext uri="{9D8B030D-6E8A-4147-A177-3AD203B41FA5}">
                      <a16:colId xmlns:a16="http://schemas.microsoft.com/office/drawing/2014/main" val="3774707455"/>
                    </a:ext>
                  </a:extLst>
                </a:gridCol>
                <a:gridCol w="1554480">
                  <a:extLst>
                    <a:ext uri="{9D8B030D-6E8A-4147-A177-3AD203B41FA5}">
                      <a16:colId xmlns:a16="http://schemas.microsoft.com/office/drawing/2014/main" val="2417743929"/>
                    </a:ext>
                  </a:extLst>
                </a:gridCol>
              </a:tblGrid>
              <a:tr h="0">
                <a:tc>
                  <a:txBody>
                    <a:bodyPr/>
                    <a:lstStyle/>
                    <a:p>
                      <a:r>
                        <a:rPr lang="en-US" b="1">
                          <a:effectLst/>
                        </a:rPr>
                        <a:t>Name</a:t>
                      </a:r>
                      <a:endParaRPr lang="en-US">
                        <a:effectLst/>
                      </a:endParaRPr>
                    </a:p>
                  </a:txBody>
                  <a:tcPr anchor="ctr">
                    <a:lnL>
                      <a:noFill/>
                    </a:lnL>
                    <a:lnR>
                      <a:noFill/>
                    </a:lnR>
                    <a:lnT>
                      <a:noFill/>
                    </a:lnT>
                    <a:lnB>
                      <a:noFill/>
                    </a:lnB>
                    <a:solidFill>
                      <a:srgbClr val="FFFFFF"/>
                    </a:solidFill>
                  </a:tcPr>
                </a:tc>
                <a:tc>
                  <a:txBody>
                    <a:bodyPr/>
                    <a:lstStyle/>
                    <a:p>
                      <a:r>
                        <a:rPr lang="en-US" b="1">
                          <a:effectLst/>
                        </a:rPr>
                        <a:t>Street Address</a:t>
                      </a:r>
                      <a:endParaRPr lang="en-US">
                        <a:effectLst/>
                      </a:endParaRPr>
                    </a:p>
                  </a:txBody>
                  <a:tcPr anchor="ctr">
                    <a:lnL>
                      <a:noFill/>
                    </a:lnL>
                    <a:lnR>
                      <a:noFill/>
                    </a:lnR>
                    <a:lnT>
                      <a:noFill/>
                    </a:lnT>
                    <a:lnB>
                      <a:noFill/>
                    </a:lnB>
                    <a:solidFill>
                      <a:srgbClr val="FFFFFF"/>
                    </a:solidFill>
                  </a:tcPr>
                </a:tc>
                <a:tc>
                  <a:txBody>
                    <a:bodyPr/>
                    <a:lstStyle/>
                    <a:p>
                      <a:r>
                        <a:rPr lang="en-US" b="1">
                          <a:effectLst/>
                        </a:rPr>
                        <a:t>City</a:t>
                      </a:r>
                      <a:endParaRPr lang="en-US">
                        <a:effectLst/>
                      </a:endParaRPr>
                    </a:p>
                  </a:txBody>
                  <a:tcPr anchor="ctr">
                    <a:lnL>
                      <a:noFill/>
                    </a:lnL>
                    <a:lnR>
                      <a:noFill/>
                    </a:lnR>
                    <a:lnT>
                      <a:noFill/>
                    </a:lnT>
                    <a:lnB>
                      <a:noFill/>
                    </a:lnB>
                    <a:solidFill>
                      <a:srgbClr val="FFFFFF"/>
                    </a:solidFill>
                  </a:tcPr>
                </a:tc>
                <a:tc>
                  <a:txBody>
                    <a:bodyPr/>
                    <a:lstStyle/>
                    <a:p>
                      <a:r>
                        <a:rPr lang="en-US" b="1">
                          <a:effectLst/>
                        </a:rPr>
                        <a:t>State</a:t>
                      </a:r>
                      <a:endParaRPr lang="en-US">
                        <a:effectLst/>
                      </a:endParaRPr>
                    </a:p>
                  </a:txBody>
                  <a:tcPr anchor="ctr">
                    <a:lnL>
                      <a:noFill/>
                    </a:lnL>
                    <a:lnR>
                      <a:noFill/>
                    </a:lnR>
                    <a:lnT>
                      <a:noFill/>
                    </a:lnT>
                    <a:lnB>
                      <a:noFill/>
                    </a:lnB>
                    <a:solidFill>
                      <a:srgbClr val="FFFFFF"/>
                    </a:solidFill>
                  </a:tcPr>
                </a:tc>
                <a:tc>
                  <a:txBody>
                    <a:bodyPr/>
                    <a:lstStyle/>
                    <a:p>
                      <a:r>
                        <a:rPr lang="en-US" b="1">
                          <a:effectLst/>
                        </a:rPr>
                        <a:t>Distribute</a:t>
                      </a:r>
                      <a:endParaRPr lang="en-US">
                        <a:effectLst/>
                      </a:endParaRPr>
                    </a:p>
                  </a:txBody>
                  <a:tcPr anchor="ctr">
                    <a:lnL>
                      <a:noFill/>
                    </a:lnL>
                    <a:lnR>
                      <a:noFill/>
                    </a:lnR>
                    <a:lnT>
                      <a:noFill/>
                    </a:lnT>
                    <a:lnB>
                      <a:noFill/>
                    </a:lnB>
                    <a:solidFill>
                      <a:srgbClr val="FFFFFF"/>
                    </a:solidFill>
                  </a:tcPr>
                </a:tc>
                <a:extLst>
                  <a:ext uri="{0D108BD9-81ED-4DB2-BD59-A6C34878D82A}">
                    <a16:rowId xmlns:a16="http://schemas.microsoft.com/office/drawing/2014/main" val="2196494882"/>
                  </a:ext>
                </a:extLst>
              </a:tr>
              <a:tr h="0">
                <a:tc>
                  <a:txBody>
                    <a:bodyPr/>
                    <a:lstStyle/>
                    <a:p>
                      <a:r>
                        <a:rPr lang="en-US">
                          <a:effectLst/>
                        </a:rPr>
                        <a:t>Butch Grewe</a:t>
                      </a:r>
                    </a:p>
                  </a:txBody>
                  <a:tcPr anchor="ctr">
                    <a:lnL>
                      <a:noFill/>
                    </a:lnL>
                    <a:lnR>
                      <a:noFill/>
                    </a:lnR>
                    <a:lnT>
                      <a:noFill/>
                    </a:lnT>
                    <a:lnB>
                      <a:noFill/>
                    </a:lnB>
                    <a:solidFill>
                      <a:srgbClr val="FFFFFF"/>
                    </a:solidFill>
                  </a:tcPr>
                </a:tc>
                <a:tc>
                  <a:txBody>
                    <a:bodyPr/>
                    <a:lstStyle/>
                    <a:p>
                      <a:r>
                        <a:rPr lang="en-US">
                          <a:effectLst/>
                        </a:rPr>
                        <a:t>100 Campus Dr.</a:t>
                      </a:r>
                    </a:p>
                  </a:txBody>
                  <a:tcPr anchor="ctr">
                    <a:lnL>
                      <a:noFill/>
                    </a:lnL>
                    <a:lnR>
                      <a:noFill/>
                    </a:lnR>
                    <a:lnT>
                      <a:noFill/>
                    </a:lnT>
                    <a:lnB>
                      <a:noFill/>
                    </a:lnB>
                    <a:solidFill>
                      <a:srgbClr val="FFFFFF"/>
                    </a:solidFill>
                  </a:tcPr>
                </a:tc>
                <a:tc>
                  <a:txBody>
                    <a:bodyPr/>
                    <a:lstStyle/>
                    <a:p>
                      <a:r>
                        <a:rPr lang="en-US">
                          <a:effectLst/>
                        </a:rPr>
                        <a:t>Seaside</a:t>
                      </a:r>
                    </a:p>
                  </a:txBody>
                  <a:tcPr anchor="ctr">
                    <a:lnL>
                      <a:noFill/>
                    </a:lnL>
                    <a:lnR>
                      <a:noFill/>
                    </a:lnR>
                    <a:lnT>
                      <a:noFill/>
                    </a:lnT>
                    <a:lnB>
                      <a:noFill/>
                    </a:lnB>
                    <a:solidFill>
                      <a:srgbClr val="FFFFFF"/>
                    </a:solidFill>
                  </a:tcPr>
                </a:tc>
                <a:tc>
                  <a:txBody>
                    <a:bodyPr/>
                    <a:lstStyle/>
                    <a:p>
                      <a:r>
                        <a:rPr lang="en-US">
                          <a:effectLst/>
                        </a:rPr>
                        <a:t>CA</a:t>
                      </a:r>
                    </a:p>
                  </a:txBody>
                  <a:tcPr anchor="ctr">
                    <a:lnL>
                      <a:noFill/>
                    </a:lnL>
                    <a:lnR>
                      <a:noFill/>
                    </a:lnR>
                    <a:lnT>
                      <a:noFill/>
                    </a:lnT>
                    <a:lnB>
                      <a:noFill/>
                    </a:lnB>
                    <a:solidFill>
                      <a:srgbClr val="FFFFFF"/>
                    </a:solidFill>
                  </a:tcPr>
                </a:tc>
                <a:tc>
                  <a:txBody>
                    <a:bodyPr/>
                    <a:lstStyle/>
                    <a:p>
                      <a:r>
                        <a:rPr lang="en-US">
                          <a:effectLst/>
                        </a:rPr>
                        <a:t>Microsoft,  Adobe</a:t>
                      </a:r>
                    </a:p>
                  </a:txBody>
                  <a:tcPr anchor="ctr">
                    <a:lnL>
                      <a:noFill/>
                    </a:lnL>
                    <a:lnR>
                      <a:noFill/>
                    </a:lnR>
                    <a:lnT>
                      <a:noFill/>
                    </a:lnT>
                    <a:lnB>
                      <a:noFill/>
                    </a:lnB>
                    <a:solidFill>
                      <a:srgbClr val="FFFFFF"/>
                    </a:solidFill>
                  </a:tcPr>
                </a:tc>
                <a:extLst>
                  <a:ext uri="{0D108BD9-81ED-4DB2-BD59-A6C34878D82A}">
                    <a16:rowId xmlns:a16="http://schemas.microsoft.com/office/drawing/2014/main" val="1385624382"/>
                  </a:ext>
                </a:extLst>
              </a:tr>
              <a:tr h="0">
                <a:tc>
                  <a:txBody>
                    <a:bodyPr/>
                    <a:lstStyle/>
                    <a:p>
                      <a:r>
                        <a:rPr lang="en-US">
                          <a:effectLst/>
                        </a:rPr>
                        <a:t>Doug MacIntire</a:t>
                      </a:r>
                    </a:p>
                  </a:txBody>
                  <a:tcPr anchor="ctr">
                    <a:lnL>
                      <a:noFill/>
                    </a:lnL>
                    <a:lnR>
                      <a:noFill/>
                    </a:lnR>
                    <a:lnT>
                      <a:noFill/>
                    </a:lnT>
                    <a:lnB>
                      <a:noFill/>
                    </a:lnB>
                    <a:solidFill>
                      <a:srgbClr val="FFFFFF"/>
                    </a:solidFill>
                  </a:tcPr>
                </a:tc>
                <a:tc>
                  <a:txBody>
                    <a:bodyPr/>
                    <a:lstStyle/>
                    <a:p>
                      <a:r>
                        <a:rPr lang="en-US">
                          <a:effectLst/>
                        </a:rPr>
                        <a:t>100 6th Street.</a:t>
                      </a:r>
                    </a:p>
                  </a:txBody>
                  <a:tcPr anchor="ctr">
                    <a:lnL>
                      <a:noFill/>
                    </a:lnL>
                    <a:lnR>
                      <a:noFill/>
                    </a:lnR>
                    <a:lnT>
                      <a:noFill/>
                    </a:lnT>
                    <a:lnB>
                      <a:noFill/>
                    </a:lnB>
                    <a:solidFill>
                      <a:srgbClr val="FFFFFF"/>
                    </a:solidFill>
                  </a:tcPr>
                </a:tc>
                <a:tc>
                  <a:txBody>
                    <a:bodyPr/>
                    <a:lstStyle/>
                    <a:p>
                      <a:r>
                        <a:rPr lang="en-US">
                          <a:effectLst/>
                        </a:rPr>
                        <a:t>NY</a:t>
                      </a:r>
                    </a:p>
                  </a:txBody>
                  <a:tcPr anchor="ctr">
                    <a:lnL>
                      <a:noFill/>
                    </a:lnL>
                    <a:lnR>
                      <a:noFill/>
                    </a:lnR>
                    <a:lnT>
                      <a:noFill/>
                    </a:lnT>
                    <a:lnB>
                      <a:noFill/>
                    </a:lnB>
                    <a:solidFill>
                      <a:srgbClr val="FFFFFF"/>
                    </a:solidFill>
                  </a:tcPr>
                </a:tc>
                <a:tc>
                  <a:txBody>
                    <a:bodyPr/>
                    <a:lstStyle/>
                    <a:p>
                      <a:r>
                        <a:rPr lang="en-US">
                          <a:effectLst/>
                        </a:rPr>
                        <a:t>NY</a:t>
                      </a:r>
                    </a:p>
                  </a:txBody>
                  <a:tcPr anchor="ctr">
                    <a:lnL>
                      <a:noFill/>
                    </a:lnL>
                    <a:lnR>
                      <a:noFill/>
                    </a:lnR>
                    <a:lnT>
                      <a:noFill/>
                    </a:lnT>
                    <a:lnB>
                      <a:noFill/>
                    </a:lnB>
                    <a:solidFill>
                      <a:srgbClr val="FFFFFF"/>
                    </a:solidFill>
                  </a:tcPr>
                </a:tc>
                <a:tc>
                  <a:txBody>
                    <a:bodyPr/>
                    <a:lstStyle/>
                    <a:p>
                      <a:r>
                        <a:rPr lang="en-US" dirty="0">
                          <a:effectLst/>
                        </a:rPr>
                        <a:t>Enterprise Suite</a:t>
                      </a:r>
                    </a:p>
                  </a:txBody>
                  <a:tcPr anchor="ctr">
                    <a:lnL>
                      <a:noFill/>
                    </a:lnL>
                    <a:lnR>
                      <a:noFill/>
                    </a:lnR>
                    <a:lnT>
                      <a:noFill/>
                    </a:lnT>
                    <a:lnB>
                      <a:noFill/>
                    </a:lnB>
                    <a:solidFill>
                      <a:srgbClr val="FFFFFF"/>
                    </a:solidFill>
                  </a:tcPr>
                </a:tc>
                <a:extLst>
                  <a:ext uri="{0D108BD9-81ED-4DB2-BD59-A6C34878D82A}">
                    <a16:rowId xmlns:a16="http://schemas.microsoft.com/office/drawing/2014/main" val="2350028694"/>
                  </a:ext>
                </a:extLst>
              </a:tr>
            </a:tbl>
          </a:graphicData>
        </a:graphic>
      </p:graphicFrame>
      <p:sp>
        <p:nvSpPr>
          <p:cNvPr id="5" name="Rectangle 1">
            <a:extLst>
              <a:ext uri="{FF2B5EF4-FFF2-40B4-BE49-F238E27FC236}">
                <a16:creationId xmlns:a16="http://schemas.microsoft.com/office/drawing/2014/main" id="{32DB6A5B-4D42-4C51-B97F-BFCD4F187E74}"/>
              </a:ext>
            </a:extLst>
          </p:cNvPr>
          <p:cNvSpPr>
            <a:spLocks noChangeArrowheads="1"/>
          </p:cNvSpPr>
          <p:nvPr/>
        </p:nvSpPr>
        <p:spPr bwMode="auto">
          <a:xfrm>
            <a:off x="240593" y="587328"/>
            <a:ext cx="8827207" cy="435496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52352" rIns="91440" bIns="7617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333333"/>
                </a:solidFill>
                <a:effectLst/>
                <a:latin typeface="Helvetica Neue"/>
              </a:rPr>
              <a:t> </a:t>
            </a:r>
            <a:r>
              <a:rPr lang="en-US" altLang="en-US" sz="1600" dirty="0">
                <a:solidFill>
                  <a:srgbClr val="333333"/>
                </a:solidFill>
                <a:latin typeface="Helvetica Neue"/>
              </a:rPr>
              <a:t>D</a:t>
            </a:r>
            <a:r>
              <a:rPr kumimoji="0" lang="en-US" altLang="en-US" sz="1600" b="0" i="0" u="none" strike="noStrike" cap="none" normalizeH="0" baseline="0" dirty="0">
                <a:ln>
                  <a:noFill/>
                </a:ln>
                <a:solidFill>
                  <a:srgbClr val="333333"/>
                </a:solidFill>
                <a:effectLst/>
                <a:latin typeface="Helvetica Neue"/>
              </a:rPr>
              <a:t>ata is organized in tables.  Each table consists of a set of columns, each column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333333"/>
                </a:solidFill>
                <a:effectLst/>
                <a:latin typeface="Helvetica Neue"/>
              </a:rPr>
              <a:t> representing some item of information. </a:t>
            </a:r>
            <a:r>
              <a:rPr kumimoji="0" lang="en-US" altLang="en-US" sz="1000" b="0" i="0" u="none" strike="noStrike" cap="none" normalizeH="0" baseline="0" dirty="0">
                <a:ln>
                  <a:noFill/>
                </a:ln>
                <a:solidFill>
                  <a:srgbClr val="333333"/>
                </a:solidFill>
                <a:effectLst/>
                <a:latin typeface="Helvetica Neue"/>
              </a:rPr>
              <a:t> </a:t>
            </a:r>
            <a:endParaRPr kumimoji="0" lang="en-US" altLang="en-US"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A relation represents an operation on a database described by Mathematical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Set Operations such as unions and joins.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A Union B  = all the elements of set A and B. </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A Joint B = only the comment elements of set A and B.</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333333"/>
              </a:solidFill>
              <a:effectLst/>
              <a:latin typeface="Helvetica Neue"/>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000" dirty="0">
              <a:solidFill>
                <a:srgbClr val="333333"/>
              </a:solidFill>
              <a:latin typeface="Helvetica Neue"/>
            </a:endParaRPr>
          </a:p>
          <a:p>
            <a:pPr lvl="0"/>
            <a:r>
              <a:rPr lang="en-US" altLang="en-US" sz="1600" dirty="0">
                <a:solidFill>
                  <a:srgbClr val="333333"/>
                </a:solidFill>
                <a:latin typeface="Helvetica Neue"/>
              </a:rPr>
              <a:t>  For example, below is a table representing  information about software distributors. </a:t>
            </a:r>
            <a:br>
              <a:rPr lang="en-US" altLang="en-US" sz="1600" dirty="0">
                <a:solidFill>
                  <a:srgbClr val="333333"/>
                </a:solidFill>
                <a:latin typeface="Helvetica Neue"/>
              </a:rPr>
            </a:br>
            <a:br>
              <a:rPr kumimoji="0" lang="en-US" altLang="en-US" sz="1600" b="0" i="0" u="none" strike="noStrike" cap="none" normalizeH="0" baseline="0" dirty="0">
                <a:ln>
                  <a:noFill/>
                </a:ln>
                <a:solidFill>
                  <a:srgbClr val="333333"/>
                </a:solidFill>
                <a:effectLst/>
                <a:latin typeface="Helvetica Neue"/>
              </a:rPr>
            </a:br>
            <a:r>
              <a:rPr kumimoji="0" lang="en-US" altLang="en-US" sz="1600" b="0" i="0" u="none" strike="noStrike" cap="none" normalizeH="0" baseline="0" dirty="0">
                <a:ln>
                  <a:noFill/>
                </a:ln>
                <a:solidFill>
                  <a:srgbClr val="333333"/>
                </a:solidFill>
                <a:effectLst/>
                <a:latin typeface="Helvetica Neue"/>
              </a:rPr>
              <a:t> </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333333"/>
                </a:solidFill>
                <a:effectLst/>
                <a:latin typeface="Helvetica Neue"/>
              </a:rPr>
              <a:t>They keys here are "Name, Street Address, City, State, Distribute"</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dirty="0">
                <a:solidFill>
                  <a:srgbClr val="333333"/>
                </a:solidFill>
                <a:latin typeface="Helvetica Neue"/>
              </a:rPr>
              <a:t>Search</a:t>
            </a:r>
            <a:r>
              <a:rPr kumimoji="0" lang="en-US" altLang="en-US" sz="1600" b="0" i="0" u="none" strike="noStrike" cap="none" normalizeH="0" baseline="0" dirty="0">
                <a:ln>
                  <a:noFill/>
                </a:ln>
                <a:solidFill>
                  <a:srgbClr val="333333"/>
                </a:solidFill>
                <a:effectLst/>
                <a:latin typeface="Helvetica Neue"/>
              </a:rPr>
              <a:t> a database by searching against certain key values which represent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333333"/>
                </a:solidFill>
                <a:effectLst/>
                <a:latin typeface="Helvetica Neue"/>
              </a:rPr>
              <a:t>For example, we may want to find all the entries in the Database that have the key </a:t>
            </a:r>
            <a:r>
              <a:rPr kumimoji="0" lang="en-US" altLang="en-US" sz="1600" b="1" i="0" u="none" strike="noStrike" cap="none" normalizeH="0" baseline="0" dirty="0">
                <a:ln>
                  <a:noFill/>
                </a:ln>
                <a:solidFill>
                  <a:srgbClr val="333333"/>
                </a:solidFill>
                <a:effectLst/>
                <a:latin typeface="Helvetica Neue"/>
              </a:rPr>
              <a:t>State = </a:t>
            </a:r>
            <a:r>
              <a:rPr kumimoji="0" lang="en-US" altLang="en-US" sz="1600" b="0" i="0" u="none" strike="noStrike" cap="none" normalizeH="0" baseline="0" dirty="0">
                <a:ln>
                  <a:noFill/>
                </a:ln>
                <a:solidFill>
                  <a:srgbClr val="333333"/>
                </a:solidFill>
                <a:effectLst/>
                <a:latin typeface="Helvetica Neue"/>
              </a:rPr>
              <a:t>CA.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333333"/>
                </a:solidFill>
                <a:effectLst/>
                <a:latin typeface="Helvetica Neue"/>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333333"/>
                </a:solidFill>
                <a:effectLst/>
                <a:latin typeface="Helvetica Neue"/>
              </a:rPr>
              <a:t>To search a database you must use the language the Database understands.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333333"/>
                </a:solidFill>
                <a:effectLst/>
                <a:latin typeface="Helvetica Neue"/>
              </a:rPr>
              <a:t>Most relational databases understand a version of a scripting language called </a:t>
            </a:r>
            <a:r>
              <a:rPr kumimoji="0" lang="en-US" altLang="en-US" sz="1600" b="0" i="0" u="none" strike="noStrike" cap="none" normalizeH="0" baseline="0" dirty="0">
                <a:ln>
                  <a:noFill/>
                </a:ln>
                <a:solidFill>
                  <a:srgbClr val="337AB7"/>
                </a:solidFill>
                <a:effectLst/>
                <a:latin typeface="Helvetica Neue"/>
                <a:hlinkClick r:id="rId2"/>
              </a:rPr>
              <a:t>SQL</a:t>
            </a:r>
            <a:r>
              <a:rPr kumimoji="0" lang="en-US" altLang="en-US" sz="1600" b="0" i="0" u="none" strike="noStrike" cap="none" normalizeH="0" baseline="0" dirty="0">
                <a:ln>
                  <a:noFill/>
                </a:ln>
                <a:solidFill>
                  <a:srgbClr val="333333"/>
                </a:solidFill>
                <a:effectLst/>
                <a:latin typeface="Helvetica Neue"/>
              </a:rPr>
              <a:t>.</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59601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A18E1-8621-4A8A-9EBD-7FC917F35EAA}"/>
              </a:ext>
            </a:extLst>
          </p:cNvPr>
          <p:cNvSpPr>
            <a:spLocks noGrp="1"/>
          </p:cNvSpPr>
          <p:nvPr>
            <p:ph type="title"/>
          </p:nvPr>
        </p:nvSpPr>
        <p:spPr/>
        <p:txBody>
          <a:bodyPr/>
          <a:lstStyle/>
          <a:p>
            <a:r>
              <a:rPr lang="en-US" dirty="0"/>
              <a:t>Relational Database </a:t>
            </a:r>
          </a:p>
        </p:txBody>
      </p:sp>
      <p:sp>
        <p:nvSpPr>
          <p:cNvPr id="4" name="Rectangle 1">
            <a:extLst>
              <a:ext uri="{FF2B5EF4-FFF2-40B4-BE49-F238E27FC236}">
                <a16:creationId xmlns:a16="http://schemas.microsoft.com/office/drawing/2014/main" id="{94C48DD5-609B-446B-B72F-785620714C1E}"/>
              </a:ext>
            </a:extLst>
          </p:cNvPr>
          <p:cNvSpPr>
            <a:spLocks noGrp="1" noChangeArrowheads="1"/>
          </p:cNvSpPr>
          <p:nvPr>
            <p:ph sz="quarter" idx="1"/>
          </p:nvPr>
        </p:nvSpPr>
        <p:spPr bwMode="auto">
          <a:xfrm>
            <a:off x="76200" y="661473"/>
            <a:ext cx="8725658" cy="609397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70C0"/>
                </a:solidFill>
                <a:effectLst/>
                <a:latin typeface="Helvetica Neue"/>
              </a:rPr>
              <a:t>Tablespace</a:t>
            </a:r>
            <a:endParaRPr kumimoji="0" lang="en-US" altLang="en-US" sz="700" b="0" i="0" u="none" strike="noStrike" cap="none" normalizeH="0" baseline="0" dirty="0">
              <a:ln>
                <a:noFill/>
              </a:ln>
              <a:solidFill>
                <a:srgbClr val="0070C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Is a set of segments and consist of one or more data files.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May contain many kinds of multiple data objects such as tables, indexes, etc.</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EXAMPLES in Oracle</a:t>
            </a:r>
            <a:endParaRPr kumimoji="0" lang="en-US" altLang="en-US"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rPr>
              <a:t>System tablespace = </a:t>
            </a:r>
            <a:r>
              <a:rPr kumimoji="0" lang="en-US" altLang="en-US" sz="1800" b="0" i="0" u="none" strike="noStrike" cap="none" normalizeH="0" baseline="0" dirty="0">
                <a:ln>
                  <a:noFill/>
                </a:ln>
                <a:solidFill>
                  <a:schemeClr val="tx1"/>
                </a:solidFill>
                <a:effectLst/>
                <a:latin typeface="Arial" panose="020B0604020202020204" pitchFamily="34" charset="0"/>
              </a:rPr>
              <a:t>Contains the data dictionary, stored procedures, triggers,</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800" dirty="0"/>
              <a:t>      </a:t>
            </a:r>
            <a:r>
              <a:rPr kumimoji="0" lang="en-US" altLang="en-US" sz="1800" b="0" i="0" u="none" strike="noStrike" cap="none" normalizeH="0" baseline="0" dirty="0">
                <a:ln>
                  <a:noFill/>
                </a:ln>
                <a:solidFill>
                  <a:schemeClr val="tx1"/>
                </a:solidFill>
                <a:effectLst/>
                <a:latin typeface="Arial" panose="020B0604020202020204" pitchFamily="34" charset="0"/>
              </a:rPr>
              <a:t> and system rollback segment.  Used for system maintenance and operation.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rPr>
              <a:t>Data tablespace= </a:t>
            </a:r>
            <a:r>
              <a:rPr kumimoji="0" lang="en-US" altLang="en-US" sz="1800" b="0" i="0" u="none" strike="noStrike" cap="none" normalizeH="0" baseline="0" dirty="0">
                <a:ln>
                  <a:noFill/>
                </a:ln>
                <a:solidFill>
                  <a:schemeClr val="tx1"/>
                </a:solidFill>
                <a:effectLst/>
                <a:latin typeface="Arial" panose="020B0604020202020204" pitchFamily="34" charset="0"/>
              </a:rPr>
              <a:t>Stores user data in tables and indexes.  User data tablespaces</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800" dirty="0"/>
              <a:t>      </a:t>
            </a:r>
            <a:r>
              <a:rPr kumimoji="0" lang="en-US" altLang="en-US" sz="1800" b="0" i="0" u="none" strike="noStrike" cap="none" normalizeH="0" baseline="0" dirty="0">
                <a:ln>
                  <a:noFill/>
                </a:ln>
                <a:solidFill>
                  <a:schemeClr val="tx1"/>
                </a:solidFill>
                <a:effectLst/>
                <a:latin typeface="Arial" panose="020B0604020202020204" pitchFamily="34" charset="0"/>
              </a:rPr>
              <a:t> don't need to be online all of </a:t>
            </a:r>
            <a:r>
              <a:rPr kumimoji="0" lang="en-US" altLang="en-US" sz="1800" b="0" i="0" u="none" strike="noStrike" cap="none" normalizeH="0" baseline="0" dirty="0" err="1">
                <a:ln>
                  <a:noFill/>
                </a:ln>
                <a:solidFill>
                  <a:schemeClr val="tx1"/>
                </a:solidFill>
                <a:effectLst/>
                <a:latin typeface="Arial" panose="020B0604020202020204" pitchFamily="34" charset="0"/>
              </a:rPr>
              <a:t>th</a:t>
            </a:r>
            <a:r>
              <a:rPr kumimoji="0" lang="en-US" altLang="en-US" sz="1800" b="0" i="0" u="none" strike="noStrike" cap="none" normalizeH="0" baseline="0" dirty="0">
                <a:ln>
                  <a:noFill/>
                </a:ln>
                <a:solidFill>
                  <a:schemeClr val="tx1"/>
                </a:solidFill>
                <a:effectLst/>
                <a:latin typeface="Arial" panose="020B0604020202020204" pitchFamily="34" charset="0"/>
              </a:rPr>
              <a:t> time unlike system tablespace.  Need to be</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800" dirty="0"/>
              <a:t>      </a:t>
            </a:r>
            <a:r>
              <a:rPr kumimoji="0" lang="en-US" altLang="en-US" sz="1800" b="0" i="0" u="none" strike="noStrike" cap="none" normalizeH="0" baseline="0" dirty="0">
                <a:ln>
                  <a:noFill/>
                </a:ln>
                <a:solidFill>
                  <a:schemeClr val="tx1"/>
                </a:solidFill>
                <a:effectLst/>
                <a:latin typeface="Arial" panose="020B0604020202020204" pitchFamily="34" charset="0"/>
              </a:rPr>
              <a:t> online in order to </a:t>
            </a:r>
            <a:r>
              <a:rPr kumimoji="0" lang="en-US" altLang="en-US" sz="1800" b="0" i="0" u="none" strike="noStrike" cap="none" normalizeH="0" baseline="0" dirty="0" err="1">
                <a:ln>
                  <a:noFill/>
                </a:ln>
                <a:solidFill>
                  <a:schemeClr val="tx1"/>
                </a:solidFill>
                <a:effectLst/>
                <a:latin typeface="Arial" panose="020B0604020202020204" pitchFamily="34" charset="0"/>
              </a:rPr>
              <a:t>acces</a:t>
            </a:r>
            <a:r>
              <a:rPr kumimoji="0" lang="en-US" altLang="en-US" sz="1800" b="0" i="0" u="none" strike="noStrike" cap="none" normalizeH="0" baseline="0" dirty="0">
                <a:ln>
                  <a:noFill/>
                </a:ln>
                <a:solidFill>
                  <a:schemeClr val="tx1"/>
                </a:solidFill>
                <a:effectLst/>
                <a:latin typeface="Arial" panose="020B0604020202020204" pitchFamily="34" charset="0"/>
              </a:rPr>
              <a:t> data in them. </a:t>
            </a:r>
            <a:r>
              <a:rPr kumimoji="0" lang="en-US" altLang="en-US" sz="1800" b="0" i="0" u="none" strike="noStrike" cap="none" normalizeH="0" baseline="0" dirty="0">
                <a:ln>
                  <a:noFill/>
                </a:ln>
                <a:solidFill>
                  <a:srgbClr val="990033"/>
                </a:solidFill>
                <a:effectLst/>
                <a:latin typeface="Arial" panose="020B0604020202020204" pitchFamily="34" charset="0"/>
              </a:rPr>
              <a:t>Note: There is often a defined </a:t>
            </a:r>
            <a:r>
              <a:rPr kumimoji="0" lang="en-US" altLang="en-US" sz="1800" b="1" i="0" u="none" strike="noStrike" cap="none" normalizeH="0" baseline="0" dirty="0">
                <a:ln>
                  <a:noFill/>
                </a:ln>
                <a:solidFill>
                  <a:srgbClr val="990033"/>
                </a:solidFill>
                <a:effectLst/>
                <a:latin typeface="Arial" panose="020B0604020202020204" pitchFamily="34" charset="0"/>
              </a:rPr>
              <a:t>default</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800" b="1" dirty="0">
                <a:solidFill>
                  <a:srgbClr val="990033"/>
                </a:solidFill>
              </a:rPr>
              <a:t>      </a:t>
            </a:r>
            <a:r>
              <a:rPr kumimoji="0" lang="en-US" altLang="en-US" sz="1800" b="1" i="0" u="none" strike="noStrike" cap="none" normalizeH="0" baseline="0" dirty="0">
                <a:ln>
                  <a:noFill/>
                </a:ln>
                <a:solidFill>
                  <a:srgbClr val="990033"/>
                </a:solidFill>
                <a:effectLst/>
                <a:latin typeface="Arial" panose="020B0604020202020204" pitchFamily="34" charset="0"/>
              </a:rPr>
              <a:t> tablespace</a:t>
            </a:r>
            <a:r>
              <a:rPr kumimoji="0" lang="en-US" altLang="en-US" sz="1800" b="0" i="0" u="none" strike="noStrike" cap="none" normalizeH="0" baseline="0" dirty="0">
                <a:ln>
                  <a:noFill/>
                </a:ln>
                <a:solidFill>
                  <a:srgbClr val="990033"/>
                </a:solidFill>
                <a:effectLst/>
                <a:latin typeface="Arial" panose="020B0604020202020204" pitchFamily="34" charset="0"/>
              </a:rPr>
              <a:t> for each user. A user does not have to specify the tablespace when</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800" dirty="0">
                <a:solidFill>
                  <a:srgbClr val="990033"/>
                </a:solidFill>
              </a:rPr>
              <a:t>      </a:t>
            </a:r>
            <a:r>
              <a:rPr kumimoji="0" lang="en-US" altLang="en-US" sz="1800" b="0" i="0" u="none" strike="noStrike" cap="none" normalizeH="0" baseline="0" dirty="0">
                <a:ln>
                  <a:noFill/>
                </a:ln>
                <a:solidFill>
                  <a:srgbClr val="990033"/>
                </a:solidFill>
                <a:effectLst/>
                <a:latin typeface="Arial" panose="020B0604020202020204" pitchFamily="34" charset="0"/>
              </a:rPr>
              <a:t> creating new objects, like tables, that they want to be in the default tablespace.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800" dirty="0">
                <a:solidFill>
                  <a:srgbClr val="990033"/>
                </a:solidFill>
              </a:rPr>
              <a:t>       </a:t>
            </a:r>
            <a:r>
              <a:rPr kumimoji="0" lang="en-US" altLang="en-US" sz="1800" b="0" i="0" u="none" strike="noStrike" cap="none" normalizeH="0" baseline="0" dirty="0">
                <a:ln>
                  <a:noFill/>
                </a:ln>
                <a:solidFill>
                  <a:srgbClr val="990033"/>
                </a:solidFill>
                <a:effectLst/>
                <a:latin typeface="Arial" panose="020B0604020202020204" pitchFamily="34" charset="0"/>
              </a:rPr>
              <a:t>The DBA sets up what the default tablespace is when creating a user.</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rPr>
              <a:t>Temporary tablespace= </a:t>
            </a:r>
            <a:r>
              <a:rPr kumimoji="0" lang="en-US" altLang="en-US" sz="1800" b="0" i="0" u="none" strike="noStrike" cap="none" normalizeH="0" baseline="0" dirty="0">
                <a:ln>
                  <a:noFill/>
                </a:ln>
                <a:solidFill>
                  <a:schemeClr val="tx1"/>
                </a:solidFill>
                <a:effectLst/>
                <a:latin typeface="Arial" panose="020B0604020202020204" pitchFamily="34" charset="0"/>
              </a:rPr>
              <a:t>Used by operations, such as sorting, unions, joins, that</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800" dirty="0"/>
              <a:t>       </a:t>
            </a:r>
            <a:r>
              <a:rPr kumimoji="0" lang="en-US" altLang="en-US" sz="1800" b="0" i="0" u="none" strike="noStrike" cap="none" normalizeH="0" baseline="0" dirty="0">
                <a:ln>
                  <a:noFill/>
                </a:ln>
                <a:solidFill>
                  <a:schemeClr val="tx1"/>
                </a:solidFill>
                <a:effectLst/>
                <a:latin typeface="Arial" panose="020B0604020202020204" pitchFamily="34" charset="0"/>
              </a:rPr>
              <a:t> take up temporary space.</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800"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70C0"/>
                </a:solidFill>
                <a:effectLst/>
                <a:latin typeface="Helvetica Neue"/>
              </a:rPr>
              <a:t>Table</a:t>
            </a:r>
            <a:endParaRPr kumimoji="0" lang="en-US" altLang="en-US" sz="2400" b="0" i="0" u="none" strike="noStrike" cap="none" normalizeH="0" baseline="0" dirty="0">
              <a:ln>
                <a:noFill/>
              </a:ln>
              <a:solidFill>
                <a:srgbClr val="0070C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Sits inside of a particular tablespace.  Contains data in a table (row, column) format.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When creating a table you can specify the tablespace it is to be inside of. If not the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default tablespace for the user is assumed. </a:t>
            </a:r>
          </a:p>
        </p:txBody>
      </p:sp>
      <p:sp>
        <p:nvSpPr>
          <p:cNvPr id="5" name="Title 1">
            <a:extLst>
              <a:ext uri="{FF2B5EF4-FFF2-40B4-BE49-F238E27FC236}">
                <a16:creationId xmlns:a16="http://schemas.microsoft.com/office/drawing/2014/main" id="{34C99FA8-C0C1-4305-9A0F-C7EE318AD4D4}"/>
              </a:ext>
            </a:extLst>
          </p:cNvPr>
          <p:cNvSpPr txBox="1">
            <a:spLocks/>
          </p:cNvSpPr>
          <p:nvPr/>
        </p:nvSpPr>
        <p:spPr>
          <a:xfrm>
            <a:off x="304800" y="197518"/>
            <a:ext cx="7772400" cy="533400"/>
          </a:xfrm>
          <a:prstGeom prst="rect">
            <a:avLst/>
          </a:prstGeom>
        </p:spPr>
        <p:txBody>
          <a:bodyPr bIns="91440" anchor="b" anchorCtr="0">
            <a:normAutofit fontScale="75000" lnSpcReduction="20000"/>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a:t>Relational Databases</a:t>
            </a:r>
            <a:endParaRPr lang="en-US" dirty="0"/>
          </a:p>
        </p:txBody>
      </p:sp>
    </p:spTree>
    <p:extLst>
      <p:ext uri="{BB962C8B-B14F-4D97-AF65-F5344CB8AC3E}">
        <p14:creationId xmlns:p14="http://schemas.microsoft.com/office/powerpoint/2010/main" val="1460415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C2C2B-06A6-460A-8B5D-009C23578695}"/>
              </a:ext>
            </a:extLst>
          </p:cNvPr>
          <p:cNvSpPr>
            <a:spLocks noGrp="1"/>
          </p:cNvSpPr>
          <p:nvPr>
            <p:ph type="title"/>
          </p:nvPr>
        </p:nvSpPr>
        <p:spPr/>
        <p:txBody>
          <a:bodyPr/>
          <a:lstStyle/>
          <a:p>
            <a:r>
              <a:rPr lang="en-US" dirty="0"/>
              <a:t>How to think about databases</a:t>
            </a:r>
          </a:p>
        </p:txBody>
      </p:sp>
      <p:graphicFrame>
        <p:nvGraphicFramePr>
          <p:cNvPr id="4" name="Content Placeholder 3">
            <a:extLst>
              <a:ext uri="{FF2B5EF4-FFF2-40B4-BE49-F238E27FC236}">
                <a16:creationId xmlns:a16="http://schemas.microsoft.com/office/drawing/2014/main" id="{028F9755-D92E-4042-8374-191918B7B94B}"/>
              </a:ext>
            </a:extLst>
          </p:cNvPr>
          <p:cNvGraphicFramePr>
            <a:graphicFrameLocks noGrp="1"/>
          </p:cNvGraphicFramePr>
          <p:nvPr>
            <p:ph sz="quarter" idx="1"/>
            <p:extLst>
              <p:ext uri="{D42A27DB-BD31-4B8C-83A1-F6EECF244321}">
                <p14:modId xmlns:p14="http://schemas.microsoft.com/office/powerpoint/2010/main" val="2924436000"/>
              </p:ext>
            </p:extLst>
          </p:nvPr>
        </p:nvGraphicFramePr>
        <p:xfrm>
          <a:off x="3581400" y="2517737"/>
          <a:ext cx="4762500" cy="2011680"/>
        </p:xfrm>
        <a:graphic>
          <a:graphicData uri="http://schemas.openxmlformats.org/drawingml/2006/table">
            <a:tbl>
              <a:tblPr/>
              <a:tblGrid>
                <a:gridCol w="4762500">
                  <a:extLst>
                    <a:ext uri="{9D8B030D-6E8A-4147-A177-3AD203B41FA5}">
                      <a16:colId xmlns:a16="http://schemas.microsoft.com/office/drawing/2014/main" val="2736772481"/>
                    </a:ext>
                  </a:extLst>
                </a:gridCol>
              </a:tblGrid>
              <a:tr h="0">
                <a:tc>
                  <a:txBody>
                    <a:bodyPr/>
                    <a:lstStyle/>
                    <a:p>
                      <a:r>
                        <a:rPr lang="en-US" b="1" dirty="0">
                          <a:effectLst/>
                        </a:rPr>
                        <a:t>TIP: Think of a database as a filing </a:t>
                      </a:r>
                      <a:r>
                        <a:rPr lang="en-US" b="1" dirty="0" err="1">
                          <a:effectLst/>
                        </a:rPr>
                        <a:t>cabinent</a:t>
                      </a:r>
                      <a:r>
                        <a:rPr lang="en-US" b="1" dirty="0">
                          <a:effectLst/>
                        </a:rPr>
                        <a:t>: the drawers </a:t>
                      </a:r>
                      <a:r>
                        <a:rPr lang="en-US" b="1" dirty="0" err="1">
                          <a:effectLst/>
                        </a:rPr>
                        <a:t>withing</a:t>
                      </a:r>
                      <a:r>
                        <a:rPr lang="en-US" b="1" dirty="0">
                          <a:effectLst/>
                        </a:rPr>
                        <a:t> the cabinet are tablespaces and the folders in those drawers are datafiles, and the pieces of paper in each folder are tables or other database objects, information written on a piece of paper is the data stored in the table.</a:t>
                      </a:r>
                      <a:endParaRPr lang="en-US" dirty="0">
                        <a:effectLst/>
                      </a:endParaRPr>
                    </a:p>
                  </a:txBody>
                  <a:tcPr anchor="ctr">
                    <a:lnL>
                      <a:noFill/>
                    </a:lnL>
                    <a:lnR>
                      <a:noFill/>
                    </a:lnR>
                    <a:lnT>
                      <a:noFill/>
                    </a:lnT>
                    <a:lnB>
                      <a:noFill/>
                    </a:lnB>
                    <a:solidFill>
                      <a:srgbClr val="92D050"/>
                    </a:solidFill>
                  </a:tcPr>
                </a:tc>
                <a:extLst>
                  <a:ext uri="{0D108BD9-81ED-4DB2-BD59-A6C34878D82A}">
                    <a16:rowId xmlns:a16="http://schemas.microsoft.com/office/drawing/2014/main" val="1379175141"/>
                  </a:ext>
                </a:extLst>
              </a:tr>
            </a:tbl>
          </a:graphicData>
        </a:graphic>
      </p:graphicFrame>
      <p:pic>
        <p:nvPicPr>
          <p:cNvPr id="5" name="Picture 2" descr="https://trtpost-wpengine.netdna-ssl.com/files/2014/09/shutterstock_197803430-680x400.jpg">
            <a:extLst>
              <a:ext uri="{FF2B5EF4-FFF2-40B4-BE49-F238E27FC236}">
                <a16:creationId xmlns:a16="http://schemas.microsoft.com/office/drawing/2014/main" id="{44BFBE3B-7864-486F-8C2C-F6F2D2386A0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727960"/>
            <a:ext cx="2705100" cy="1591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4678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8B820-FBF6-47F3-8D2E-AEB0E8956D3A}"/>
              </a:ext>
            </a:extLst>
          </p:cNvPr>
          <p:cNvSpPr>
            <a:spLocks noGrp="1"/>
          </p:cNvSpPr>
          <p:nvPr>
            <p:ph type="title"/>
          </p:nvPr>
        </p:nvSpPr>
        <p:spPr/>
        <p:txBody>
          <a:bodyPr/>
          <a:lstStyle/>
          <a:p>
            <a:r>
              <a:rPr lang="en-US" dirty="0"/>
              <a:t>Relational DB and SQL</a:t>
            </a:r>
          </a:p>
        </p:txBody>
      </p:sp>
      <p:sp>
        <p:nvSpPr>
          <p:cNvPr id="3" name="Content Placeholder 2">
            <a:extLst>
              <a:ext uri="{FF2B5EF4-FFF2-40B4-BE49-F238E27FC236}">
                <a16:creationId xmlns:a16="http://schemas.microsoft.com/office/drawing/2014/main" id="{A43EF493-3DF9-4348-B90D-0BD04A6AEBF9}"/>
              </a:ext>
            </a:extLst>
          </p:cNvPr>
          <p:cNvSpPr>
            <a:spLocks noGrp="1"/>
          </p:cNvSpPr>
          <p:nvPr>
            <p:ph sz="quarter" idx="1"/>
          </p:nvPr>
        </p:nvSpPr>
        <p:spPr/>
        <p:txBody>
          <a:bodyPr/>
          <a:lstStyle/>
          <a:p>
            <a:r>
              <a:rPr lang="en-US" dirty="0"/>
              <a:t>Structured Query Language = script language to manipulate a database</a:t>
            </a:r>
          </a:p>
        </p:txBody>
      </p:sp>
    </p:spTree>
    <p:extLst>
      <p:ext uri="{BB962C8B-B14F-4D97-AF65-F5344CB8AC3E}">
        <p14:creationId xmlns:p14="http://schemas.microsoft.com/office/powerpoint/2010/main" val="781507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AF898-5128-46D0-BF8C-92F2D0FE0E69}"/>
              </a:ext>
            </a:extLst>
          </p:cNvPr>
          <p:cNvSpPr>
            <a:spLocks noGrp="1"/>
          </p:cNvSpPr>
          <p:nvPr>
            <p:ph type="title"/>
          </p:nvPr>
        </p:nvSpPr>
        <p:spPr/>
        <p:txBody>
          <a:bodyPr/>
          <a:lstStyle/>
          <a:p>
            <a:r>
              <a:rPr lang="en-US" dirty="0"/>
              <a:t>SQL:  create table</a:t>
            </a:r>
          </a:p>
        </p:txBody>
      </p:sp>
      <p:graphicFrame>
        <p:nvGraphicFramePr>
          <p:cNvPr id="4" name="Content Placeholder 3">
            <a:extLst>
              <a:ext uri="{FF2B5EF4-FFF2-40B4-BE49-F238E27FC236}">
                <a16:creationId xmlns:a16="http://schemas.microsoft.com/office/drawing/2014/main" id="{7BB953AC-23DB-4008-84DA-13C57E315031}"/>
              </a:ext>
            </a:extLst>
          </p:cNvPr>
          <p:cNvGraphicFramePr>
            <a:graphicFrameLocks noGrp="1"/>
          </p:cNvGraphicFramePr>
          <p:nvPr>
            <p:ph sz="quarter" idx="1"/>
            <p:extLst>
              <p:ext uri="{D42A27DB-BD31-4B8C-83A1-F6EECF244321}">
                <p14:modId xmlns:p14="http://schemas.microsoft.com/office/powerpoint/2010/main" val="3930029024"/>
              </p:ext>
            </p:extLst>
          </p:nvPr>
        </p:nvGraphicFramePr>
        <p:xfrm>
          <a:off x="1143000" y="1436464"/>
          <a:ext cx="6553200" cy="5125242"/>
        </p:xfrm>
        <a:graphic>
          <a:graphicData uri="http://schemas.openxmlformats.org/drawingml/2006/table">
            <a:tbl>
              <a:tblPr/>
              <a:tblGrid>
                <a:gridCol w="6553200">
                  <a:extLst>
                    <a:ext uri="{9D8B030D-6E8A-4147-A177-3AD203B41FA5}">
                      <a16:colId xmlns:a16="http://schemas.microsoft.com/office/drawing/2014/main" val="2985148396"/>
                    </a:ext>
                  </a:extLst>
                </a:gridCol>
              </a:tblGrid>
              <a:tr h="2088056">
                <a:tc>
                  <a:txBody>
                    <a:bodyPr/>
                    <a:lstStyle/>
                    <a:p>
                      <a:r>
                        <a:rPr lang="en-US" sz="1800" b="0">
                          <a:effectLst/>
                          <a:latin typeface="inherit"/>
                        </a:rPr>
                        <a:t>Using SQL*Plus to create a Table</a:t>
                      </a:r>
                    </a:p>
                    <a:p>
                      <a:r>
                        <a:rPr lang="en-US" sz="1800" b="1">
                          <a:effectLst/>
                        </a:rPr>
                        <a:t>below are two examples of creating tables. The second specifies the tablespace the table should appear in, used if you have more than one tablespace. It also specifies the initial size, how it grows in size and minimum number of extents allocated for it.</a:t>
                      </a:r>
                      <a:endParaRPr lang="en-US" sz="1800">
                        <a:effectLst/>
                      </a:endParaRPr>
                    </a:p>
                    <a:p>
                      <a:r>
                        <a:rPr lang="en-US" sz="1800">
                          <a:effectLst/>
                        </a:rPr>
                        <a:t> </a:t>
                      </a:r>
                    </a:p>
                  </a:txBody>
                  <a:tcPr marL="75570" marR="75570" marT="37785" marB="37785">
                    <a:lnL>
                      <a:noFill/>
                    </a:lnL>
                    <a:lnR>
                      <a:noFill/>
                    </a:lnR>
                    <a:lnT>
                      <a:noFill/>
                    </a:lnT>
                    <a:lnB>
                      <a:noFill/>
                    </a:lnB>
                    <a:solidFill>
                      <a:srgbClr val="FFFFFF"/>
                    </a:solidFill>
                  </a:tcPr>
                </a:tc>
                <a:extLst>
                  <a:ext uri="{0D108BD9-81ED-4DB2-BD59-A6C34878D82A}">
                    <a16:rowId xmlns:a16="http://schemas.microsoft.com/office/drawing/2014/main" val="867586765"/>
                  </a:ext>
                </a:extLst>
              </a:tr>
              <a:tr h="1088142">
                <a:tc>
                  <a:txBody>
                    <a:bodyPr/>
                    <a:lstStyle/>
                    <a:p>
                      <a:r>
                        <a:rPr lang="en-US" sz="1800" i="1">
                          <a:effectLst/>
                        </a:rPr>
                        <a:t>SQL&gt; create table customer(</a:t>
                      </a:r>
                      <a:endParaRPr lang="en-US" sz="1800">
                        <a:effectLst/>
                      </a:endParaRPr>
                    </a:p>
                    <a:p>
                      <a:r>
                        <a:rPr lang="en-US" sz="1800" i="1">
                          <a:effectLst/>
                        </a:rPr>
                        <a:t>last_name       varchar2(30) not null,</a:t>
                      </a:r>
                      <a:endParaRPr lang="en-US" sz="1800">
                        <a:effectLst/>
                      </a:endParaRPr>
                    </a:p>
                    <a:p>
                      <a:r>
                        <a:rPr lang="en-US" sz="1800" i="1">
                          <a:effectLst/>
                        </a:rPr>
                        <a:t>state_cd          varchar(2),</a:t>
                      </a:r>
                      <a:endParaRPr lang="en-US" sz="1800">
                        <a:effectLst/>
                      </a:endParaRPr>
                    </a:p>
                    <a:p>
                      <a:r>
                        <a:rPr lang="en-US" sz="1800" i="1">
                          <a:effectLst/>
                        </a:rPr>
                        <a:t>sales                 number);</a:t>
                      </a:r>
                      <a:endParaRPr lang="en-US" sz="1800">
                        <a:effectLst/>
                      </a:endParaRPr>
                    </a:p>
                  </a:txBody>
                  <a:tcPr marL="75570" marR="75570" marT="37785" marB="37785" anchor="ctr">
                    <a:lnL>
                      <a:noFill/>
                    </a:lnL>
                    <a:lnR>
                      <a:noFill/>
                    </a:lnR>
                    <a:lnT>
                      <a:noFill/>
                    </a:lnT>
                    <a:lnB>
                      <a:noFill/>
                    </a:lnB>
                    <a:solidFill>
                      <a:srgbClr val="FFFFFF"/>
                    </a:solidFill>
                  </a:tcPr>
                </a:tc>
                <a:extLst>
                  <a:ext uri="{0D108BD9-81ED-4DB2-BD59-A6C34878D82A}">
                    <a16:rowId xmlns:a16="http://schemas.microsoft.com/office/drawing/2014/main" val="1927510913"/>
                  </a:ext>
                </a:extLst>
              </a:tr>
              <a:tr h="1864336">
                <a:tc>
                  <a:txBody>
                    <a:bodyPr/>
                    <a:lstStyle/>
                    <a:p>
                      <a:r>
                        <a:rPr lang="en-US" sz="1800" i="1" dirty="0">
                          <a:effectLst/>
                        </a:rPr>
                        <a:t>SQL&gt; create table products(</a:t>
                      </a:r>
                      <a:endParaRPr lang="en-US" sz="1800" dirty="0">
                        <a:effectLst/>
                      </a:endParaRPr>
                    </a:p>
                    <a:p>
                      <a:r>
                        <a:rPr lang="en-US" sz="1800" i="1" dirty="0">
                          <a:effectLst/>
                        </a:rPr>
                        <a:t>name              varchar2(30) not null,</a:t>
                      </a:r>
                      <a:endParaRPr lang="en-US" sz="1800" dirty="0">
                        <a:effectLst/>
                      </a:endParaRPr>
                    </a:p>
                    <a:p>
                      <a:r>
                        <a:rPr lang="en-US" sz="1800" i="1" dirty="0">
                          <a:effectLst/>
                        </a:rPr>
                        <a:t>description    varchar2(300),</a:t>
                      </a:r>
                      <a:endParaRPr lang="en-US" sz="1800" dirty="0">
                        <a:effectLst/>
                      </a:endParaRPr>
                    </a:p>
                    <a:p>
                      <a:r>
                        <a:rPr lang="en-US" sz="1800" i="1" dirty="0">
                          <a:effectLst/>
                        </a:rPr>
                        <a:t>price             number(4,2) )</a:t>
                      </a:r>
                      <a:endParaRPr lang="en-US" sz="1800" dirty="0">
                        <a:effectLst/>
                      </a:endParaRPr>
                    </a:p>
                    <a:p>
                      <a:r>
                        <a:rPr lang="en-US" sz="1800" i="1" dirty="0">
                          <a:effectLst/>
                        </a:rPr>
                        <a:t>tablespace     </a:t>
                      </a:r>
                      <a:r>
                        <a:rPr lang="en-US" sz="1800" i="1" dirty="0" err="1">
                          <a:effectLst/>
                        </a:rPr>
                        <a:t>productspace</a:t>
                      </a:r>
                      <a:endParaRPr lang="en-US" sz="1800" dirty="0">
                        <a:effectLst/>
                      </a:endParaRPr>
                    </a:p>
                    <a:p>
                      <a:r>
                        <a:rPr lang="en-US" sz="1800" i="1" dirty="0">
                          <a:effectLst/>
                        </a:rPr>
                        <a:t>storage(initial 25k next 25k </a:t>
                      </a:r>
                      <a:r>
                        <a:rPr lang="en-US" sz="1800" i="1" dirty="0" err="1">
                          <a:effectLst/>
                        </a:rPr>
                        <a:t>minextents</a:t>
                      </a:r>
                      <a:r>
                        <a:rPr lang="en-US" sz="1800" i="1" dirty="0">
                          <a:effectLst/>
                        </a:rPr>
                        <a:t> 1);</a:t>
                      </a:r>
                      <a:endParaRPr lang="en-US" sz="1800" dirty="0">
                        <a:effectLst/>
                      </a:endParaRPr>
                    </a:p>
                  </a:txBody>
                  <a:tcPr marL="75570" marR="75570" marT="37785" marB="37785" anchor="ctr">
                    <a:lnL>
                      <a:noFill/>
                    </a:lnL>
                    <a:lnR>
                      <a:noFill/>
                    </a:lnR>
                    <a:lnT>
                      <a:noFill/>
                    </a:lnT>
                    <a:lnB>
                      <a:noFill/>
                    </a:lnB>
                    <a:solidFill>
                      <a:srgbClr val="FFFFFF"/>
                    </a:solidFill>
                  </a:tcPr>
                </a:tc>
                <a:extLst>
                  <a:ext uri="{0D108BD9-81ED-4DB2-BD59-A6C34878D82A}">
                    <a16:rowId xmlns:a16="http://schemas.microsoft.com/office/drawing/2014/main" val="868905205"/>
                  </a:ext>
                </a:extLst>
              </a:tr>
            </a:tbl>
          </a:graphicData>
        </a:graphic>
      </p:graphicFrame>
      <p:sp>
        <p:nvSpPr>
          <p:cNvPr id="5" name="TextBox 4">
            <a:extLst>
              <a:ext uri="{FF2B5EF4-FFF2-40B4-BE49-F238E27FC236}">
                <a16:creationId xmlns:a16="http://schemas.microsoft.com/office/drawing/2014/main" id="{42918506-6BE4-4343-B4EE-ED419C7E4F79}"/>
              </a:ext>
            </a:extLst>
          </p:cNvPr>
          <p:cNvSpPr txBox="1"/>
          <p:nvPr/>
        </p:nvSpPr>
        <p:spPr>
          <a:xfrm>
            <a:off x="6324600" y="3657600"/>
            <a:ext cx="1828800" cy="1477328"/>
          </a:xfrm>
          <a:prstGeom prst="rect">
            <a:avLst/>
          </a:prstGeom>
          <a:solidFill>
            <a:srgbClr val="92D050"/>
          </a:solidFill>
        </p:spPr>
        <p:txBody>
          <a:bodyPr wrap="square" rtlCol="0">
            <a:spAutoFit/>
          </a:bodyPr>
          <a:lstStyle/>
          <a:p>
            <a:r>
              <a:rPr lang="en-US" dirty="0"/>
              <a:t>I prefer to use a GUI admin tool like TOAD or web interface to create table </a:t>
            </a:r>
            <a:endParaRPr lang="en-US" sz="1800" kern="1200" dirty="0">
              <a:solidFill>
                <a:schemeClr val="tx1"/>
              </a:solidFill>
              <a:latin typeface="+mn-lt"/>
              <a:ea typeface="+mn-ea"/>
              <a:cs typeface="+mn-cs"/>
            </a:endParaRPr>
          </a:p>
        </p:txBody>
      </p:sp>
    </p:spTree>
    <p:extLst>
      <p:ext uri="{BB962C8B-B14F-4D97-AF65-F5344CB8AC3E}">
        <p14:creationId xmlns:p14="http://schemas.microsoft.com/office/powerpoint/2010/main" val="1968368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4ABCA-E679-4B14-9C0E-44225B7CE1C5}"/>
              </a:ext>
            </a:extLst>
          </p:cNvPr>
          <p:cNvSpPr>
            <a:spLocks noGrp="1"/>
          </p:cNvSpPr>
          <p:nvPr>
            <p:ph type="title"/>
          </p:nvPr>
        </p:nvSpPr>
        <p:spPr/>
        <p:txBody>
          <a:bodyPr/>
          <a:lstStyle/>
          <a:p>
            <a:r>
              <a:rPr lang="en-US" dirty="0"/>
              <a:t>SQL:  Alter a table</a:t>
            </a:r>
          </a:p>
        </p:txBody>
      </p:sp>
      <p:graphicFrame>
        <p:nvGraphicFramePr>
          <p:cNvPr id="4" name="Content Placeholder 3">
            <a:extLst>
              <a:ext uri="{FF2B5EF4-FFF2-40B4-BE49-F238E27FC236}">
                <a16:creationId xmlns:a16="http://schemas.microsoft.com/office/drawing/2014/main" id="{99109311-CA95-4F7E-ADAC-D4118CCDD9CF}"/>
              </a:ext>
            </a:extLst>
          </p:cNvPr>
          <p:cNvGraphicFramePr>
            <a:graphicFrameLocks noGrp="1"/>
          </p:cNvGraphicFramePr>
          <p:nvPr>
            <p:ph sz="quarter" idx="1"/>
            <p:extLst>
              <p:ext uri="{D42A27DB-BD31-4B8C-83A1-F6EECF244321}">
                <p14:modId xmlns:p14="http://schemas.microsoft.com/office/powerpoint/2010/main" val="2417501517"/>
              </p:ext>
            </p:extLst>
          </p:nvPr>
        </p:nvGraphicFramePr>
        <p:xfrm>
          <a:off x="381000" y="1438063"/>
          <a:ext cx="8686800" cy="5163170"/>
        </p:xfrm>
        <a:graphic>
          <a:graphicData uri="http://schemas.openxmlformats.org/drawingml/2006/table">
            <a:tbl>
              <a:tblPr/>
              <a:tblGrid>
                <a:gridCol w="8686800">
                  <a:extLst>
                    <a:ext uri="{9D8B030D-6E8A-4147-A177-3AD203B41FA5}">
                      <a16:colId xmlns:a16="http://schemas.microsoft.com/office/drawing/2014/main" val="4173065796"/>
                    </a:ext>
                  </a:extLst>
                </a:gridCol>
              </a:tblGrid>
              <a:tr h="2419970">
                <a:tc>
                  <a:txBody>
                    <a:bodyPr/>
                    <a:lstStyle/>
                    <a:p>
                      <a:r>
                        <a:rPr lang="en-US" sz="2800" b="0" dirty="0">
                          <a:effectLst/>
                          <a:latin typeface="inherit"/>
                        </a:rPr>
                        <a:t>Using SQL*Plus to alter a Table</a:t>
                      </a:r>
                    </a:p>
                    <a:p>
                      <a:r>
                        <a:rPr lang="en-US" sz="2800" b="1" dirty="0">
                          <a:effectLst/>
                        </a:rPr>
                        <a:t>Use the SQL alter command to add or drop columns in a table after it has been created.</a:t>
                      </a:r>
                      <a:endParaRPr lang="en-US" sz="2800" dirty="0">
                        <a:effectLst/>
                      </a:endParaRPr>
                    </a:p>
                    <a:p>
                      <a:r>
                        <a:rPr lang="en-US" sz="2800" b="1" dirty="0">
                          <a:effectLst/>
                        </a:rPr>
                        <a:t>Suppose we have a table customer that has the following fields: </a:t>
                      </a:r>
                      <a:r>
                        <a:rPr lang="en-US" sz="2800" b="1" dirty="0" err="1">
                          <a:effectLst/>
                        </a:rPr>
                        <a:t>last_name</a:t>
                      </a:r>
                      <a:r>
                        <a:rPr lang="en-US" sz="2800" b="1" dirty="0">
                          <a:effectLst/>
                        </a:rPr>
                        <a:t>, </a:t>
                      </a:r>
                      <a:r>
                        <a:rPr lang="en-US" sz="2800" b="1" dirty="0" err="1">
                          <a:effectLst/>
                        </a:rPr>
                        <a:t>state_CD</a:t>
                      </a:r>
                      <a:r>
                        <a:rPr lang="en-US" sz="2800" b="1" dirty="0">
                          <a:effectLst/>
                        </a:rPr>
                        <a:t>, sales</a:t>
                      </a:r>
                      <a:endParaRPr lang="en-US" sz="2800" dirty="0">
                        <a:effectLst/>
                      </a:endParaRPr>
                    </a:p>
                  </a:txBody>
                  <a:tcPr>
                    <a:lnL>
                      <a:noFill/>
                    </a:lnL>
                    <a:lnR>
                      <a:noFill/>
                    </a:lnR>
                    <a:lnT>
                      <a:noFill/>
                    </a:lnT>
                    <a:lnB>
                      <a:noFill/>
                    </a:lnB>
                    <a:solidFill>
                      <a:srgbClr val="FFFFFF"/>
                    </a:solidFill>
                  </a:tcPr>
                </a:tc>
                <a:extLst>
                  <a:ext uri="{0D108BD9-81ED-4DB2-BD59-A6C34878D82A}">
                    <a16:rowId xmlns:a16="http://schemas.microsoft.com/office/drawing/2014/main" val="2478163958"/>
                  </a:ext>
                </a:extLst>
              </a:tr>
              <a:tr h="1347584">
                <a:tc>
                  <a:txBody>
                    <a:bodyPr/>
                    <a:lstStyle/>
                    <a:p>
                      <a:r>
                        <a:rPr lang="en-US" sz="2800" b="1" dirty="0">
                          <a:effectLst/>
                        </a:rPr>
                        <a:t>To add a column </a:t>
                      </a:r>
                      <a:r>
                        <a:rPr lang="en-US" sz="2800" b="1" dirty="0" err="1">
                          <a:effectLst/>
                        </a:rPr>
                        <a:t>tax_exempt_id</a:t>
                      </a:r>
                      <a:endParaRPr lang="en-US" sz="2800" dirty="0">
                        <a:effectLst/>
                      </a:endParaRPr>
                    </a:p>
                    <a:p>
                      <a:r>
                        <a:rPr lang="en-US" sz="2800" i="1" dirty="0">
                          <a:effectLst/>
                        </a:rPr>
                        <a:t>SQL&gt;alter table customer</a:t>
                      </a:r>
                      <a:endParaRPr lang="en-US" sz="2800" dirty="0">
                        <a:effectLst/>
                      </a:endParaRPr>
                    </a:p>
                    <a:p>
                      <a:r>
                        <a:rPr lang="en-US" sz="2800" i="1" dirty="0">
                          <a:effectLst/>
                        </a:rPr>
                        <a:t>add </a:t>
                      </a:r>
                      <a:r>
                        <a:rPr lang="en-US" sz="2800" i="1" dirty="0" err="1">
                          <a:effectLst/>
                        </a:rPr>
                        <a:t>tax_exempt_id</a:t>
                      </a:r>
                      <a:r>
                        <a:rPr lang="en-US" sz="2800" i="1" dirty="0">
                          <a:effectLst/>
                        </a:rPr>
                        <a:t>       varchar2(20);</a:t>
                      </a:r>
                      <a:endParaRPr lang="en-US" sz="2800" dirty="0">
                        <a:effectLst/>
                      </a:endParaRPr>
                    </a:p>
                  </a:txBody>
                  <a:tcPr>
                    <a:lnL>
                      <a:noFill/>
                    </a:lnL>
                    <a:lnR>
                      <a:noFill/>
                    </a:lnR>
                    <a:lnT>
                      <a:noFill/>
                    </a:lnT>
                    <a:lnB>
                      <a:noFill/>
                    </a:lnB>
                    <a:solidFill>
                      <a:srgbClr val="FFFFFF"/>
                    </a:solidFill>
                  </a:tcPr>
                </a:tc>
                <a:extLst>
                  <a:ext uri="{0D108BD9-81ED-4DB2-BD59-A6C34878D82A}">
                    <a16:rowId xmlns:a16="http://schemas.microsoft.com/office/drawing/2014/main" val="1889653624"/>
                  </a:ext>
                </a:extLst>
              </a:tr>
              <a:tr h="1347584">
                <a:tc>
                  <a:txBody>
                    <a:bodyPr/>
                    <a:lstStyle/>
                    <a:p>
                      <a:r>
                        <a:rPr lang="en-US" sz="2800" b="1" dirty="0">
                          <a:effectLst/>
                        </a:rPr>
                        <a:t>To drop the column sales</a:t>
                      </a:r>
                      <a:endParaRPr lang="en-US" sz="2800" dirty="0">
                        <a:effectLst/>
                      </a:endParaRPr>
                    </a:p>
                    <a:p>
                      <a:r>
                        <a:rPr lang="en-US" sz="2800" i="1" dirty="0">
                          <a:effectLst/>
                        </a:rPr>
                        <a:t>SQL&gt; alter table customer</a:t>
                      </a:r>
                      <a:endParaRPr lang="en-US" sz="2800" dirty="0">
                        <a:effectLst/>
                      </a:endParaRPr>
                    </a:p>
                    <a:p>
                      <a:r>
                        <a:rPr lang="en-US" sz="2800" i="1" dirty="0">
                          <a:effectLst/>
                        </a:rPr>
                        <a:t>drop column sales;</a:t>
                      </a:r>
                      <a:endParaRPr lang="en-US" sz="2800" dirty="0">
                        <a:effectLst/>
                      </a:endParaRPr>
                    </a:p>
                  </a:txBody>
                  <a:tcPr>
                    <a:lnL>
                      <a:noFill/>
                    </a:lnL>
                    <a:lnR>
                      <a:noFill/>
                    </a:lnR>
                    <a:lnT>
                      <a:noFill/>
                    </a:lnT>
                    <a:lnB>
                      <a:noFill/>
                    </a:lnB>
                    <a:solidFill>
                      <a:srgbClr val="FFFFFF"/>
                    </a:solidFill>
                  </a:tcPr>
                </a:tc>
                <a:extLst>
                  <a:ext uri="{0D108BD9-81ED-4DB2-BD59-A6C34878D82A}">
                    <a16:rowId xmlns:a16="http://schemas.microsoft.com/office/drawing/2014/main" val="535327644"/>
                  </a:ext>
                </a:extLst>
              </a:tr>
            </a:tbl>
          </a:graphicData>
        </a:graphic>
      </p:graphicFrame>
    </p:spTree>
    <p:extLst>
      <p:ext uri="{BB962C8B-B14F-4D97-AF65-F5344CB8AC3E}">
        <p14:creationId xmlns:p14="http://schemas.microsoft.com/office/powerpoint/2010/main" val="36585213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FB66D-141C-45EE-BC5B-C5CEB84B5AF3}"/>
              </a:ext>
            </a:extLst>
          </p:cNvPr>
          <p:cNvSpPr>
            <a:spLocks noGrp="1"/>
          </p:cNvSpPr>
          <p:nvPr>
            <p:ph type="title"/>
          </p:nvPr>
        </p:nvSpPr>
        <p:spPr/>
        <p:txBody>
          <a:bodyPr>
            <a:normAutofit fontScale="90000"/>
          </a:bodyPr>
          <a:lstStyle/>
          <a:p>
            <a:r>
              <a:rPr lang="en-US" dirty="0"/>
              <a:t>CRUD – Create, Read, Update, Delete</a:t>
            </a:r>
          </a:p>
        </p:txBody>
      </p:sp>
      <p:graphicFrame>
        <p:nvGraphicFramePr>
          <p:cNvPr id="4" name="Content Placeholder 3">
            <a:extLst>
              <a:ext uri="{FF2B5EF4-FFF2-40B4-BE49-F238E27FC236}">
                <a16:creationId xmlns:a16="http://schemas.microsoft.com/office/drawing/2014/main" id="{117432FA-358D-492C-B412-E5487331945A}"/>
              </a:ext>
            </a:extLst>
          </p:cNvPr>
          <p:cNvGraphicFramePr>
            <a:graphicFrameLocks noGrp="1"/>
          </p:cNvGraphicFramePr>
          <p:nvPr>
            <p:ph sz="quarter" idx="1"/>
            <p:extLst>
              <p:ext uri="{D42A27DB-BD31-4B8C-83A1-F6EECF244321}">
                <p14:modId xmlns:p14="http://schemas.microsoft.com/office/powerpoint/2010/main" val="2508041745"/>
              </p:ext>
            </p:extLst>
          </p:nvPr>
        </p:nvGraphicFramePr>
        <p:xfrm>
          <a:off x="457200" y="1981200"/>
          <a:ext cx="8458200" cy="3124200"/>
        </p:xfrm>
        <a:graphic>
          <a:graphicData uri="http://schemas.openxmlformats.org/drawingml/2006/table">
            <a:tbl>
              <a:tblPr/>
              <a:tblGrid>
                <a:gridCol w="4229100">
                  <a:extLst>
                    <a:ext uri="{9D8B030D-6E8A-4147-A177-3AD203B41FA5}">
                      <a16:colId xmlns:a16="http://schemas.microsoft.com/office/drawing/2014/main" val="1928144766"/>
                    </a:ext>
                  </a:extLst>
                </a:gridCol>
                <a:gridCol w="4229100">
                  <a:extLst>
                    <a:ext uri="{9D8B030D-6E8A-4147-A177-3AD203B41FA5}">
                      <a16:colId xmlns:a16="http://schemas.microsoft.com/office/drawing/2014/main" val="1732136079"/>
                    </a:ext>
                  </a:extLst>
                </a:gridCol>
              </a:tblGrid>
              <a:tr h="1041400">
                <a:tc>
                  <a:txBody>
                    <a:bodyPr/>
                    <a:lstStyle/>
                    <a:p>
                      <a:r>
                        <a:rPr lang="en-US" b="1">
                          <a:effectLst/>
                        </a:rPr>
                        <a:t>SELECT</a:t>
                      </a:r>
                      <a:endParaRPr lang="en-US">
                        <a:effectLst/>
                      </a:endParaRPr>
                    </a:p>
                    <a:p>
                      <a:r>
                        <a:rPr lang="en-US">
                          <a:effectLst/>
                        </a:rPr>
                        <a:t>select * from </a:t>
                      </a:r>
                      <a:r>
                        <a:rPr lang="en-US" b="1" i="1">
                          <a:effectLst/>
                        </a:rPr>
                        <a:t>table</a:t>
                      </a:r>
                      <a:endParaRPr lang="en-US">
                        <a:effectLst/>
                      </a:endParaRPr>
                    </a:p>
                  </a:txBody>
                  <a:tcPr anchor="ctr">
                    <a:lnL>
                      <a:noFill/>
                    </a:lnL>
                    <a:lnR>
                      <a:noFill/>
                    </a:lnR>
                    <a:lnT>
                      <a:noFill/>
                    </a:lnT>
                    <a:lnB>
                      <a:noFill/>
                    </a:lnB>
                    <a:solidFill>
                      <a:srgbClr val="FFFFFF"/>
                    </a:solidFill>
                  </a:tcPr>
                </a:tc>
                <a:tc>
                  <a:txBody>
                    <a:bodyPr/>
                    <a:lstStyle/>
                    <a:p>
                      <a:r>
                        <a:rPr lang="en-US">
                          <a:effectLst/>
                        </a:rPr>
                        <a:t> select all the keys/fields from the table</a:t>
                      </a:r>
                    </a:p>
                  </a:txBody>
                  <a:tcPr>
                    <a:lnL>
                      <a:noFill/>
                    </a:lnL>
                    <a:lnR>
                      <a:noFill/>
                    </a:lnR>
                    <a:lnT>
                      <a:noFill/>
                    </a:lnT>
                    <a:lnB>
                      <a:noFill/>
                    </a:lnB>
                    <a:solidFill>
                      <a:srgbClr val="FFFFFF"/>
                    </a:solidFill>
                  </a:tcPr>
                </a:tc>
                <a:extLst>
                  <a:ext uri="{0D108BD9-81ED-4DB2-BD59-A6C34878D82A}">
                    <a16:rowId xmlns:a16="http://schemas.microsoft.com/office/drawing/2014/main" val="1338151526"/>
                  </a:ext>
                </a:extLst>
              </a:tr>
              <a:tr h="1041400">
                <a:tc>
                  <a:txBody>
                    <a:bodyPr/>
                    <a:lstStyle/>
                    <a:p>
                      <a:r>
                        <a:rPr lang="en-US">
                          <a:effectLst/>
                        </a:rPr>
                        <a:t>select Distribute from </a:t>
                      </a:r>
                      <a:r>
                        <a:rPr lang="en-US" b="1" i="1">
                          <a:effectLst/>
                        </a:rPr>
                        <a:t>table</a:t>
                      </a:r>
                      <a:endParaRPr lang="en-US">
                        <a:effectLst/>
                      </a:endParaRPr>
                    </a:p>
                  </a:txBody>
                  <a:tcPr anchor="ctr">
                    <a:lnL>
                      <a:noFill/>
                    </a:lnL>
                    <a:lnR>
                      <a:noFill/>
                    </a:lnR>
                    <a:lnT>
                      <a:noFill/>
                    </a:lnT>
                    <a:lnB>
                      <a:noFill/>
                    </a:lnB>
                    <a:solidFill>
                      <a:srgbClr val="FFFFFF"/>
                    </a:solidFill>
                  </a:tcPr>
                </a:tc>
                <a:tc>
                  <a:txBody>
                    <a:bodyPr/>
                    <a:lstStyle/>
                    <a:p>
                      <a:r>
                        <a:rPr lang="en-US">
                          <a:effectLst/>
                        </a:rPr>
                        <a:t>select only the field Distribute from the table</a:t>
                      </a:r>
                    </a:p>
                  </a:txBody>
                  <a:tcPr anchor="ctr">
                    <a:lnL>
                      <a:noFill/>
                    </a:lnL>
                    <a:lnR>
                      <a:noFill/>
                    </a:lnR>
                    <a:lnT>
                      <a:noFill/>
                    </a:lnT>
                    <a:lnB>
                      <a:noFill/>
                    </a:lnB>
                    <a:solidFill>
                      <a:srgbClr val="FFFFFF"/>
                    </a:solidFill>
                  </a:tcPr>
                </a:tc>
                <a:extLst>
                  <a:ext uri="{0D108BD9-81ED-4DB2-BD59-A6C34878D82A}">
                    <a16:rowId xmlns:a16="http://schemas.microsoft.com/office/drawing/2014/main" val="2239685038"/>
                  </a:ext>
                </a:extLst>
              </a:tr>
              <a:tr h="1041400">
                <a:tc>
                  <a:txBody>
                    <a:bodyPr/>
                    <a:lstStyle/>
                    <a:p>
                      <a:r>
                        <a:rPr lang="en-US">
                          <a:effectLst/>
                        </a:rPr>
                        <a:t>select * from </a:t>
                      </a:r>
                      <a:r>
                        <a:rPr lang="en-US" b="1" i="1">
                          <a:effectLst/>
                        </a:rPr>
                        <a:t>table</a:t>
                      </a:r>
                      <a:r>
                        <a:rPr lang="en-US">
                          <a:effectLst/>
                        </a:rPr>
                        <a:t> </a:t>
                      </a:r>
                      <a:br>
                        <a:rPr lang="en-US">
                          <a:effectLst/>
                        </a:rPr>
                      </a:br>
                      <a:r>
                        <a:rPr lang="en-US">
                          <a:effectLst/>
                        </a:rPr>
                        <a:t>where Name is 'Butch Grewe'</a:t>
                      </a:r>
                    </a:p>
                  </a:txBody>
                  <a:tcPr anchor="ctr">
                    <a:lnL>
                      <a:noFill/>
                    </a:lnL>
                    <a:lnR>
                      <a:noFill/>
                    </a:lnR>
                    <a:lnT>
                      <a:noFill/>
                    </a:lnT>
                    <a:lnB>
                      <a:noFill/>
                    </a:lnB>
                    <a:solidFill>
                      <a:srgbClr val="FFFFFF"/>
                    </a:solidFill>
                  </a:tcPr>
                </a:tc>
                <a:tc>
                  <a:txBody>
                    <a:bodyPr/>
                    <a:lstStyle/>
                    <a:p>
                      <a:r>
                        <a:rPr lang="en-US" dirty="0">
                          <a:effectLst/>
                        </a:rPr>
                        <a:t>Select all keys/fields from table where the key/field Name = Butch </a:t>
                      </a:r>
                      <a:r>
                        <a:rPr lang="en-US" dirty="0" err="1">
                          <a:effectLst/>
                        </a:rPr>
                        <a:t>Grewe</a:t>
                      </a:r>
                      <a:endParaRPr lang="en-US" dirty="0">
                        <a:effectLst/>
                      </a:endParaRPr>
                    </a:p>
                  </a:txBody>
                  <a:tcPr anchor="ctr">
                    <a:lnL>
                      <a:noFill/>
                    </a:lnL>
                    <a:lnR>
                      <a:noFill/>
                    </a:lnR>
                    <a:lnT>
                      <a:noFill/>
                    </a:lnT>
                    <a:lnB>
                      <a:noFill/>
                    </a:lnB>
                    <a:solidFill>
                      <a:srgbClr val="FFFFFF"/>
                    </a:solidFill>
                  </a:tcPr>
                </a:tc>
                <a:extLst>
                  <a:ext uri="{0D108BD9-81ED-4DB2-BD59-A6C34878D82A}">
                    <a16:rowId xmlns:a16="http://schemas.microsoft.com/office/drawing/2014/main" val="2618904830"/>
                  </a:ext>
                </a:extLst>
              </a:tr>
            </a:tbl>
          </a:graphicData>
        </a:graphic>
      </p:graphicFrame>
      <p:pic>
        <p:nvPicPr>
          <p:cNvPr id="6" name="Picture 5">
            <a:extLst>
              <a:ext uri="{FF2B5EF4-FFF2-40B4-BE49-F238E27FC236}">
                <a16:creationId xmlns:a16="http://schemas.microsoft.com/office/drawing/2014/main" id="{ED11CEB2-F142-4FDD-BE91-AE185E7E754D}"/>
              </a:ext>
            </a:extLst>
          </p:cNvPr>
          <p:cNvPicPr>
            <a:picLocks noChangeAspect="1"/>
          </p:cNvPicPr>
          <p:nvPr/>
        </p:nvPicPr>
        <p:blipFill>
          <a:blip r:embed="rId2"/>
          <a:stretch>
            <a:fillRect/>
          </a:stretch>
        </p:blipFill>
        <p:spPr>
          <a:xfrm>
            <a:off x="5715000" y="4924425"/>
            <a:ext cx="2362200" cy="1933575"/>
          </a:xfrm>
          <a:prstGeom prst="rect">
            <a:avLst/>
          </a:prstGeom>
        </p:spPr>
      </p:pic>
      <p:sp>
        <p:nvSpPr>
          <p:cNvPr id="7" name="Oval 6">
            <a:extLst>
              <a:ext uri="{FF2B5EF4-FFF2-40B4-BE49-F238E27FC236}">
                <a16:creationId xmlns:a16="http://schemas.microsoft.com/office/drawing/2014/main" id="{1FF66AF4-8065-422F-B2ED-DED6FE1361AD}"/>
              </a:ext>
            </a:extLst>
          </p:cNvPr>
          <p:cNvSpPr/>
          <p:nvPr/>
        </p:nvSpPr>
        <p:spPr>
          <a:xfrm>
            <a:off x="5143500" y="5478462"/>
            <a:ext cx="3543300" cy="3810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16595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Database </a:t>
            </a:r>
          </a:p>
        </p:txBody>
      </p:sp>
      <p:sp>
        <p:nvSpPr>
          <p:cNvPr id="4" name="Rectangle 1">
            <a:extLst>
              <a:ext uri="{FF2B5EF4-FFF2-40B4-BE49-F238E27FC236}">
                <a16:creationId xmlns:a16="http://schemas.microsoft.com/office/drawing/2014/main" id="{C8D8CD0F-2354-47E5-8A6A-ACAB3DF7484D}"/>
              </a:ext>
            </a:extLst>
          </p:cNvPr>
          <p:cNvSpPr>
            <a:spLocks noGrp="1" noChangeArrowheads="1"/>
          </p:cNvSpPr>
          <p:nvPr>
            <p:ph sz="quarter" idx="1"/>
          </p:nvPr>
        </p:nvSpPr>
        <p:spPr bwMode="auto">
          <a:xfrm>
            <a:off x="914401" y="1848685"/>
            <a:ext cx="8077200" cy="377023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7617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3600" b="0" i="0" u="none" strike="noStrike" cap="none" normalizeH="0" baseline="0" dirty="0">
                <a:ln>
                  <a:noFill/>
                </a:ln>
                <a:solidFill>
                  <a:srgbClr val="333333"/>
                </a:solidFill>
                <a:effectLst/>
                <a:latin typeface="inherit"/>
              </a:rPr>
            </a:br>
            <a:r>
              <a:rPr kumimoji="0" lang="en-US" altLang="en-US" sz="3600" b="0" i="0" u="none" strike="noStrike" cap="none" normalizeH="0" baseline="0" dirty="0">
                <a:ln>
                  <a:noFill/>
                </a:ln>
                <a:solidFill>
                  <a:srgbClr val="333333"/>
                </a:solidFill>
                <a:effectLst/>
                <a:latin typeface="inherit"/>
              </a:rPr>
              <a:t>Desired Features of a Database Management System (DBMS)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rgbClr val="333333"/>
                </a:solidFill>
                <a:effectLst/>
                <a:latin typeface="Helvetica Neue"/>
              </a:rPr>
              <a:t>Easy to store, retrieve, modify data</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rgbClr val="333333"/>
                </a:solidFill>
                <a:effectLst/>
                <a:latin typeface="Helvetica Neue"/>
              </a:rPr>
              <a:t>Security</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rgbClr val="333333"/>
                </a:solidFill>
                <a:effectLst/>
                <a:latin typeface="Helvetica Neue"/>
              </a:rPr>
              <a:t>Handle Concurrent Access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rgbClr val="333333"/>
                </a:solidFill>
                <a:effectLst/>
                <a:latin typeface="Helvetica Neue"/>
              </a:rPr>
              <a:t>Data Recovery</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rgbClr val="333333"/>
                </a:solidFill>
                <a:effectLst/>
                <a:latin typeface="Helvetica Neue"/>
              </a:rPr>
              <a:t>Consistent Data</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rgbClr val="333333"/>
                </a:solidFill>
                <a:effectLst/>
                <a:latin typeface="Helvetica Neue"/>
              </a:rPr>
              <a:t>Metadata should be available.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462779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FB66D-141C-45EE-BC5B-C5CEB84B5AF3}"/>
              </a:ext>
            </a:extLst>
          </p:cNvPr>
          <p:cNvSpPr>
            <a:spLocks noGrp="1"/>
          </p:cNvSpPr>
          <p:nvPr>
            <p:ph type="title"/>
          </p:nvPr>
        </p:nvSpPr>
        <p:spPr/>
        <p:txBody>
          <a:bodyPr>
            <a:normAutofit fontScale="90000"/>
          </a:bodyPr>
          <a:lstStyle/>
          <a:p>
            <a:r>
              <a:rPr lang="en-US" dirty="0"/>
              <a:t>CRUD – Create, Read, Update, Delete</a:t>
            </a:r>
          </a:p>
        </p:txBody>
      </p:sp>
      <p:pic>
        <p:nvPicPr>
          <p:cNvPr id="6" name="Picture 5">
            <a:extLst>
              <a:ext uri="{FF2B5EF4-FFF2-40B4-BE49-F238E27FC236}">
                <a16:creationId xmlns:a16="http://schemas.microsoft.com/office/drawing/2014/main" id="{ED11CEB2-F142-4FDD-BE91-AE185E7E754D}"/>
              </a:ext>
            </a:extLst>
          </p:cNvPr>
          <p:cNvPicPr>
            <a:picLocks noChangeAspect="1"/>
          </p:cNvPicPr>
          <p:nvPr/>
        </p:nvPicPr>
        <p:blipFill>
          <a:blip r:embed="rId2"/>
          <a:stretch>
            <a:fillRect/>
          </a:stretch>
        </p:blipFill>
        <p:spPr>
          <a:xfrm>
            <a:off x="5715000" y="4924425"/>
            <a:ext cx="2362200" cy="1933575"/>
          </a:xfrm>
          <a:prstGeom prst="rect">
            <a:avLst/>
          </a:prstGeom>
        </p:spPr>
      </p:pic>
      <p:sp>
        <p:nvSpPr>
          <p:cNvPr id="7" name="Oval 6">
            <a:extLst>
              <a:ext uri="{FF2B5EF4-FFF2-40B4-BE49-F238E27FC236}">
                <a16:creationId xmlns:a16="http://schemas.microsoft.com/office/drawing/2014/main" id="{1FF66AF4-8065-422F-B2ED-DED6FE1361AD}"/>
              </a:ext>
            </a:extLst>
          </p:cNvPr>
          <p:cNvSpPr/>
          <p:nvPr/>
        </p:nvSpPr>
        <p:spPr>
          <a:xfrm>
            <a:off x="5334000" y="5105400"/>
            <a:ext cx="3543300" cy="3810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 name="Table 2">
            <a:extLst>
              <a:ext uri="{FF2B5EF4-FFF2-40B4-BE49-F238E27FC236}">
                <a16:creationId xmlns:a16="http://schemas.microsoft.com/office/drawing/2014/main" id="{562857C7-28A2-4AAE-9FF1-7C33EF0CE71E}"/>
              </a:ext>
            </a:extLst>
          </p:cNvPr>
          <p:cNvGraphicFramePr>
            <a:graphicFrameLocks noGrp="1"/>
          </p:cNvGraphicFramePr>
          <p:nvPr>
            <p:extLst>
              <p:ext uri="{D42A27DB-BD31-4B8C-83A1-F6EECF244321}">
                <p14:modId xmlns:p14="http://schemas.microsoft.com/office/powerpoint/2010/main" val="2059476970"/>
              </p:ext>
            </p:extLst>
          </p:nvPr>
        </p:nvGraphicFramePr>
        <p:xfrm>
          <a:off x="457200" y="2057400"/>
          <a:ext cx="8229600" cy="2682240"/>
        </p:xfrm>
        <a:graphic>
          <a:graphicData uri="http://schemas.openxmlformats.org/drawingml/2006/table">
            <a:tbl>
              <a:tblPr/>
              <a:tblGrid>
                <a:gridCol w="4114800">
                  <a:extLst>
                    <a:ext uri="{9D8B030D-6E8A-4147-A177-3AD203B41FA5}">
                      <a16:colId xmlns:a16="http://schemas.microsoft.com/office/drawing/2014/main" val="3131159377"/>
                    </a:ext>
                  </a:extLst>
                </a:gridCol>
                <a:gridCol w="4114800">
                  <a:extLst>
                    <a:ext uri="{9D8B030D-6E8A-4147-A177-3AD203B41FA5}">
                      <a16:colId xmlns:a16="http://schemas.microsoft.com/office/drawing/2014/main" val="271755670"/>
                    </a:ext>
                  </a:extLst>
                </a:gridCol>
              </a:tblGrid>
              <a:tr h="2682240">
                <a:tc>
                  <a:txBody>
                    <a:bodyPr/>
                    <a:lstStyle/>
                    <a:p>
                      <a:r>
                        <a:rPr lang="en-US" b="1">
                          <a:effectLst/>
                        </a:rPr>
                        <a:t>INSERT</a:t>
                      </a:r>
                      <a:endParaRPr lang="en-US">
                        <a:effectLst/>
                      </a:endParaRPr>
                    </a:p>
                    <a:p>
                      <a:r>
                        <a:rPr lang="en-US">
                          <a:effectLst/>
                        </a:rPr>
                        <a:t>insert into </a:t>
                      </a:r>
                      <a:r>
                        <a:rPr lang="en-US" b="1" i="1">
                          <a:effectLst/>
                        </a:rPr>
                        <a:t>table</a:t>
                      </a:r>
                      <a:r>
                        <a:rPr lang="en-US">
                          <a:effectLst/>
                        </a:rPr>
                        <a:t> </a:t>
                      </a:r>
                      <a:br>
                        <a:rPr lang="en-US">
                          <a:effectLst/>
                        </a:rPr>
                      </a:br>
                      <a:r>
                        <a:rPr lang="en-US">
                          <a:effectLst/>
                        </a:rPr>
                        <a:t>values ('James Bond', '1 Eiffel Tower', 'Paris', 'France','Spy Software')</a:t>
                      </a:r>
                    </a:p>
                  </a:txBody>
                  <a:tcPr>
                    <a:lnL>
                      <a:noFill/>
                    </a:lnL>
                    <a:lnR>
                      <a:noFill/>
                    </a:lnR>
                    <a:lnT>
                      <a:noFill/>
                    </a:lnT>
                    <a:lnB>
                      <a:noFill/>
                    </a:lnB>
                    <a:solidFill>
                      <a:srgbClr val="FFFFFF"/>
                    </a:solidFill>
                  </a:tcPr>
                </a:tc>
                <a:tc>
                  <a:txBody>
                    <a:bodyPr/>
                    <a:lstStyle/>
                    <a:p>
                      <a:r>
                        <a:rPr lang="en-US" dirty="0">
                          <a:effectLst/>
                        </a:rPr>
                        <a:t>Insert into the table, the data entry having the following key/field entries in order: </a:t>
                      </a:r>
                      <a:br>
                        <a:rPr lang="en-US" dirty="0">
                          <a:effectLst/>
                        </a:rPr>
                      </a:br>
                      <a:r>
                        <a:rPr lang="en-US" dirty="0">
                          <a:effectLst/>
                        </a:rPr>
                        <a:t>Name = James Bond </a:t>
                      </a:r>
                      <a:br>
                        <a:rPr lang="en-US" dirty="0">
                          <a:effectLst/>
                        </a:rPr>
                      </a:br>
                      <a:r>
                        <a:rPr lang="en-US" dirty="0">
                          <a:effectLst/>
                        </a:rPr>
                        <a:t>Street Address = 1 Eiffel Tower </a:t>
                      </a:r>
                      <a:br>
                        <a:rPr lang="en-US" dirty="0">
                          <a:effectLst/>
                        </a:rPr>
                      </a:br>
                      <a:r>
                        <a:rPr lang="en-US" dirty="0">
                          <a:effectLst/>
                        </a:rPr>
                        <a:t>City = Paris </a:t>
                      </a:r>
                      <a:br>
                        <a:rPr lang="en-US" dirty="0">
                          <a:effectLst/>
                        </a:rPr>
                      </a:br>
                      <a:r>
                        <a:rPr lang="en-US" dirty="0">
                          <a:effectLst/>
                        </a:rPr>
                        <a:t>State = France (huh???) </a:t>
                      </a:r>
                      <a:br>
                        <a:rPr lang="en-US" dirty="0">
                          <a:effectLst/>
                        </a:rPr>
                      </a:br>
                      <a:r>
                        <a:rPr lang="en-US" dirty="0">
                          <a:effectLst/>
                        </a:rPr>
                        <a:t>Distribute = Spy Software</a:t>
                      </a:r>
                    </a:p>
                  </a:txBody>
                  <a:tcPr anchor="ctr">
                    <a:lnL>
                      <a:noFill/>
                    </a:lnL>
                    <a:lnR>
                      <a:noFill/>
                    </a:lnR>
                    <a:lnT>
                      <a:noFill/>
                    </a:lnT>
                    <a:lnB>
                      <a:noFill/>
                    </a:lnB>
                    <a:solidFill>
                      <a:srgbClr val="FFFFFF"/>
                    </a:solidFill>
                  </a:tcPr>
                </a:tc>
                <a:extLst>
                  <a:ext uri="{0D108BD9-81ED-4DB2-BD59-A6C34878D82A}">
                    <a16:rowId xmlns:a16="http://schemas.microsoft.com/office/drawing/2014/main" val="2546711576"/>
                  </a:ext>
                </a:extLst>
              </a:tr>
            </a:tbl>
          </a:graphicData>
        </a:graphic>
      </p:graphicFrame>
    </p:spTree>
    <p:extLst>
      <p:ext uri="{BB962C8B-B14F-4D97-AF65-F5344CB8AC3E}">
        <p14:creationId xmlns:p14="http://schemas.microsoft.com/office/powerpoint/2010/main" val="34761708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FB66D-141C-45EE-BC5B-C5CEB84B5AF3}"/>
              </a:ext>
            </a:extLst>
          </p:cNvPr>
          <p:cNvSpPr>
            <a:spLocks noGrp="1"/>
          </p:cNvSpPr>
          <p:nvPr>
            <p:ph type="title"/>
          </p:nvPr>
        </p:nvSpPr>
        <p:spPr/>
        <p:txBody>
          <a:bodyPr>
            <a:normAutofit fontScale="90000"/>
          </a:bodyPr>
          <a:lstStyle/>
          <a:p>
            <a:r>
              <a:rPr lang="en-US" dirty="0"/>
              <a:t>CRUD – Create, Read, Update, Delete</a:t>
            </a:r>
          </a:p>
        </p:txBody>
      </p:sp>
      <p:pic>
        <p:nvPicPr>
          <p:cNvPr id="6" name="Picture 5">
            <a:extLst>
              <a:ext uri="{FF2B5EF4-FFF2-40B4-BE49-F238E27FC236}">
                <a16:creationId xmlns:a16="http://schemas.microsoft.com/office/drawing/2014/main" id="{ED11CEB2-F142-4FDD-BE91-AE185E7E754D}"/>
              </a:ext>
            </a:extLst>
          </p:cNvPr>
          <p:cNvPicPr>
            <a:picLocks noChangeAspect="1"/>
          </p:cNvPicPr>
          <p:nvPr/>
        </p:nvPicPr>
        <p:blipFill>
          <a:blip r:embed="rId2"/>
          <a:stretch>
            <a:fillRect/>
          </a:stretch>
        </p:blipFill>
        <p:spPr>
          <a:xfrm>
            <a:off x="5715000" y="4924425"/>
            <a:ext cx="2362200" cy="1933575"/>
          </a:xfrm>
          <a:prstGeom prst="rect">
            <a:avLst/>
          </a:prstGeom>
        </p:spPr>
      </p:pic>
      <p:sp>
        <p:nvSpPr>
          <p:cNvPr id="7" name="Oval 6">
            <a:extLst>
              <a:ext uri="{FF2B5EF4-FFF2-40B4-BE49-F238E27FC236}">
                <a16:creationId xmlns:a16="http://schemas.microsoft.com/office/drawing/2014/main" id="{1FF66AF4-8065-422F-B2ED-DED6FE1361AD}"/>
              </a:ext>
            </a:extLst>
          </p:cNvPr>
          <p:cNvSpPr/>
          <p:nvPr/>
        </p:nvSpPr>
        <p:spPr>
          <a:xfrm>
            <a:off x="5334000" y="5943600"/>
            <a:ext cx="3543300" cy="3810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 name="Table 3">
            <a:extLst>
              <a:ext uri="{FF2B5EF4-FFF2-40B4-BE49-F238E27FC236}">
                <a16:creationId xmlns:a16="http://schemas.microsoft.com/office/drawing/2014/main" id="{9586F323-B895-4403-AA1C-D4FC08AA3B1A}"/>
              </a:ext>
            </a:extLst>
          </p:cNvPr>
          <p:cNvGraphicFramePr>
            <a:graphicFrameLocks noGrp="1"/>
          </p:cNvGraphicFramePr>
          <p:nvPr>
            <p:extLst>
              <p:ext uri="{D42A27DB-BD31-4B8C-83A1-F6EECF244321}">
                <p14:modId xmlns:p14="http://schemas.microsoft.com/office/powerpoint/2010/main" val="1993067411"/>
              </p:ext>
            </p:extLst>
          </p:nvPr>
        </p:nvGraphicFramePr>
        <p:xfrm>
          <a:off x="152400" y="2438400"/>
          <a:ext cx="8534400" cy="1752600"/>
        </p:xfrm>
        <a:graphic>
          <a:graphicData uri="http://schemas.openxmlformats.org/drawingml/2006/table">
            <a:tbl>
              <a:tblPr/>
              <a:tblGrid>
                <a:gridCol w="4267200">
                  <a:extLst>
                    <a:ext uri="{9D8B030D-6E8A-4147-A177-3AD203B41FA5}">
                      <a16:colId xmlns:a16="http://schemas.microsoft.com/office/drawing/2014/main" val="1874869660"/>
                    </a:ext>
                  </a:extLst>
                </a:gridCol>
                <a:gridCol w="4267200">
                  <a:extLst>
                    <a:ext uri="{9D8B030D-6E8A-4147-A177-3AD203B41FA5}">
                      <a16:colId xmlns:a16="http://schemas.microsoft.com/office/drawing/2014/main" val="3488059702"/>
                    </a:ext>
                  </a:extLst>
                </a:gridCol>
              </a:tblGrid>
              <a:tr h="1752600">
                <a:tc>
                  <a:txBody>
                    <a:bodyPr/>
                    <a:lstStyle/>
                    <a:p>
                      <a:r>
                        <a:rPr lang="en-US" b="1">
                          <a:effectLst/>
                        </a:rPr>
                        <a:t>UPDATE</a:t>
                      </a:r>
                      <a:endParaRPr lang="en-US">
                        <a:effectLst/>
                      </a:endParaRPr>
                    </a:p>
                    <a:p>
                      <a:r>
                        <a:rPr lang="en-US">
                          <a:effectLst/>
                        </a:rPr>
                        <a:t>update </a:t>
                      </a:r>
                      <a:r>
                        <a:rPr lang="en-US" b="1" i="1">
                          <a:effectLst/>
                        </a:rPr>
                        <a:t>table </a:t>
                      </a:r>
                      <a:r>
                        <a:rPr lang="en-US">
                          <a:effectLst/>
                        </a:rPr>
                        <a:t>set age=6 where Name='Butch Grewe'</a:t>
                      </a:r>
                    </a:p>
                  </a:txBody>
                  <a:tcPr anchor="ctr">
                    <a:lnL>
                      <a:noFill/>
                    </a:lnL>
                    <a:lnR>
                      <a:noFill/>
                    </a:lnR>
                    <a:lnT>
                      <a:noFill/>
                    </a:lnT>
                    <a:lnB>
                      <a:noFill/>
                    </a:lnB>
                    <a:solidFill>
                      <a:srgbClr val="FFFFFF"/>
                    </a:solidFill>
                  </a:tcPr>
                </a:tc>
                <a:tc>
                  <a:txBody>
                    <a:bodyPr/>
                    <a:lstStyle/>
                    <a:p>
                      <a:r>
                        <a:rPr lang="en-US" dirty="0">
                          <a:effectLst/>
                        </a:rPr>
                        <a:t>updates any records with the name 'Butch </a:t>
                      </a:r>
                      <a:r>
                        <a:rPr lang="en-US" dirty="0" err="1">
                          <a:effectLst/>
                        </a:rPr>
                        <a:t>Grewe</a:t>
                      </a:r>
                      <a:r>
                        <a:rPr lang="en-US" dirty="0">
                          <a:effectLst/>
                        </a:rPr>
                        <a:t>' to have the value of 6 for the field age.</a:t>
                      </a:r>
                    </a:p>
                  </a:txBody>
                  <a:tcPr>
                    <a:lnL>
                      <a:noFill/>
                    </a:lnL>
                    <a:lnR>
                      <a:noFill/>
                    </a:lnR>
                    <a:lnT>
                      <a:noFill/>
                    </a:lnT>
                    <a:lnB>
                      <a:noFill/>
                    </a:lnB>
                    <a:solidFill>
                      <a:srgbClr val="FFFFFF"/>
                    </a:solidFill>
                  </a:tcPr>
                </a:tc>
                <a:extLst>
                  <a:ext uri="{0D108BD9-81ED-4DB2-BD59-A6C34878D82A}">
                    <a16:rowId xmlns:a16="http://schemas.microsoft.com/office/drawing/2014/main" val="2659029524"/>
                  </a:ext>
                </a:extLst>
              </a:tr>
            </a:tbl>
          </a:graphicData>
        </a:graphic>
      </p:graphicFrame>
    </p:spTree>
    <p:extLst>
      <p:ext uri="{BB962C8B-B14F-4D97-AF65-F5344CB8AC3E}">
        <p14:creationId xmlns:p14="http://schemas.microsoft.com/office/powerpoint/2010/main" val="37202666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FB66D-141C-45EE-BC5B-C5CEB84B5AF3}"/>
              </a:ext>
            </a:extLst>
          </p:cNvPr>
          <p:cNvSpPr>
            <a:spLocks noGrp="1"/>
          </p:cNvSpPr>
          <p:nvPr>
            <p:ph type="title"/>
          </p:nvPr>
        </p:nvSpPr>
        <p:spPr/>
        <p:txBody>
          <a:bodyPr>
            <a:normAutofit fontScale="90000"/>
          </a:bodyPr>
          <a:lstStyle/>
          <a:p>
            <a:r>
              <a:rPr lang="en-US" dirty="0"/>
              <a:t>CRUD – Create, Read, Update, Delete</a:t>
            </a:r>
          </a:p>
        </p:txBody>
      </p:sp>
      <p:pic>
        <p:nvPicPr>
          <p:cNvPr id="6" name="Picture 5">
            <a:extLst>
              <a:ext uri="{FF2B5EF4-FFF2-40B4-BE49-F238E27FC236}">
                <a16:creationId xmlns:a16="http://schemas.microsoft.com/office/drawing/2014/main" id="{ED11CEB2-F142-4FDD-BE91-AE185E7E754D}"/>
              </a:ext>
            </a:extLst>
          </p:cNvPr>
          <p:cNvPicPr>
            <a:picLocks noChangeAspect="1"/>
          </p:cNvPicPr>
          <p:nvPr/>
        </p:nvPicPr>
        <p:blipFill>
          <a:blip r:embed="rId2"/>
          <a:stretch>
            <a:fillRect/>
          </a:stretch>
        </p:blipFill>
        <p:spPr>
          <a:xfrm>
            <a:off x="5715000" y="4924425"/>
            <a:ext cx="2362200" cy="1933575"/>
          </a:xfrm>
          <a:prstGeom prst="rect">
            <a:avLst/>
          </a:prstGeom>
        </p:spPr>
      </p:pic>
      <p:sp>
        <p:nvSpPr>
          <p:cNvPr id="7" name="Oval 6">
            <a:extLst>
              <a:ext uri="{FF2B5EF4-FFF2-40B4-BE49-F238E27FC236}">
                <a16:creationId xmlns:a16="http://schemas.microsoft.com/office/drawing/2014/main" id="{1FF66AF4-8065-422F-B2ED-DED6FE1361AD}"/>
              </a:ext>
            </a:extLst>
          </p:cNvPr>
          <p:cNvSpPr/>
          <p:nvPr/>
        </p:nvSpPr>
        <p:spPr>
          <a:xfrm>
            <a:off x="5174714" y="6324600"/>
            <a:ext cx="3543300" cy="3810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 name="Table 2">
            <a:extLst>
              <a:ext uri="{FF2B5EF4-FFF2-40B4-BE49-F238E27FC236}">
                <a16:creationId xmlns:a16="http://schemas.microsoft.com/office/drawing/2014/main" id="{B4F81790-26FA-4C28-A490-BD9A3E850B20}"/>
              </a:ext>
            </a:extLst>
          </p:cNvPr>
          <p:cNvGraphicFramePr>
            <a:graphicFrameLocks noGrp="1"/>
          </p:cNvGraphicFramePr>
          <p:nvPr>
            <p:extLst>
              <p:ext uri="{D42A27DB-BD31-4B8C-83A1-F6EECF244321}">
                <p14:modId xmlns:p14="http://schemas.microsoft.com/office/powerpoint/2010/main" val="1051373011"/>
              </p:ext>
            </p:extLst>
          </p:nvPr>
        </p:nvGraphicFramePr>
        <p:xfrm>
          <a:off x="304800" y="2514600"/>
          <a:ext cx="8382000" cy="1539240"/>
        </p:xfrm>
        <a:graphic>
          <a:graphicData uri="http://schemas.openxmlformats.org/drawingml/2006/table">
            <a:tbl>
              <a:tblPr/>
              <a:tblGrid>
                <a:gridCol w="4191000">
                  <a:extLst>
                    <a:ext uri="{9D8B030D-6E8A-4147-A177-3AD203B41FA5}">
                      <a16:colId xmlns:a16="http://schemas.microsoft.com/office/drawing/2014/main" val="3820584914"/>
                    </a:ext>
                  </a:extLst>
                </a:gridCol>
                <a:gridCol w="4191000">
                  <a:extLst>
                    <a:ext uri="{9D8B030D-6E8A-4147-A177-3AD203B41FA5}">
                      <a16:colId xmlns:a16="http://schemas.microsoft.com/office/drawing/2014/main" val="2083917484"/>
                    </a:ext>
                  </a:extLst>
                </a:gridCol>
              </a:tblGrid>
              <a:tr h="1539240">
                <a:tc>
                  <a:txBody>
                    <a:bodyPr/>
                    <a:lstStyle/>
                    <a:p>
                      <a:r>
                        <a:rPr lang="en-US" b="1">
                          <a:effectLst/>
                        </a:rPr>
                        <a:t>DELETE</a:t>
                      </a:r>
                      <a:endParaRPr lang="en-US">
                        <a:effectLst/>
                      </a:endParaRPr>
                    </a:p>
                    <a:p>
                      <a:r>
                        <a:rPr lang="en-US">
                          <a:effectLst/>
                        </a:rPr>
                        <a:t>delete from </a:t>
                      </a:r>
                      <a:r>
                        <a:rPr lang="en-US" b="1" i="1">
                          <a:effectLst/>
                        </a:rPr>
                        <a:t>table </a:t>
                      </a:r>
                      <a:r>
                        <a:rPr lang="en-US">
                          <a:effectLst/>
                        </a:rPr>
                        <a:t>where age=10</a:t>
                      </a:r>
                    </a:p>
                  </a:txBody>
                  <a:tcPr>
                    <a:lnL>
                      <a:noFill/>
                    </a:lnL>
                    <a:lnR>
                      <a:noFill/>
                    </a:lnR>
                    <a:lnT>
                      <a:noFill/>
                    </a:lnT>
                    <a:lnB>
                      <a:noFill/>
                    </a:lnB>
                    <a:solidFill>
                      <a:srgbClr val="FFFFFF"/>
                    </a:solidFill>
                  </a:tcPr>
                </a:tc>
                <a:tc>
                  <a:txBody>
                    <a:bodyPr/>
                    <a:lstStyle/>
                    <a:p>
                      <a:r>
                        <a:rPr lang="en-US" dirty="0">
                          <a:effectLst/>
                        </a:rPr>
                        <a:t>From table, deletes all records/rows that have the field of age with the value 10.</a:t>
                      </a:r>
                    </a:p>
                  </a:txBody>
                  <a:tcPr>
                    <a:lnL>
                      <a:noFill/>
                    </a:lnL>
                    <a:lnR>
                      <a:noFill/>
                    </a:lnR>
                    <a:lnT>
                      <a:noFill/>
                    </a:lnT>
                    <a:lnB>
                      <a:noFill/>
                    </a:lnB>
                    <a:solidFill>
                      <a:srgbClr val="FFFFFF"/>
                    </a:solidFill>
                  </a:tcPr>
                </a:tc>
                <a:extLst>
                  <a:ext uri="{0D108BD9-81ED-4DB2-BD59-A6C34878D82A}">
                    <a16:rowId xmlns:a16="http://schemas.microsoft.com/office/drawing/2014/main" val="4177369132"/>
                  </a:ext>
                </a:extLst>
              </a:tr>
            </a:tbl>
          </a:graphicData>
        </a:graphic>
      </p:graphicFrame>
    </p:spTree>
    <p:extLst>
      <p:ext uri="{BB962C8B-B14F-4D97-AF65-F5344CB8AC3E}">
        <p14:creationId xmlns:p14="http://schemas.microsoft.com/office/powerpoint/2010/main" val="12165765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5E656-3F48-4E35-AE6A-743FEFA5D784}"/>
              </a:ext>
            </a:extLst>
          </p:cNvPr>
          <p:cNvSpPr>
            <a:spLocks noGrp="1"/>
          </p:cNvSpPr>
          <p:nvPr>
            <p:ph type="title"/>
          </p:nvPr>
        </p:nvSpPr>
        <p:spPr/>
        <p:txBody>
          <a:bodyPr/>
          <a:lstStyle/>
          <a:p>
            <a:r>
              <a:rPr lang="en-US" dirty="0"/>
              <a:t>Conditional clauses</a:t>
            </a:r>
          </a:p>
        </p:txBody>
      </p:sp>
      <p:sp>
        <p:nvSpPr>
          <p:cNvPr id="3" name="Content Placeholder 2">
            <a:extLst>
              <a:ext uri="{FF2B5EF4-FFF2-40B4-BE49-F238E27FC236}">
                <a16:creationId xmlns:a16="http://schemas.microsoft.com/office/drawing/2014/main" id="{665BF46C-8EB7-4DF8-B150-53BA62F3650D}"/>
              </a:ext>
            </a:extLst>
          </p:cNvPr>
          <p:cNvSpPr>
            <a:spLocks noGrp="1"/>
          </p:cNvSpPr>
          <p:nvPr>
            <p:ph sz="quarter" idx="1"/>
          </p:nvPr>
        </p:nvSpPr>
        <p:spPr/>
        <p:txBody>
          <a:bodyPr/>
          <a:lstStyle/>
          <a:p>
            <a:r>
              <a:rPr lang="en-US" dirty="0"/>
              <a:t>The where clause</a:t>
            </a:r>
          </a:p>
          <a:p>
            <a:pPr marL="0" indent="0">
              <a:buNone/>
            </a:pPr>
            <a:endParaRPr lang="en-US" dirty="0"/>
          </a:p>
        </p:txBody>
      </p:sp>
      <p:graphicFrame>
        <p:nvGraphicFramePr>
          <p:cNvPr id="4" name="Table 3">
            <a:extLst>
              <a:ext uri="{FF2B5EF4-FFF2-40B4-BE49-F238E27FC236}">
                <a16:creationId xmlns:a16="http://schemas.microsoft.com/office/drawing/2014/main" id="{B31AA50C-8111-47FC-BA4E-B365C13E08DD}"/>
              </a:ext>
            </a:extLst>
          </p:cNvPr>
          <p:cNvGraphicFramePr>
            <a:graphicFrameLocks noGrp="1"/>
          </p:cNvGraphicFramePr>
          <p:nvPr>
            <p:extLst>
              <p:ext uri="{D42A27DB-BD31-4B8C-83A1-F6EECF244321}">
                <p14:modId xmlns:p14="http://schemas.microsoft.com/office/powerpoint/2010/main" val="2560795617"/>
              </p:ext>
            </p:extLst>
          </p:nvPr>
        </p:nvGraphicFramePr>
        <p:xfrm>
          <a:off x="1752600" y="1987200"/>
          <a:ext cx="6096000" cy="4870800"/>
        </p:xfrm>
        <a:graphic>
          <a:graphicData uri="http://schemas.openxmlformats.org/drawingml/2006/table">
            <a:tbl>
              <a:tblPr/>
              <a:tblGrid>
                <a:gridCol w="2548538">
                  <a:extLst>
                    <a:ext uri="{9D8B030D-6E8A-4147-A177-3AD203B41FA5}">
                      <a16:colId xmlns:a16="http://schemas.microsoft.com/office/drawing/2014/main" val="3905242113"/>
                    </a:ext>
                  </a:extLst>
                </a:gridCol>
                <a:gridCol w="3547462">
                  <a:extLst>
                    <a:ext uri="{9D8B030D-6E8A-4147-A177-3AD203B41FA5}">
                      <a16:colId xmlns:a16="http://schemas.microsoft.com/office/drawing/2014/main" val="772115550"/>
                    </a:ext>
                  </a:extLst>
                </a:gridCol>
              </a:tblGrid>
              <a:tr h="339437">
                <a:tc>
                  <a:txBody>
                    <a:bodyPr/>
                    <a:lstStyle/>
                    <a:p>
                      <a:r>
                        <a:rPr lang="en-US" sz="1200">
                          <a:effectLst/>
                        </a:rPr>
                        <a:t>where a1=x </a:t>
                      </a:r>
                      <a:r>
                        <a:rPr lang="en-US" sz="1200" b="1">
                          <a:effectLst/>
                        </a:rPr>
                        <a:t>and</a:t>
                      </a:r>
                      <a:r>
                        <a:rPr lang="en-US" sz="1200">
                          <a:effectLst/>
                        </a:rPr>
                        <a:t> a2=y</a:t>
                      </a:r>
                    </a:p>
                  </a:txBody>
                  <a:tcPr marL="46182" marR="46182" marT="23091" marB="23091" anchor="ctr">
                    <a:lnL>
                      <a:noFill/>
                    </a:lnL>
                    <a:lnR>
                      <a:noFill/>
                    </a:lnR>
                    <a:lnT>
                      <a:noFill/>
                    </a:lnT>
                    <a:lnB>
                      <a:noFill/>
                    </a:lnB>
                    <a:solidFill>
                      <a:srgbClr val="FFFFFF"/>
                    </a:solidFill>
                  </a:tcPr>
                </a:tc>
                <a:tc>
                  <a:txBody>
                    <a:bodyPr/>
                    <a:lstStyle/>
                    <a:p>
                      <a:r>
                        <a:rPr lang="en-US" sz="1200">
                          <a:effectLst/>
                        </a:rPr>
                        <a:t>ALL of the conditions must be true</a:t>
                      </a:r>
                    </a:p>
                  </a:txBody>
                  <a:tcPr marL="46182" marR="46182" marT="23091" marB="23091" anchor="ctr">
                    <a:lnL>
                      <a:noFill/>
                    </a:lnL>
                    <a:lnR>
                      <a:noFill/>
                    </a:lnR>
                    <a:lnT>
                      <a:noFill/>
                    </a:lnT>
                    <a:lnB>
                      <a:noFill/>
                    </a:lnB>
                    <a:solidFill>
                      <a:srgbClr val="FFFFFF"/>
                    </a:solidFill>
                  </a:tcPr>
                </a:tc>
                <a:extLst>
                  <a:ext uri="{0D108BD9-81ED-4DB2-BD59-A6C34878D82A}">
                    <a16:rowId xmlns:a16="http://schemas.microsoft.com/office/drawing/2014/main" val="2003275329"/>
                  </a:ext>
                </a:extLst>
              </a:tr>
              <a:tr h="339437">
                <a:tc>
                  <a:txBody>
                    <a:bodyPr/>
                    <a:lstStyle/>
                    <a:p>
                      <a:r>
                        <a:rPr lang="en-US" sz="1200">
                          <a:effectLst/>
                        </a:rPr>
                        <a:t>where a1=x </a:t>
                      </a:r>
                      <a:r>
                        <a:rPr lang="en-US" sz="1200" b="1">
                          <a:effectLst/>
                        </a:rPr>
                        <a:t>or</a:t>
                      </a:r>
                      <a:r>
                        <a:rPr lang="en-US" sz="1200">
                          <a:effectLst/>
                        </a:rPr>
                        <a:t> a1=y</a:t>
                      </a:r>
                    </a:p>
                  </a:txBody>
                  <a:tcPr marL="46182" marR="46182" marT="23091" marB="23091" anchor="ctr">
                    <a:lnL>
                      <a:noFill/>
                    </a:lnL>
                    <a:lnR>
                      <a:noFill/>
                    </a:lnR>
                    <a:lnT>
                      <a:noFill/>
                    </a:lnT>
                    <a:lnB>
                      <a:noFill/>
                    </a:lnB>
                    <a:solidFill>
                      <a:srgbClr val="FFFFFF"/>
                    </a:solidFill>
                  </a:tcPr>
                </a:tc>
                <a:tc>
                  <a:txBody>
                    <a:bodyPr/>
                    <a:lstStyle/>
                    <a:p>
                      <a:r>
                        <a:rPr lang="en-US" sz="1200" dirty="0">
                          <a:effectLst/>
                        </a:rPr>
                        <a:t>Only one of the conditions need to be true</a:t>
                      </a:r>
                    </a:p>
                  </a:txBody>
                  <a:tcPr marL="46182" marR="46182" marT="23091" marB="23091" anchor="ctr">
                    <a:lnL>
                      <a:noFill/>
                    </a:lnL>
                    <a:lnR>
                      <a:noFill/>
                    </a:lnR>
                    <a:lnT>
                      <a:noFill/>
                    </a:lnT>
                    <a:lnB>
                      <a:noFill/>
                    </a:lnB>
                    <a:solidFill>
                      <a:srgbClr val="FFFFFF"/>
                    </a:solidFill>
                  </a:tcPr>
                </a:tc>
                <a:extLst>
                  <a:ext uri="{0D108BD9-81ED-4DB2-BD59-A6C34878D82A}">
                    <a16:rowId xmlns:a16="http://schemas.microsoft.com/office/drawing/2014/main" val="2628414339"/>
                  </a:ext>
                </a:extLst>
              </a:tr>
              <a:tr h="339437">
                <a:tc>
                  <a:txBody>
                    <a:bodyPr/>
                    <a:lstStyle/>
                    <a:p>
                      <a:r>
                        <a:rPr lang="en-US" sz="1200">
                          <a:effectLst/>
                        </a:rPr>
                        <a:t>where a1=x </a:t>
                      </a:r>
                      <a:r>
                        <a:rPr lang="en-US" sz="1200" b="1">
                          <a:effectLst/>
                        </a:rPr>
                        <a:t>or</a:t>
                      </a:r>
                      <a:r>
                        <a:rPr lang="en-US" sz="1200">
                          <a:effectLst/>
                        </a:rPr>
                        <a:t> a2 &gt;z</a:t>
                      </a:r>
                    </a:p>
                  </a:txBody>
                  <a:tcPr marL="46182" marR="46182" marT="23091" marB="23091" anchor="ctr">
                    <a:lnL>
                      <a:noFill/>
                    </a:lnL>
                    <a:lnR>
                      <a:noFill/>
                    </a:lnR>
                    <a:lnT>
                      <a:noFill/>
                    </a:lnT>
                    <a:lnB>
                      <a:noFill/>
                    </a:lnB>
                    <a:solidFill>
                      <a:srgbClr val="FFFFFF"/>
                    </a:solidFill>
                  </a:tcPr>
                </a:tc>
                <a:tc>
                  <a:txBody>
                    <a:bodyPr/>
                    <a:lstStyle/>
                    <a:p>
                      <a:r>
                        <a:rPr lang="en-US" sz="1200">
                          <a:effectLst/>
                        </a:rPr>
                        <a:t>Only one of the conditions need to be true</a:t>
                      </a:r>
                    </a:p>
                  </a:txBody>
                  <a:tcPr marL="46182" marR="46182" marT="23091" marB="23091" anchor="ctr">
                    <a:lnL>
                      <a:noFill/>
                    </a:lnL>
                    <a:lnR>
                      <a:noFill/>
                    </a:lnR>
                    <a:lnT>
                      <a:noFill/>
                    </a:lnT>
                    <a:lnB>
                      <a:noFill/>
                    </a:lnB>
                    <a:solidFill>
                      <a:srgbClr val="FFFFFF"/>
                    </a:solidFill>
                  </a:tcPr>
                </a:tc>
                <a:extLst>
                  <a:ext uri="{0D108BD9-81ED-4DB2-BD59-A6C34878D82A}">
                    <a16:rowId xmlns:a16="http://schemas.microsoft.com/office/drawing/2014/main" val="4294947043"/>
                  </a:ext>
                </a:extLst>
              </a:tr>
              <a:tr h="339437">
                <a:tc>
                  <a:txBody>
                    <a:bodyPr/>
                    <a:lstStyle/>
                    <a:p>
                      <a:r>
                        <a:rPr lang="en-US" sz="1200">
                          <a:effectLst/>
                        </a:rPr>
                        <a:t>where a1 </a:t>
                      </a:r>
                      <a:r>
                        <a:rPr lang="en-US" sz="1200" b="1">
                          <a:effectLst/>
                        </a:rPr>
                        <a:t>between</a:t>
                      </a:r>
                      <a:r>
                        <a:rPr lang="en-US" sz="1200">
                          <a:effectLst/>
                        </a:rPr>
                        <a:t> x </a:t>
                      </a:r>
                      <a:r>
                        <a:rPr lang="en-US" sz="1200" b="1">
                          <a:effectLst/>
                        </a:rPr>
                        <a:t>and</a:t>
                      </a:r>
                      <a:r>
                        <a:rPr lang="en-US" sz="1200">
                          <a:effectLst/>
                        </a:rPr>
                        <a:t> y</a:t>
                      </a:r>
                    </a:p>
                  </a:txBody>
                  <a:tcPr marL="46182" marR="46182" marT="23091" marB="23091" anchor="ctr">
                    <a:lnL>
                      <a:noFill/>
                    </a:lnL>
                    <a:lnR>
                      <a:noFill/>
                    </a:lnR>
                    <a:lnT>
                      <a:noFill/>
                    </a:lnT>
                    <a:lnB>
                      <a:noFill/>
                    </a:lnB>
                    <a:solidFill>
                      <a:srgbClr val="FFFFFF"/>
                    </a:solidFill>
                  </a:tcPr>
                </a:tc>
                <a:tc>
                  <a:txBody>
                    <a:bodyPr/>
                    <a:lstStyle/>
                    <a:p>
                      <a:r>
                        <a:rPr lang="en-US" sz="1200">
                          <a:effectLst/>
                        </a:rPr>
                        <a:t>Range of values</a:t>
                      </a:r>
                    </a:p>
                  </a:txBody>
                  <a:tcPr marL="46182" marR="46182" marT="23091" marB="23091" anchor="ctr">
                    <a:lnL>
                      <a:noFill/>
                    </a:lnL>
                    <a:lnR>
                      <a:noFill/>
                    </a:lnR>
                    <a:lnT>
                      <a:noFill/>
                    </a:lnT>
                    <a:lnB>
                      <a:noFill/>
                    </a:lnB>
                    <a:solidFill>
                      <a:srgbClr val="FFFFFF"/>
                    </a:solidFill>
                  </a:tcPr>
                </a:tc>
                <a:extLst>
                  <a:ext uri="{0D108BD9-81ED-4DB2-BD59-A6C34878D82A}">
                    <a16:rowId xmlns:a16="http://schemas.microsoft.com/office/drawing/2014/main" val="2649667717"/>
                  </a:ext>
                </a:extLst>
              </a:tr>
              <a:tr h="339437">
                <a:tc>
                  <a:txBody>
                    <a:bodyPr/>
                    <a:lstStyle/>
                    <a:p>
                      <a:r>
                        <a:rPr lang="en-US" sz="1200">
                          <a:effectLst/>
                        </a:rPr>
                        <a:t>where a1 </a:t>
                      </a:r>
                      <a:r>
                        <a:rPr lang="en-US" sz="1200" b="1">
                          <a:effectLst/>
                        </a:rPr>
                        <a:t>not between </a:t>
                      </a:r>
                      <a:r>
                        <a:rPr lang="en-US" sz="1200">
                          <a:effectLst/>
                        </a:rPr>
                        <a:t>x </a:t>
                      </a:r>
                      <a:r>
                        <a:rPr lang="en-US" sz="1200" b="1">
                          <a:effectLst/>
                        </a:rPr>
                        <a:t>and </a:t>
                      </a:r>
                      <a:r>
                        <a:rPr lang="en-US" sz="1200">
                          <a:effectLst/>
                        </a:rPr>
                        <a:t>y</a:t>
                      </a:r>
                    </a:p>
                  </a:txBody>
                  <a:tcPr marL="46182" marR="46182" marT="23091" marB="23091" anchor="ctr">
                    <a:lnL>
                      <a:noFill/>
                    </a:lnL>
                    <a:lnR>
                      <a:noFill/>
                    </a:lnR>
                    <a:lnT>
                      <a:noFill/>
                    </a:lnT>
                    <a:lnB>
                      <a:noFill/>
                    </a:lnB>
                    <a:solidFill>
                      <a:srgbClr val="FFFFFF"/>
                    </a:solidFill>
                  </a:tcPr>
                </a:tc>
                <a:tc>
                  <a:txBody>
                    <a:bodyPr/>
                    <a:lstStyle/>
                    <a:p>
                      <a:r>
                        <a:rPr lang="en-US" sz="1200">
                          <a:effectLst/>
                        </a:rPr>
                        <a:t>NOT in range of values</a:t>
                      </a:r>
                    </a:p>
                  </a:txBody>
                  <a:tcPr marL="46182" marR="46182" marT="23091" marB="23091" anchor="ctr">
                    <a:lnL>
                      <a:noFill/>
                    </a:lnL>
                    <a:lnR>
                      <a:noFill/>
                    </a:lnR>
                    <a:lnT>
                      <a:noFill/>
                    </a:lnT>
                    <a:lnB>
                      <a:noFill/>
                    </a:lnB>
                    <a:solidFill>
                      <a:srgbClr val="FFFFFF"/>
                    </a:solidFill>
                  </a:tcPr>
                </a:tc>
                <a:extLst>
                  <a:ext uri="{0D108BD9-81ED-4DB2-BD59-A6C34878D82A}">
                    <a16:rowId xmlns:a16="http://schemas.microsoft.com/office/drawing/2014/main" val="3609610863"/>
                  </a:ext>
                </a:extLst>
              </a:tr>
              <a:tr h="193963">
                <a:tc>
                  <a:txBody>
                    <a:bodyPr/>
                    <a:lstStyle/>
                    <a:p>
                      <a:r>
                        <a:rPr lang="en-US" sz="1200">
                          <a:effectLst/>
                        </a:rPr>
                        <a:t>where a1 </a:t>
                      </a:r>
                      <a:r>
                        <a:rPr lang="en-US" sz="1200" b="1">
                          <a:effectLst/>
                        </a:rPr>
                        <a:t>in</a:t>
                      </a:r>
                      <a:r>
                        <a:rPr lang="en-US" sz="1200">
                          <a:effectLst/>
                        </a:rPr>
                        <a:t> (x, y, z)</a:t>
                      </a:r>
                    </a:p>
                  </a:txBody>
                  <a:tcPr marL="46182" marR="46182" marT="23091" marB="23091" anchor="ctr">
                    <a:lnL>
                      <a:noFill/>
                    </a:lnL>
                    <a:lnR>
                      <a:noFill/>
                    </a:lnR>
                    <a:lnT>
                      <a:noFill/>
                    </a:lnT>
                    <a:lnB>
                      <a:noFill/>
                    </a:lnB>
                    <a:solidFill>
                      <a:srgbClr val="FFFFFF"/>
                    </a:solidFill>
                  </a:tcPr>
                </a:tc>
                <a:tc>
                  <a:txBody>
                    <a:bodyPr/>
                    <a:lstStyle/>
                    <a:p>
                      <a:r>
                        <a:rPr lang="en-US" sz="1200">
                          <a:effectLst/>
                        </a:rPr>
                        <a:t>Must be in the list of items</a:t>
                      </a:r>
                    </a:p>
                  </a:txBody>
                  <a:tcPr marL="46182" marR="46182" marT="23091" marB="23091" anchor="ctr">
                    <a:lnL>
                      <a:noFill/>
                    </a:lnL>
                    <a:lnR>
                      <a:noFill/>
                    </a:lnR>
                    <a:lnT>
                      <a:noFill/>
                    </a:lnT>
                    <a:lnB>
                      <a:noFill/>
                    </a:lnB>
                    <a:solidFill>
                      <a:srgbClr val="FFFFFF"/>
                    </a:solidFill>
                  </a:tcPr>
                </a:tc>
                <a:extLst>
                  <a:ext uri="{0D108BD9-81ED-4DB2-BD59-A6C34878D82A}">
                    <a16:rowId xmlns:a16="http://schemas.microsoft.com/office/drawing/2014/main" val="772628510"/>
                  </a:ext>
                </a:extLst>
              </a:tr>
              <a:tr h="339437">
                <a:tc>
                  <a:txBody>
                    <a:bodyPr/>
                    <a:lstStyle/>
                    <a:p>
                      <a:r>
                        <a:rPr lang="en-US" sz="1200">
                          <a:effectLst/>
                        </a:rPr>
                        <a:t>where a1 </a:t>
                      </a:r>
                      <a:r>
                        <a:rPr lang="en-US" sz="1200" b="1">
                          <a:effectLst/>
                        </a:rPr>
                        <a:t>not in </a:t>
                      </a:r>
                      <a:r>
                        <a:rPr lang="en-US" sz="1200">
                          <a:effectLst/>
                        </a:rPr>
                        <a:t>(x,y,z)</a:t>
                      </a:r>
                    </a:p>
                  </a:txBody>
                  <a:tcPr marL="46182" marR="46182" marT="23091" marB="23091" anchor="ctr">
                    <a:lnL>
                      <a:noFill/>
                    </a:lnL>
                    <a:lnR>
                      <a:noFill/>
                    </a:lnR>
                    <a:lnT>
                      <a:noFill/>
                    </a:lnT>
                    <a:lnB>
                      <a:noFill/>
                    </a:lnB>
                    <a:solidFill>
                      <a:srgbClr val="FFFFFF"/>
                    </a:solidFill>
                  </a:tcPr>
                </a:tc>
                <a:tc>
                  <a:txBody>
                    <a:bodyPr/>
                    <a:lstStyle/>
                    <a:p>
                      <a:r>
                        <a:rPr lang="en-US" sz="1200">
                          <a:effectLst/>
                        </a:rPr>
                        <a:t>Must NOT be in the list of items.</a:t>
                      </a:r>
                    </a:p>
                  </a:txBody>
                  <a:tcPr marL="46182" marR="46182" marT="23091" marB="23091" anchor="ctr">
                    <a:lnL>
                      <a:noFill/>
                    </a:lnL>
                    <a:lnR>
                      <a:noFill/>
                    </a:lnR>
                    <a:lnT>
                      <a:noFill/>
                    </a:lnT>
                    <a:lnB>
                      <a:noFill/>
                    </a:lnB>
                    <a:solidFill>
                      <a:srgbClr val="FFFFFF"/>
                    </a:solidFill>
                  </a:tcPr>
                </a:tc>
                <a:extLst>
                  <a:ext uri="{0D108BD9-81ED-4DB2-BD59-A6C34878D82A}">
                    <a16:rowId xmlns:a16="http://schemas.microsoft.com/office/drawing/2014/main" val="828047912"/>
                  </a:ext>
                </a:extLst>
              </a:tr>
              <a:tr h="193963">
                <a:tc>
                  <a:txBody>
                    <a:bodyPr/>
                    <a:lstStyle/>
                    <a:p>
                      <a:r>
                        <a:rPr lang="en-US" sz="1200">
                          <a:effectLst/>
                        </a:rPr>
                        <a:t>where a1 </a:t>
                      </a:r>
                      <a:r>
                        <a:rPr lang="en-US" sz="1200" b="1">
                          <a:effectLst/>
                        </a:rPr>
                        <a:t>!=</a:t>
                      </a:r>
                      <a:r>
                        <a:rPr lang="en-US" sz="1200">
                          <a:effectLst/>
                        </a:rPr>
                        <a:t> x</a:t>
                      </a:r>
                    </a:p>
                  </a:txBody>
                  <a:tcPr marL="46182" marR="46182" marT="23091" marB="23091" anchor="ctr">
                    <a:lnL>
                      <a:noFill/>
                    </a:lnL>
                    <a:lnR>
                      <a:noFill/>
                    </a:lnR>
                    <a:lnT>
                      <a:noFill/>
                    </a:lnT>
                    <a:lnB>
                      <a:noFill/>
                    </a:lnB>
                    <a:solidFill>
                      <a:srgbClr val="FFFFFF"/>
                    </a:solidFill>
                  </a:tcPr>
                </a:tc>
                <a:tc>
                  <a:txBody>
                    <a:bodyPr/>
                    <a:lstStyle/>
                    <a:p>
                      <a:r>
                        <a:rPr lang="en-US" sz="1200">
                          <a:effectLst/>
                        </a:rPr>
                        <a:t>Must be NOT equal to value.</a:t>
                      </a:r>
                    </a:p>
                  </a:txBody>
                  <a:tcPr marL="46182" marR="46182" marT="23091" marB="23091" anchor="ctr">
                    <a:lnL>
                      <a:noFill/>
                    </a:lnL>
                    <a:lnR>
                      <a:noFill/>
                    </a:lnR>
                    <a:lnT>
                      <a:noFill/>
                    </a:lnT>
                    <a:lnB>
                      <a:noFill/>
                    </a:lnB>
                    <a:solidFill>
                      <a:srgbClr val="FFFFFF"/>
                    </a:solidFill>
                  </a:tcPr>
                </a:tc>
                <a:extLst>
                  <a:ext uri="{0D108BD9-81ED-4DB2-BD59-A6C34878D82A}">
                    <a16:rowId xmlns:a16="http://schemas.microsoft.com/office/drawing/2014/main" val="2068055681"/>
                  </a:ext>
                </a:extLst>
              </a:tr>
              <a:tr h="339437">
                <a:tc>
                  <a:txBody>
                    <a:bodyPr/>
                    <a:lstStyle/>
                    <a:p>
                      <a:r>
                        <a:rPr lang="en-US" sz="1200">
                          <a:effectLst/>
                        </a:rPr>
                        <a:t>where a1 </a:t>
                      </a:r>
                      <a:r>
                        <a:rPr lang="en-US" sz="1200" b="1">
                          <a:effectLst/>
                        </a:rPr>
                        <a:t>like</a:t>
                      </a:r>
                      <a:r>
                        <a:rPr lang="en-US" sz="1200">
                          <a:effectLst/>
                        </a:rPr>
                        <a:t> 'M%'</a:t>
                      </a:r>
                    </a:p>
                  </a:txBody>
                  <a:tcPr marL="46182" marR="46182" marT="23091" marB="23091">
                    <a:lnL>
                      <a:noFill/>
                    </a:lnL>
                    <a:lnR>
                      <a:noFill/>
                    </a:lnR>
                    <a:lnT>
                      <a:noFill/>
                    </a:lnT>
                    <a:lnB>
                      <a:noFill/>
                    </a:lnB>
                    <a:solidFill>
                      <a:srgbClr val="FFFFFF"/>
                    </a:solidFill>
                  </a:tcPr>
                </a:tc>
                <a:tc>
                  <a:txBody>
                    <a:bodyPr/>
                    <a:lstStyle/>
                    <a:p>
                      <a:r>
                        <a:rPr lang="en-US" sz="1200">
                          <a:effectLst/>
                        </a:rPr>
                        <a:t>Pattern Search....means a1 must start with a capital M.</a:t>
                      </a:r>
                    </a:p>
                  </a:txBody>
                  <a:tcPr marL="46182" marR="46182" marT="23091" marB="23091" anchor="ctr">
                    <a:lnL>
                      <a:noFill/>
                    </a:lnL>
                    <a:lnR>
                      <a:noFill/>
                    </a:lnR>
                    <a:lnT>
                      <a:noFill/>
                    </a:lnT>
                    <a:lnB>
                      <a:noFill/>
                    </a:lnB>
                    <a:solidFill>
                      <a:srgbClr val="FFFFFF"/>
                    </a:solidFill>
                  </a:tcPr>
                </a:tc>
                <a:extLst>
                  <a:ext uri="{0D108BD9-81ED-4DB2-BD59-A6C34878D82A}">
                    <a16:rowId xmlns:a16="http://schemas.microsoft.com/office/drawing/2014/main" val="719530021"/>
                  </a:ext>
                </a:extLst>
              </a:tr>
              <a:tr h="775854">
                <a:tc>
                  <a:txBody>
                    <a:bodyPr/>
                    <a:lstStyle/>
                    <a:p>
                      <a:r>
                        <a:rPr lang="en-US" sz="1200">
                          <a:effectLst/>
                        </a:rPr>
                        <a:t>where a1 </a:t>
                      </a:r>
                      <a:r>
                        <a:rPr lang="en-US" sz="1200" b="1">
                          <a:effectLst/>
                        </a:rPr>
                        <a:t>like</a:t>
                      </a:r>
                      <a:r>
                        <a:rPr lang="en-US" sz="1200">
                          <a:effectLst/>
                        </a:rPr>
                        <a:t> '%son%'</a:t>
                      </a:r>
                    </a:p>
                  </a:txBody>
                  <a:tcPr marL="46182" marR="46182" marT="23091" marB="23091">
                    <a:lnL>
                      <a:noFill/>
                    </a:lnL>
                    <a:lnR>
                      <a:noFill/>
                    </a:lnR>
                    <a:lnT>
                      <a:noFill/>
                    </a:lnT>
                    <a:lnB>
                      <a:noFill/>
                    </a:lnB>
                    <a:solidFill>
                      <a:srgbClr val="FFFFFF"/>
                    </a:solidFill>
                  </a:tcPr>
                </a:tc>
                <a:tc>
                  <a:txBody>
                    <a:bodyPr/>
                    <a:lstStyle/>
                    <a:p>
                      <a:r>
                        <a:rPr lang="en-US" sz="1200" dirty="0">
                          <a:effectLst/>
                        </a:rPr>
                        <a:t>Pattern Search....means a1 must have somewhere in its value the string 'son'. Examples that would be good: </a:t>
                      </a:r>
                      <a:r>
                        <a:rPr lang="en-US" sz="1200" dirty="0" err="1">
                          <a:effectLst/>
                        </a:rPr>
                        <a:t>Furgeson</a:t>
                      </a:r>
                      <a:r>
                        <a:rPr lang="en-US" sz="1200" dirty="0">
                          <a:effectLst/>
                        </a:rPr>
                        <a:t>, </a:t>
                      </a:r>
                      <a:r>
                        <a:rPr lang="en-US" sz="1200" dirty="0" err="1">
                          <a:effectLst/>
                        </a:rPr>
                        <a:t>Forsonning</a:t>
                      </a:r>
                      <a:r>
                        <a:rPr lang="en-US" sz="1200" dirty="0">
                          <a:effectLst/>
                        </a:rPr>
                        <a:t>, etc.</a:t>
                      </a:r>
                    </a:p>
                  </a:txBody>
                  <a:tcPr marL="46182" marR="46182" marT="23091" marB="23091" anchor="ctr">
                    <a:lnL>
                      <a:noFill/>
                    </a:lnL>
                    <a:lnR>
                      <a:noFill/>
                    </a:lnR>
                    <a:lnT>
                      <a:noFill/>
                    </a:lnT>
                    <a:lnB>
                      <a:noFill/>
                    </a:lnB>
                    <a:solidFill>
                      <a:srgbClr val="FFFFFF"/>
                    </a:solidFill>
                  </a:tcPr>
                </a:tc>
                <a:extLst>
                  <a:ext uri="{0D108BD9-81ED-4DB2-BD59-A6C34878D82A}">
                    <a16:rowId xmlns:a16="http://schemas.microsoft.com/office/drawing/2014/main" val="1420777811"/>
                  </a:ext>
                </a:extLst>
              </a:tr>
              <a:tr h="484909">
                <a:tc>
                  <a:txBody>
                    <a:bodyPr/>
                    <a:lstStyle/>
                    <a:p>
                      <a:r>
                        <a:rPr lang="en-US" sz="1200">
                          <a:effectLst/>
                        </a:rPr>
                        <a:t>where a1 </a:t>
                      </a:r>
                      <a:r>
                        <a:rPr lang="en-US" sz="1200" b="1">
                          <a:effectLst/>
                        </a:rPr>
                        <a:t>not like </a:t>
                      </a:r>
                      <a:r>
                        <a:rPr lang="en-US" sz="1200">
                          <a:effectLst/>
                        </a:rPr>
                        <a:t>'M%'</a:t>
                      </a:r>
                    </a:p>
                  </a:txBody>
                  <a:tcPr marL="46182" marR="46182" marT="23091" marB="23091">
                    <a:lnL>
                      <a:noFill/>
                    </a:lnL>
                    <a:lnR>
                      <a:noFill/>
                    </a:lnR>
                    <a:lnT>
                      <a:noFill/>
                    </a:lnT>
                    <a:lnB>
                      <a:noFill/>
                    </a:lnB>
                    <a:solidFill>
                      <a:srgbClr val="FFFFFF"/>
                    </a:solidFill>
                  </a:tcPr>
                </a:tc>
                <a:tc>
                  <a:txBody>
                    <a:bodyPr/>
                    <a:lstStyle/>
                    <a:p>
                      <a:r>
                        <a:rPr lang="en-US" sz="1200">
                          <a:effectLst/>
                        </a:rPr>
                        <a:t>Pattern Search....means a1 does NOT start with a capital M.</a:t>
                      </a:r>
                    </a:p>
                  </a:txBody>
                  <a:tcPr marL="46182" marR="46182" marT="23091" marB="23091" anchor="ctr">
                    <a:lnL>
                      <a:noFill/>
                    </a:lnL>
                    <a:lnR>
                      <a:noFill/>
                    </a:lnR>
                    <a:lnT>
                      <a:noFill/>
                    </a:lnT>
                    <a:lnB>
                      <a:noFill/>
                    </a:lnB>
                    <a:solidFill>
                      <a:srgbClr val="FFFFFF"/>
                    </a:solidFill>
                  </a:tcPr>
                </a:tc>
                <a:extLst>
                  <a:ext uri="{0D108BD9-81ED-4DB2-BD59-A6C34878D82A}">
                    <a16:rowId xmlns:a16="http://schemas.microsoft.com/office/drawing/2014/main" val="3279172580"/>
                  </a:ext>
                </a:extLst>
              </a:tr>
              <a:tr h="775854">
                <a:tc>
                  <a:txBody>
                    <a:bodyPr/>
                    <a:lstStyle/>
                    <a:p>
                      <a:r>
                        <a:rPr lang="en-US" sz="1200">
                          <a:effectLst/>
                        </a:rPr>
                        <a:t>where a1 </a:t>
                      </a:r>
                      <a:r>
                        <a:rPr lang="en-US" sz="1200" b="1">
                          <a:effectLst/>
                        </a:rPr>
                        <a:t>like</a:t>
                      </a:r>
                      <a:r>
                        <a:rPr lang="en-US" sz="1200">
                          <a:effectLst/>
                        </a:rPr>
                        <a:t> '%son%'</a:t>
                      </a:r>
                    </a:p>
                  </a:txBody>
                  <a:tcPr marL="46182" marR="46182" marT="23091" marB="23091">
                    <a:lnL>
                      <a:noFill/>
                    </a:lnL>
                    <a:lnR>
                      <a:noFill/>
                    </a:lnR>
                    <a:lnT>
                      <a:noFill/>
                    </a:lnT>
                    <a:lnB>
                      <a:noFill/>
                    </a:lnB>
                    <a:solidFill>
                      <a:srgbClr val="FFFFFF"/>
                    </a:solidFill>
                  </a:tcPr>
                </a:tc>
                <a:tc>
                  <a:txBody>
                    <a:bodyPr/>
                    <a:lstStyle/>
                    <a:p>
                      <a:r>
                        <a:rPr lang="en-US" sz="1200" dirty="0">
                          <a:effectLst/>
                        </a:rPr>
                        <a:t>Pattern Search....means a1 must have somewhere in its value the string 'son'. Examples that would be good: </a:t>
                      </a:r>
                      <a:r>
                        <a:rPr lang="en-US" sz="1200" dirty="0" err="1">
                          <a:effectLst/>
                        </a:rPr>
                        <a:t>Furgeson</a:t>
                      </a:r>
                      <a:r>
                        <a:rPr lang="en-US" sz="1200" dirty="0">
                          <a:effectLst/>
                        </a:rPr>
                        <a:t>, </a:t>
                      </a:r>
                      <a:r>
                        <a:rPr lang="en-US" sz="1200" dirty="0" err="1">
                          <a:effectLst/>
                        </a:rPr>
                        <a:t>Forsonning</a:t>
                      </a:r>
                      <a:r>
                        <a:rPr lang="en-US" sz="1200" dirty="0">
                          <a:effectLst/>
                        </a:rPr>
                        <a:t>, etc.</a:t>
                      </a:r>
                    </a:p>
                  </a:txBody>
                  <a:tcPr marL="46182" marR="46182" marT="23091" marB="23091" anchor="ctr">
                    <a:lnL>
                      <a:noFill/>
                    </a:lnL>
                    <a:lnR>
                      <a:noFill/>
                    </a:lnR>
                    <a:lnT>
                      <a:noFill/>
                    </a:lnT>
                    <a:lnB>
                      <a:noFill/>
                    </a:lnB>
                    <a:solidFill>
                      <a:srgbClr val="FFFFFF"/>
                    </a:solidFill>
                  </a:tcPr>
                </a:tc>
                <a:extLst>
                  <a:ext uri="{0D108BD9-81ED-4DB2-BD59-A6C34878D82A}">
                    <a16:rowId xmlns:a16="http://schemas.microsoft.com/office/drawing/2014/main" val="2677058997"/>
                  </a:ext>
                </a:extLst>
              </a:tr>
            </a:tbl>
          </a:graphicData>
        </a:graphic>
      </p:graphicFrame>
      <p:sp>
        <p:nvSpPr>
          <p:cNvPr id="5" name="Rectangle 1">
            <a:extLst>
              <a:ext uri="{FF2B5EF4-FFF2-40B4-BE49-F238E27FC236}">
                <a16:creationId xmlns:a16="http://schemas.microsoft.com/office/drawing/2014/main" id="{326108C4-394C-414A-8C63-9EC6648B45B4}"/>
              </a:ext>
            </a:extLst>
          </p:cNvPr>
          <p:cNvSpPr>
            <a:spLocks noChangeArrowheads="1"/>
          </p:cNvSpPr>
          <p:nvPr/>
        </p:nvSpPr>
        <p:spPr bwMode="auto">
          <a:xfrm>
            <a:off x="3597275" y="1564719"/>
            <a:ext cx="91440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333333"/>
                </a:solidFill>
                <a:effectLst/>
                <a:latin typeface="Helvetica Neue"/>
              </a:rPr>
              <a:t>the where clause....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919836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EACDB-24FA-43D3-B029-6F29ED7FAA1F}"/>
              </a:ext>
            </a:extLst>
          </p:cNvPr>
          <p:cNvSpPr>
            <a:spLocks noGrp="1"/>
          </p:cNvSpPr>
          <p:nvPr>
            <p:ph type="title"/>
          </p:nvPr>
        </p:nvSpPr>
        <p:spPr/>
        <p:txBody>
          <a:bodyPr/>
          <a:lstStyle/>
          <a:p>
            <a:r>
              <a:rPr lang="en-US" dirty="0"/>
              <a:t>Order clause</a:t>
            </a:r>
          </a:p>
        </p:txBody>
      </p:sp>
      <p:graphicFrame>
        <p:nvGraphicFramePr>
          <p:cNvPr id="4" name="Content Placeholder 3">
            <a:extLst>
              <a:ext uri="{FF2B5EF4-FFF2-40B4-BE49-F238E27FC236}">
                <a16:creationId xmlns:a16="http://schemas.microsoft.com/office/drawing/2014/main" id="{43FBC687-F4A2-4FFC-A841-90D0482DFF63}"/>
              </a:ext>
            </a:extLst>
          </p:cNvPr>
          <p:cNvGraphicFramePr>
            <a:graphicFrameLocks noGrp="1"/>
          </p:cNvGraphicFramePr>
          <p:nvPr>
            <p:ph sz="quarter" idx="1"/>
            <p:extLst>
              <p:ext uri="{D42A27DB-BD31-4B8C-83A1-F6EECF244321}">
                <p14:modId xmlns:p14="http://schemas.microsoft.com/office/powerpoint/2010/main" val="3852891644"/>
              </p:ext>
            </p:extLst>
          </p:nvPr>
        </p:nvGraphicFramePr>
        <p:xfrm>
          <a:off x="914400" y="1417638"/>
          <a:ext cx="7848600" cy="2057400"/>
        </p:xfrm>
        <a:graphic>
          <a:graphicData uri="http://schemas.openxmlformats.org/drawingml/2006/table">
            <a:tbl>
              <a:tblPr/>
              <a:tblGrid>
                <a:gridCol w="3924300">
                  <a:extLst>
                    <a:ext uri="{9D8B030D-6E8A-4147-A177-3AD203B41FA5}">
                      <a16:colId xmlns:a16="http://schemas.microsoft.com/office/drawing/2014/main" val="4076078893"/>
                    </a:ext>
                  </a:extLst>
                </a:gridCol>
                <a:gridCol w="3924300">
                  <a:extLst>
                    <a:ext uri="{9D8B030D-6E8A-4147-A177-3AD203B41FA5}">
                      <a16:colId xmlns:a16="http://schemas.microsoft.com/office/drawing/2014/main" val="1257798270"/>
                    </a:ext>
                  </a:extLst>
                </a:gridCol>
              </a:tblGrid>
              <a:tr h="2057400">
                <a:tc>
                  <a:txBody>
                    <a:bodyPr/>
                    <a:lstStyle/>
                    <a:p>
                      <a:r>
                        <a:rPr lang="en-US" b="1">
                          <a:effectLst/>
                        </a:rPr>
                        <a:t>the order by clause</a:t>
                      </a:r>
                      <a:endParaRPr lang="en-US">
                        <a:effectLst/>
                      </a:endParaRPr>
                    </a:p>
                    <a:p>
                      <a:r>
                        <a:rPr lang="en-US">
                          <a:effectLst/>
                        </a:rPr>
                        <a:t>select * from </a:t>
                      </a:r>
                      <a:r>
                        <a:rPr lang="en-US" b="1" i="1">
                          <a:effectLst/>
                        </a:rPr>
                        <a:t>table</a:t>
                      </a:r>
                      <a:r>
                        <a:rPr lang="en-US">
                          <a:effectLst/>
                        </a:rPr>
                        <a:t> order by name</a:t>
                      </a:r>
                    </a:p>
                  </a:txBody>
                  <a:tcPr>
                    <a:lnL>
                      <a:noFill/>
                    </a:lnL>
                    <a:lnR>
                      <a:noFill/>
                    </a:lnR>
                    <a:lnT>
                      <a:noFill/>
                    </a:lnT>
                    <a:lnB>
                      <a:noFill/>
                    </a:lnB>
                    <a:solidFill>
                      <a:srgbClr val="FFFFFF"/>
                    </a:solidFill>
                  </a:tcPr>
                </a:tc>
                <a:tc>
                  <a:txBody>
                    <a:bodyPr/>
                    <a:lstStyle/>
                    <a:p>
                      <a:r>
                        <a:rPr lang="en-US" dirty="0">
                          <a:effectLst/>
                        </a:rPr>
                        <a:t>Order alphabetically in descending order the records in the table, by their value stored in the column name.</a:t>
                      </a:r>
                    </a:p>
                  </a:txBody>
                  <a:tcPr>
                    <a:lnL>
                      <a:noFill/>
                    </a:lnL>
                    <a:lnR>
                      <a:noFill/>
                    </a:lnR>
                    <a:lnT>
                      <a:noFill/>
                    </a:lnT>
                    <a:lnB>
                      <a:noFill/>
                    </a:lnB>
                    <a:solidFill>
                      <a:srgbClr val="FFFFFF"/>
                    </a:solidFill>
                  </a:tcPr>
                </a:tc>
                <a:extLst>
                  <a:ext uri="{0D108BD9-81ED-4DB2-BD59-A6C34878D82A}">
                    <a16:rowId xmlns:a16="http://schemas.microsoft.com/office/drawing/2014/main" val="2056592260"/>
                  </a:ext>
                </a:extLst>
              </a:tr>
            </a:tbl>
          </a:graphicData>
        </a:graphic>
      </p:graphicFrame>
      <p:pic>
        <p:nvPicPr>
          <p:cNvPr id="23554" name="Picture 2" descr="http://4.bp.blogspot.com/-1fEUNprCwRU/TaFWRPnXkyI/AAAAAAAAAMc/Kw14N57LE8c/s1600/Pic04.JPG">
            <a:extLst>
              <a:ext uri="{FF2B5EF4-FFF2-40B4-BE49-F238E27FC236}">
                <a16:creationId xmlns:a16="http://schemas.microsoft.com/office/drawing/2014/main" id="{CC3BFDA0-97B6-4180-B628-1F53EC66BA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408870"/>
            <a:ext cx="5334000" cy="3967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97502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6610F-D086-4FD0-86C4-EFB91F8A1745}"/>
              </a:ext>
            </a:extLst>
          </p:cNvPr>
          <p:cNvSpPr>
            <a:spLocks noGrp="1"/>
          </p:cNvSpPr>
          <p:nvPr>
            <p:ph type="title"/>
          </p:nvPr>
        </p:nvSpPr>
        <p:spPr>
          <a:xfrm>
            <a:off x="914400" y="274638"/>
            <a:ext cx="7772400" cy="334962"/>
          </a:xfrm>
        </p:spPr>
        <p:txBody>
          <a:bodyPr>
            <a:normAutofit fontScale="90000"/>
          </a:bodyPr>
          <a:lstStyle/>
          <a:p>
            <a:r>
              <a:rPr lang="en-US" dirty="0"/>
              <a:t>Oracle a relational database</a:t>
            </a:r>
          </a:p>
        </p:txBody>
      </p:sp>
      <p:graphicFrame>
        <p:nvGraphicFramePr>
          <p:cNvPr id="4" name="Content Placeholder 3">
            <a:extLst>
              <a:ext uri="{FF2B5EF4-FFF2-40B4-BE49-F238E27FC236}">
                <a16:creationId xmlns:a16="http://schemas.microsoft.com/office/drawing/2014/main" id="{60016D1A-9B0C-44F3-9C78-35AA3D0E7C6C}"/>
              </a:ext>
            </a:extLst>
          </p:cNvPr>
          <p:cNvGraphicFramePr>
            <a:graphicFrameLocks noGrp="1"/>
          </p:cNvGraphicFramePr>
          <p:nvPr>
            <p:ph sz="quarter" idx="1"/>
            <p:extLst>
              <p:ext uri="{D42A27DB-BD31-4B8C-83A1-F6EECF244321}">
                <p14:modId xmlns:p14="http://schemas.microsoft.com/office/powerpoint/2010/main" val="3799043532"/>
              </p:ext>
            </p:extLst>
          </p:nvPr>
        </p:nvGraphicFramePr>
        <p:xfrm>
          <a:off x="685800" y="4635190"/>
          <a:ext cx="5486400" cy="2209800"/>
        </p:xfrm>
        <a:graphic>
          <a:graphicData uri="http://schemas.openxmlformats.org/drawingml/2006/table">
            <a:tbl>
              <a:tblPr/>
              <a:tblGrid>
                <a:gridCol w="5486400">
                  <a:extLst>
                    <a:ext uri="{9D8B030D-6E8A-4147-A177-3AD203B41FA5}">
                      <a16:colId xmlns:a16="http://schemas.microsoft.com/office/drawing/2014/main" val="680933237"/>
                    </a:ext>
                  </a:extLst>
                </a:gridCol>
              </a:tblGrid>
              <a:tr h="2209800">
                <a:tc>
                  <a:txBody>
                    <a:bodyPr/>
                    <a:lstStyle/>
                    <a:p>
                      <a:r>
                        <a:rPr lang="en-US" sz="1100" dirty="0" err="1">
                          <a:effectLst/>
                        </a:rPr>
                        <a:t>labdb.world</a:t>
                      </a:r>
                      <a:r>
                        <a:rPr lang="en-US" sz="1100" dirty="0">
                          <a:effectLst/>
                        </a:rPr>
                        <a:t> = </a:t>
                      </a:r>
                      <a:br>
                        <a:rPr lang="en-US" sz="1100" dirty="0">
                          <a:effectLst/>
                        </a:rPr>
                      </a:br>
                      <a:r>
                        <a:rPr lang="en-US" sz="1100" dirty="0">
                          <a:effectLst/>
                        </a:rPr>
                        <a:t>    (DESCRIPTION = </a:t>
                      </a:r>
                      <a:br>
                        <a:rPr lang="en-US" sz="1100" dirty="0">
                          <a:effectLst/>
                        </a:rPr>
                      </a:br>
                      <a:r>
                        <a:rPr lang="en-US" sz="1100" dirty="0">
                          <a:effectLst/>
                        </a:rPr>
                        <a:t>        (ADDRESS = (PROTOCOL = TCP) (HOST = 134.154.11.126) (PORT = 1521)) </a:t>
                      </a:r>
                      <a:br>
                        <a:rPr lang="en-US" sz="1100" dirty="0">
                          <a:effectLst/>
                        </a:rPr>
                      </a:br>
                      <a:r>
                        <a:rPr lang="en-US" sz="1100" dirty="0">
                          <a:effectLst/>
                        </a:rPr>
                        <a:t>        (CONNECT_DATA = (SID = </a:t>
                      </a:r>
                      <a:r>
                        <a:rPr lang="en-US" sz="1100" dirty="0" err="1">
                          <a:effectLst/>
                        </a:rPr>
                        <a:t>labdb</a:t>
                      </a:r>
                      <a:r>
                        <a:rPr lang="en-US" sz="1100" dirty="0">
                          <a:effectLst/>
                        </a:rPr>
                        <a:t>)) </a:t>
                      </a:r>
                      <a:br>
                        <a:rPr lang="en-US" sz="1100" dirty="0">
                          <a:effectLst/>
                        </a:rPr>
                      </a:br>
                      <a:r>
                        <a:rPr lang="en-US" sz="1100" dirty="0">
                          <a:effectLst/>
                        </a:rPr>
                        <a:t>      )</a:t>
                      </a:r>
                    </a:p>
                    <a:p>
                      <a:r>
                        <a:rPr lang="en-US" sz="1100" dirty="0">
                          <a:effectLst/>
                        </a:rPr>
                        <a:t>INTERNETPROG.WORLD = </a:t>
                      </a:r>
                      <a:br>
                        <a:rPr lang="en-US" sz="1100" dirty="0">
                          <a:effectLst/>
                        </a:rPr>
                      </a:br>
                      <a:r>
                        <a:rPr lang="en-US" sz="1100" dirty="0">
                          <a:effectLst/>
                        </a:rPr>
                        <a:t>    (DESCRIPTION = </a:t>
                      </a:r>
                      <a:br>
                        <a:rPr lang="en-US" sz="1100" dirty="0">
                          <a:effectLst/>
                        </a:rPr>
                      </a:br>
                      <a:r>
                        <a:rPr lang="en-US" sz="1100" dirty="0">
                          <a:effectLst/>
                        </a:rPr>
                        <a:t>        (ADDRESS = (PROTOCOL = TCP) (HOST = 207.62.129.150) (PORT = 1521)) </a:t>
                      </a:r>
                      <a:br>
                        <a:rPr lang="en-US" sz="1100" dirty="0">
                          <a:effectLst/>
                        </a:rPr>
                      </a:br>
                      <a:r>
                        <a:rPr lang="en-US" sz="1100" dirty="0">
                          <a:effectLst/>
                        </a:rPr>
                        <a:t>        (CONNECT_DATA = (SID = </a:t>
                      </a:r>
                      <a:r>
                        <a:rPr lang="en-US" sz="1100" dirty="0" err="1">
                          <a:effectLst/>
                        </a:rPr>
                        <a:t>intprog</a:t>
                      </a:r>
                      <a:r>
                        <a:rPr lang="en-US" sz="1100" dirty="0">
                          <a:effectLst/>
                        </a:rPr>
                        <a:t>)) </a:t>
                      </a:r>
                      <a:br>
                        <a:rPr lang="en-US" sz="1100" dirty="0">
                          <a:effectLst/>
                        </a:rPr>
                      </a:br>
                      <a:r>
                        <a:rPr lang="en-US" sz="1100" dirty="0">
                          <a:effectLst/>
                        </a:rPr>
                        <a:t>      )</a:t>
                      </a:r>
                    </a:p>
                  </a:txBody>
                  <a:tcPr anchor="ctr">
                    <a:lnL>
                      <a:noFill/>
                    </a:lnL>
                    <a:lnR>
                      <a:noFill/>
                    </a:lnR>
                    <a:lnT>
                      <a:noFill/>
                    </a:lnT>
                    <a:lnB>
                      <a:noFill/>
                    </a:lnB>
                    <a:solidFill>
                      <a:srgbClr val="00B0F0"/>
                    </a:solidFill>
                  </a:tcPr>
                </a:tc>
                <a:extLst>
                  <a:ext uri="{0D108BD9-81ED-4DB2-BD59-A6C34878D82A}">
                    <a16:rowId xmlns:a16="http://schemas.microsoft.com/office/drawing/2014/main" val="3790606644"/>
                  </a:ext>
                </a:extLst>
              </a:tr>
            </a:tbl>
          </a:graphicData>
        </a:graphic>
      </p:graphicFrame>
      <p:sp>
        <p:nvSpPr>
          <p:cNvPr id="5" name="Rectangle 1">
            <a:extLst>
              <a:ext uri="{FF2B5EF4-FFF2-40B4-BE49-F238E27FC236}">
                <a16:creationId xmlns:a16="http://schemas.microsoft.com/office/drawing/2014/main" id="{BE143027-6E8C-4332-933A-730E9A46D65B}"/>
              </a:ext>
            </a:extLst>
          </p:cNvPr>
          <p:cNvSpPr>
            <a:spLocks noChangeArrowheads="1"/>
          </p:cNvSpPr>
          <p:nvPr/>
        </p:nvSpPr>
        <p:spPr bwMode="auto">
          <a:xfrm>
            <a:off x="152401" y="975211"/>
            <a:ext cx="8991600" cy="386257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7617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333333"/>
                </a:solidFill>
                <a:effectLst/>
                <a:latin typeface="Helvetica Neue"/>
              </a:rPr>
              <a:t>Identification</a:t>
            </a:r>
            <a:endParaRPr kumimoji="0" lang="en-US" altLang="en-US" sz="4000" b="0" i="0" u="none" strike="noStrike" cap="none" normalizeH="0" baseline="0" dirty="0">
              <a:ln>
                <a:noFill/>
              </a:ln>
              <a:solidFill>
                <a:srgbClr val="333333"/>
              </a:solidFill>
              <a:effectLst/>
              <a:latin typeface="Helvetica Neue"/>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333333"/>
                </a:solidFill>
                <a:effectLst/>
                <a:latin typeface="Helvetica Neue"/>
              </a:rPr>
              <a:t>You identify an Oracle Database by the following information:</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rgbClr val="333333"/>
                </a:solidFill>
                <a:effectLst/>
                <a:latin typeface="Helvetica Neue"/>
              </a:rPr>
              <a:t>Host IP = IP address where Oracle Database under consideration is installed.</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rgbClr val="333333"/>
                </a:solidFill>
                <a:effectLst/>
                <a:latin typeface="Helvetica Neue"/>
              </a:rPr>
              <a:t>Port = Port number of Oracle Database installation.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rgbClr val="333333"/>
                </a:solidFill>
                <a:effectLst/>
                <a:latin typeface="Helvetica Neue"/>
              </a:rPr>
              <a:t>SID =  ID of the particular tablespace that describes the database you wish to access.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333333"/>
                </a:solidFill>
                <a:effectLst/>
                <a:latin typeface="Helvetica Neue"/>
              </a:rPr>
              <a:t>The following shows an example of some items that could be listed in this file: </a:t>
            </a:r>
            <a:br>
              <a:rPr kumimoji="0" lang="en-US" altLang="en-US" sz="700" b="0" i="0" u="none" strike="noStrike" cap="none" normalizeH="0" baseline="0" dirty="0">
                <a:ln>
                  <a:noFill/>
                </a:ln>
                <a:solidFill>
                  <a:schemeClr val="tx1"/>
                </a:solidFill>
                <a:effectLst/>
              </a:rPr>
            </a:br>
            <a:r>
              <a:rPr kumimoji="0" lang="en-US" altLang="en-US" sz="1000" b="0" i="0" u="none" strike="noStrike" cap="none" normalizeH="0" baseline="0" dirty="0">
                <a:ln>
                  <a:noFill/>
                </a:ln>
                <a:solidFill>
                  <a:srgbClr val="333333"/>
                </a:solidFill>
                <a:effectLst/>
                <a:latin typeface="Helvetica Neue"/>
              </a:rPr>
              <a:t> </a:t>
            </a:r>
            <a:endParaRPr kumimoji="0" lang="en-US" altLang="en-US"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3366FF"/>
                </a:solidFill>
                <a:effectLst/>
                <a:latin typeface="Arial" panose="020B0604020202020204" pitchFamily="34" charset="0"/>
              </a:rPr>
              <a:t>The first entry means the (134.154.11.126) server under port number 1521,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3366FF"/>
                </a:solidFill>
                <a:effectLst/>
                <a:latin typeface="Arial" panose="020B0604020202020204" pitchFamily="34" charset="0"/>
              </a:rPr>
              <a:t>Oracle was installed with an SID = </a:t>
            </a:r>
            <a:r>
              <a:rPr kumimoji="0" lang="en-US" altLang="en-US" sz="1800" b="0" i="0" u="none" strike="noStrike" cap="none" normalizeH="0" baseline="0" dirty="0" err="1">
                <a:ln>
                  <a:noFill/>
                </a:ln>
                <a:solidFill>
                  <a:srgbClr val="3366FF"/>
                </a:solidFill>
                <a:effectLst/>
                <a:latin typeface="Arial" panose="020B0604020202020204" pitchFamily="34" charset="0"/>
              </a:rPr>
              <a:t>labdb</a:t>
            </a:r>
            <a:r>
              <a:rPr kumimoji="0" lang="en-US" altLang="en-US" sz="1800" b="0" i="0" u="none" strike="noStrike" cap="none" normalizeH="0" baseline="0" dirty="0">
                <a:ln>
                  <a:noFill/>
                </a:ln>
                <a:solidFill>
                  <a:srgbClr val="3366FF"/>
                </a:solidFill>
                <a:effectLst/>
                <a:latin typeface="Arial" panose="020B0604020202020204" pitchFamily="34" charset="0"/>
              </a:rPr>
              <a:t> to identify the table space under question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3366FF"/>
                </a:solidFill>
                <a:effectLst/>
                <a:latin typeface="Arial" panose="020B0604020202020204" pitchFamily="34" charset="0"/>
              </a:rPr>
              <a:t> and that TCP communications protocol should be used in accessing it.</a:t>
            </a:r>
            <a:r>
              <a:rPr kumimoji="0" lang="en-US" altLang="en-US" sz="1800" b="0" i="0" u="none" strike="noStrike" cap="none" normalizeH="0" baseline="0" dirty="0">
                <a:ln>
                  <a:noFill/>
                </a:ln>
                <a:solidFill>
                  <a:schemeClr val="tx1"/>
                </a:solidFill>
                <a:effectLst/>
                <a:latin typeface="Arial" panose="020B0604020202020204" pitchFamily="34" charset="0"/>
              </a:rPr>
              <a:t> </a:t>
            </a:r>
            <a:endParaRPr lang="en-US" altLang="en-US"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3366FF"/>
                </a:solidFill>
                <a:effectLst/>
                <a:latin typeface="Arial" panose="020B0604020202020204" pitchFamily="34" charset="0"/>
              </a:rPr>
              <a:t>The second entry means that on the (207.62.129.150) server under port number 1521,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3366FF"/>
                </a:solidFill>
                <a:effectLst/>
                <a:latin typeface="Arial" panose="020B0604020202020204" pitchFamily="34" charset="0"/>
              </a:rPr>
              <a:t>Oracle was installed with an SID = </a:t>
            </a:r>
            <a:r>
              <a:rPr kumimoji="0" lang="en-US" altLang="en-US" sz="1800" b="0" i="0" u="none" strike="noStrike" cap="none" normalizeH="0" baseline="0" dirty="0" err="1">
                <a:ln>
                  <a:noFill/>
                </a:ln>
                <a:solidFill>
                  <a:srgbClr val="3366FF"/>
                </a:solidFill>
                <a:effectLst/>
                <a:latin typeface="Arial" panose="020B0604020202020204" pitchFamily="34" charset="0"/>
              </a:rPr>
              <a:t>intprog</a:t>
            </a:r>
            <a:r>
              <a:rPr kumimoji="0" lang="en-US" altLang="en-US" sz="1800" b="0" i="0" u="none" strike="noStrike" cap="none" normalizeH="0" baseline="0" dirty="0">
                <a:ln>
                  <a:noFill/>
                </a:ln>
                <a:solidFill>
                  <a:srgbClr val="3366FF"/>
                </a:solidFill>
                <a:effectLst/>
                <a:latin typeface="Arial" panose="020B0604020202020204" pitchFamily="34" charset="0"/>
              </a:rPr>
              <a:t> to identify the tablespace</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 </a:t>
            </a:r>
          </a:p>
        </p:txBody>
      </p:sp>
    </p:spTree>
    <p:extLst>
      <p:ext uri="{BB962C8B-B14F-4D97-AF65-F5344CB8AC3E}">
        <p14:creationId xmlns:p14="http://schemas.microsoft.com/office/powerpoint/2010/main" val="12730241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C9D91-4338-4BB2-A55E-DD14AC9DF206}"/>
              </a:ext>
            </a:extLst>
          </p:cNvPr>
          <p:cNvSpPr>
            <a:spLocks noGrp="1"/>
          </p:cNvSpPr>
          <p:nvPr>
            <p:ph type="title"/>
          </p:nvPr>
        </p:nvSpPr>
        <p:spPr>
          <a:xfrm>
            <a:off x="914400" y="274638"/>
            <a:ext cx="7772400" cy="411162"/>
          </a:xfrm>
        </p:spPr>
        <p:txBody>
          <a:bodyPr>
            <a:normAutofit fontScale="90000"/>
          </a:bodyPr>
          <a:lstStyle/>
          <a:p>
            <a:r>
              <a:rPr lang="en-US" sz="6000" dirty="0"/>
              <a:t>Oracle data types</a:t>
            </a:r>
          </a:p>
        </p:txBody>
      </p:sp>
      <p:graphicFrame>
        <p:nvGraphicFramePr>
          <p:cNvPr id="4" name="Content Placeholder 3">
            <a:extLst>
              <a:ext uri="{FF2B5EF4-FFF2-40B4-BE49-F238E27FC236}">
                <a16:creationId xmlns:a16="http://schemas.microsoft.com/office/drawing/2014/main" id="{57288C6F-9BFE-4F68-85F3-0A536B92EA28}"/>
              </a:ext>
            </a:extLst>
          </p:cNvPr>
          <p:cNvGraphicFramePr>
            <a:graphicFrameLocks noGrp="1"/>
          </p:cNvGraphicFramePr>
          <p:nvPr>
            <p:ph sz="quarter" idx="1"/>
            <p:extLst>
              <p:ext uri="{D42A27DB-BD31-4B8C-83A1-F6EECF244321}">
                <p14:modId xmlns:p14="http://schemas.microsoft.com/office/powerpoint/2010/main" val="3547372617"/>
              </p:ext>
            </p:extLst>
          </p:nvPr>
        </p:nvGraphicFramePr>
        <p:xfrm>
          <a:off x="304800" y="685800"/>
          <a:ext cx="8839200" cy="5867401"/>
        </p:xfrm>
        <a:graphic>
          <a:graphicData uri="http://schemas.openxmlformats.org/drawingml/2006/table">
            <a:tbl>
              <a:tblPr/>
              <a:tblGrid>
                <a:gridCol w="2946400">
                  <a:extLst>
                    <a:ext uri="{9D8B030D-6E8A-4147-A177-3AD203B41FA5}">
                      <a16:colId xmlns:a16="http://schemas.microsoft.com/office/drawing/2014/main" val="575366709"/>
                    </a:ext>
                  </a:extLst>
                </a:gridCol>
                <a:gridCol w="2946400">
                  <a:extLst>
                    <a:ext uri="{9D8B030D-6E8A-4147-A177-3AD203B41FA5}">
                      <a16:colId xmlns:a16="http://schemas.microsoft.com/office/drawing/2014/main" val="4128310836"/>
                    </a:ext>
                  </a:extLst>
                </a:gridCol>
                <a:gridCol w="2946400">
                  <a:extLst>
                    <a:ext uri="{9D8B030D-6E8A-4147-A177-3AD203B41FA5}">
                      <a16:colId xmlns:a16="http://schemas.microsoft.com/office/drawing/2014/main" val="1486278167"/>
                    </a:ext>
                  </a:extLst>
                </a:gridCol>
              </a:tblGrid>
              <a:tr h="259291">
                <a:tc>
                  <a:txBody>
                    <a:bodyPr/>
                    <a:lstStyle/>
                    <a:p>
                      <a:r>
                        <a:rPr lang="en-US" sz="1400" b="1" dirty="0">
                          <a:effectLst/>
                        </a:rPr>
                        <a:t>Datatype</a:t>
                      </a:r>
                      <a:endParaRPr lang="en-US" sz="1400" dirty="0">
                        <a:effectLst/>
                      </a:endParaRPr>
                    </a:p>
                  </a:txBody>
                  <a:tcPr marL="21566" marR="21566" marT="10783" marB="10783" anchor="ctr">
                    <a:lnL>
                      <a:noFill/>
                    </a:lnL>
                    <a:lnR>
                      <a:noFill/>
                    </a:lnR>
                    <a:lnT>
                      <a:noFill/>
                    </a:lnT>
                    <a:lnB>
                      <a:noFill/>
                    </a:lnB>
                    <a:solidFill>
                      <a:srgbClr val="FFFFFF"/>
                    </a:solidFill>
                  </a:tcPr>
                </a:tc>
                <a:tc>
                  <a:txBody>
                    <a:bodyPr/>
                    <a:lstStyle/>
                    <a:p>
                      <a:r>
                        <a:rPr lang="en-US" sz="1400" b="1">
                          <a:effectLst/>
                        </a:rPr>
                        <a:t>Description</a:t>
                      </a:r>
                      <a:endParaRPr lang="en-US" sz="1400">
                        <a:effectLst/>
                      </a:endParaRPr>
                    </a:p>
                  </a:txBody>
                  <a:tcPr marL="21566" marR="21566" marT="10783" marB="10783" anchor="ctr">
                    <a:lnL>
                      <a:noFill/>
                    </a:lnL>
                    <a:lnR>
                      <a:noFill/>
                    </a:lnR>
                    <a:lnT>
                      <a:noFill/>
                    </a:lnT>
                    <a:lnB>
                      <a:noFill/>
                    </a:lnB>
                    <a:solidFill>
                      <a:srgbClr val="FFFFFF"/>
                    </a:solidFill>
                  </a:tcPr>
                </a:tc>
                <a:tc>
                  <a:txBody>
                    <a:bodyPr/>
                    <a:lstStyle/>
                    <a:p>
                      <a:r>
                        <a:rPr lang="en-US" sz="1400" b="1">
                          <a:effectLst/>
                        </a:rPr>
                        <a:t>Maximum Size</a:t>
                      </a:r>
                      <a:endParaRPr lang="en-US" sz="1400">
                        <a:effectLst/>
                      </a:endParaRPr>
                    </a:p>
                  </a:txBody>
                  <a:tcPr marL="21566" marR="21566" marT="10783" marB="10783" anchor="ctr">
                    <a:lnL>
                      <a:noFill/>
                    </a:lnL>
                    <a:lnR>
                      <a:noFill/>
                    </a:lnR>
                    <a:lnT>
                      <a:noFill/>
                    </a:lnT>
                    <a:lnB>
                      <a:noFill/>
                    </a:lnB>
                    <a:solidFill>
                      <a:srgbClr val="FFFFFF"/>
                    </a:solidFill>
                  </a:tcPr>
                </a:tc>
                <a:extLst>
                  <a:ext uri="{0D108BD9-81ED-4DB2-BD59-A6C34878D82A}">
                    <a16:rowId xmlns:a16="http://schemas.microsoft.com/office/drawing/2014/main" val="79283436"/>
                  </a:ext>
                </a:extLst>
              </a:tr>
              <a:tr h="723168">
                <a:tc>
                  <a:txBody>
                    <a:bodyPr/>
                    <a:lstStyle/>
                    <a:p>
                      <a:r>
                        <a:rPr lang="en-US" sz="1400" b="1" dirty="0">
                          <a:effectLst/>
                        </a:rPr>
                        <a:t>CHAR</a:t>
                      </a:r>
                      <a:endParaRPr lang="en-US" sz="1400" dirty="0">
                        <a:effectLst/>
                      </a:endParaRPr>
                    </a:p>
                  </a:txBody>
                  <a:tcPr marL="21566" marR="21566" marT="10783" marB="10783">
                    <a:lnL>
                      <a:noFill/>
                    </a:lnL>
                    <a:lnR>
                      <a:noFill/>
                    </a:lnR>
                    <a:lnT>
                      <a:noFill/>
                    </a:lnT>
                    <a:lnB>
                      <a:noFill/>
                    </a:lnB>
                    <a:solidFill>
                      <a:srgbClr val="FFFFFF"/>
                    </a:solidFill>
                  </a:tcPr>
                </a:tc>
                <a:tc>
                  <a:txBody>
                    <a:bodyPr/>
                    <a:lstStyle/>
                    <a:p>
                      <a:r>
                        <a:rPr lang="en-US" sz="1400">
                          <a:effectLst/>
                        </a:rPr>
                        <a:t>fixed-length cahracter field, paded with trailing blanks</a:t>
                      </a:r>
                    </a:p>
                    <a:p>
                      <a:r>
                        <a:rPr lang="en-US" sz="1400" i="1">
                          <a:effectLst/>
                        </a:rPr>
                        <a:t>char(size)                  char(30) //30 characters</a:t>
                      </a:r>
                      <a:endParaRPr lang="en-US" sz="1400">
                        <a:effectLst/>
                      </a:endParaRPr>
                    </a:p>
                  </a:txBody>
                  <a:tcPr marL="21566" marR="21566" marT="10783" marB="10783" anchor="ctr">
                    <a:lnL>
                      <a:noFill/>
                    </a:lnL>
                    <a:lnR>
                      <a:noFill/>
                    </a:lnR>
                    <a:lnT>
                      <a:noFill/>
                    </a:lnT>
                    <a:lnB>
                      <a:noFill/>
                    </a:lnB>
                    <a:solidFill>
                      <a:srgbClr val="FFFFFF"/>
                    </a:solidFill>
                  </a:tcPr>
                </a:tc>
                <a:tc>
                  <a:txBody>
                    <a:bodyPr/>
                    <a:lstStyle/>
                    <a:p>
                      <a:r>
                        <a:rPr lang="en-US" sz="1400">
                          <a:effectLst/>
                        </a:rPr>
                        <a:t>2000 bytes</a:t>
                      </a:r>
                    </a:p>
                  </a:txBody>
                  <a:tcPr marL="21566" marR="21566" marT="10783" marB="10783" anchor="ctr">
                    <a:lnL>
                      <a:noFill/>
                    </a:lnL>
                    <a:lnR>
                      <a:noFill/>
                    </a:lnR>
                    <a:lnT>
                      <a:noFill/>
                    </a:lnT>
                    <a:lnB>
                      <a:noFill/>
                    </a:lnB>
                    <a:solidFill>
                      <a:srgbClr val="FFFFFF"/>
                    </a:solidFill>
                  </a:tcPr>
                </a:tc>
                <a:extLst>
                  <a:ext uri="{0D108BD9-81ED-4DB2-BD59-A6C34878D82A}">
                    <a16:rowId xmlns:a16="http://schemas.microsoft.com/office/drawing/2014/main" val="893873292"/>
                  </a:ext>
                </a:extLst>
              </a:tr>
              <a:tr h="491229">
                <a:tc>
                  <a:txBody>
                    <a:bodyPr/>
                    <a:lstStyle/>
                    <a:p>
                      <a:r>
                        <a:rPr lang="en-US" sz="1400" b="1">
                          <a:effectLst/>
                        </a:rPr>
                        <a:t>VARCHAR</a:t>
                      </a:r>
                      <a:endParaRPr lang="en-US" sz="1400">
                        <a:effectLst/>
                      </a:endParaRPr>
                    </a:p>
                  </a:txBody>
                  <a:tcPr marL="21566" marR="21566" marT="10783" marB="10783">
                    <a:lnL>
                      <a:noFill/>
                    </a:lnL>
                    <a:lnR>
                      <a:noFill/>
                    </a:lnR>
                    <a:lnT>
                      <a:noFill/>
                    </a:lnT>
                    <a:lnB>
                      <a:noFill/>
                    </a:lnB>
                    <a:solidFill>
                      <a:srgbClr val="FFFFFF"/>
                    </a:solidFill>
                  </a:tcPr>
                </a:tc>
                <a:tc>
                  <a:txBody>
                    <a:bodyPr/>
                    <a:lstStyle/>
                    <a:p>
                      <a:r>
                        <a:rPr lang="en-US" sz="1400">
                          <a:effectLst/>
                        </a:rPr>
                        <a:t>Currently, same as CHAR</a:t>
                      </a:r>
                    </a:p>
                    <a:p>
                      <a:r>
                        <a:rPr lang="en-US" sz="1400" i="1">
                          <a:effectLst/>
                        </a:rPr>
                        <a:t>varchar(size)           varchar(30)</a:t>
                      </a:r>
                      <a:endParaRPr lang="en-US" sz="1400">
                        <a:effectLst/>
                      </a:endParaRPr>
                    </a:p>
                  </a:txBody>
                  <a:tcPr marL="21566" marR="21566" marT="10783" marB="10783" anchor="ctr">
                    <a:lnL>
                      <a:noFill/>
                    </a:lnL>
                    <a:lnR>
                      <a:noFill/>
                    </a:lnR>
                    <a:lnT>
                      <a:noFill/>
                    </a:lnT>
                    <a:lnB>
                      <a:noFill/>
                    </a:lnB>
                    <a:solidFill>
                      <a:srgbClr val="FFFFFF"/>
                    </a:solidFill>
                  </a:tcPr>
                </a:tc>
                <a:tc>
                  <a:txBody>
                    <a:bodyPr/>
                    <a:lstStyle/>
                    <a:p>
                      <a:r>
                        <a:rPr lang="en-US" sz="1400">
                          <a:effectLst/>
                        </a:rPr>
                        <a:t> </a:t>
                      </a:r>
                    </a:p>
                  </a:txBody>
                  <a:tcPr marL="21566" marR="21566" marT="10783" marB="10783" anchor="ctr">
                    <a:lnL>
                      <a:noFill/>
                    </a:lnL>
                    <a:lnR>
                      <a:noFill/>
                    </a:lnR>
                    <a:lnT>
                      <a:noFill/>
                    </a:lnT>
                    <a:lnB>
                      <a:noFill/>
                    </a:lnB>
                    <a:solidFill>
                      <a:srgbClr val="FFFFFF"/>
                    </a:solidFill>
                  </a:tcPr>
                </a:tc>
                <a:extLst>
                  <a:ext uri="{0D108BD9-81ED-4DB2-BD59-A6C34878D82A}">
                    <a16:rowId xmlns:a16="http://schemas.microsoft.com/office/drawing/2014/main" val="621549054"/>
                  </a:ext>
                </a:extLst>
              </a:tr>
              <a:tr h="491229">
                <a:tc>
                  <a:txBody>
                    <a:bodyPr/>
                    <a:lstStyle/>
                    <a:p>
                      <a:r>
                        <a:rPr lang="en-US" sz="1400" b="1">
                          <a:effectLst/>
                        </a:rPr>
                        <a:t>VARCHAR2</a:t>
                      </a:r>
                      <a:endParaRPr lang="en-US" sz="1400">
                        <a:effectLst/>
                      </a:endParaRPr>
                    </a:p>
                  </a:txBody>
                  <a:tcPr marL="21566" marR="21566" marT="10783" marB="10783">
                    <a:lnL>
                      <a:noFill/>
                    </a:lnL>
                    <a:lnR>
                      <a:noFill/>
                    </a:lnR>
                    <a:lnT>
                      <a:noFill/>
                    </a:lnT>
                    <a:lnB>
                      <a:noFill/>
                    </a:lnB>
                    <a:solidFill>
                      <a:srgbClr val="FFFFFF"/>
                    </a:solidFill>
                  </a:tcPr>
                </a:tc>
                <a:tc>
                  <a:txBody>
                    <a:bodyPr/>
                    <a:lstStyle/>
                    <a:p>
                      <a:r>
                        <a:rPr lang="en-US" sz="1400">
                          <a:effectLst/>
                        </a:rPr>
                        <a:t>Variable length character field</a:t>
                      </a:r>
                    </a:p>
                    <a:p>
                      <a:r>
                        <a:rPr lang="en-US" sz="1400" i="1">
                          <a:effectLst/>
                        </a:rPr>
                        <a:t>varchar2(size)</a:t>
                      </a:r>
                      <a:endParaRPr lang="en-US" sz="1400">
                        <a:effectLst/>
                      </a:endParaRPr>
                    </a:p>
                  </a:txBody>
                  <a:tcPr marL="21566" marR="21566" marT="10783" marB="10783" anchor="ctr">
                    <a:lnL>
                      <a:noFill/>
                    </a:lnL>
                    <a:lnR>
                      <a:noFill/>
                    </a:lnR>
                    <a:lnT>
                      <a:noFill/>
                    </a:lnT>
                    <a:lnB>
                      <a:noFill/>
                    </a:lnB>
                    <a:solidFill>
                      <a:srgbClr val="FFFFFF"/>
                    </a:solidFill>
                  </a:tcPr>
                </a:tc>
                <a:tc>
                  <a:txBody>
                    <a:bodyPr/>
                    <a:lstStyle/>
                    <a:p>
                      <a:r>
                        <a:rPr lang="en-US" sz="1400">
                          <a:effectLst/>
                        </a:rPr>
                        <a:t>4000 bytes</a:t>
                      </a:r>
                    </a:p>
                  </a:txBody>
                  <a:tcPr marL="21566" marR="21566" marT="10783" marB="10783" anchor="ctr">
                    <a:lnL>
                      <a:noFill/>
                    </a:lnL>
                    <a:lnR>
                      <a:noFill/>
                    </a:lnR>
                    <a:lnT>
                      <a:noFill/>
                    </a:lnT>
                    <a:lnB>
                      <a:noFill/>
                    </a:lnB>
                    <a:solidFill>
                      <a:srgbClr val="FFFFFF"/>
                    </a:solidFill>
                  </a:tcPr>
                </a:tc>
                <a:extLst>
                  <a:ext uri="{0D108BD9-81ED-4DB2-BD59-A6C34878D82A}">
                    <a16:rowId xmlns:a16="http://schemas.microsoft.com/office/drawing/2014/main" val="2968236936"/>
                  </a:ext>
                </a:extLst>
              </a:tr>
              <a:tr h="259291">
                <a:tc>
                  <a:txBody>
                    <a:bodyPr/>
                    <a:lstStyle/>
                    <a:p>
                      <a:r>
                        <a:rPr lang="en-US" sz="1400" b="1">
                          <a:effectLst/>
                        </a:rPr>
                        <a:t>LONG</a:t>
                      </a:r>
                      <a:endParaRPr lang="en-US" sz="1400">
                        <a:effectLst/>
                      </a:endParaRPr>
                    </a:p>
                  </a:txBody>
                  <a:tcPr marL="21566" marR="21566" marT="10783" marB="10783" anchor="ctr">
                    <a:lnL>
                      <a:noFill/>
                    </a:lnL>
                    <a:lnR>
                      <a:noFill/>
                    </a:lnR>
                    <a:lnT>
                      <a:noFill/>
                    </a:lnT>
                    <a:lnB>
                      <a:noFill/>
                    </a:lnB>
                    <a:solidFill>
                      <a:srgbClr val="FFFFFF"/>
                    </a:solidFill>
                  </a:tcPr>
                </a:tc>
                <a:tc>
                  <a:txBody>
                    <a:bodyPr/>
                    <a:lstStyle/>
                    <a:p>
                      <a:r>
                        <a:rPr lang="en-US" sz="1400">
                          <a:effectLst/>
                        </a:rPr>
                        <a:t>Variable length character data</a:t>
                      </a:r>
                    </a:p>
                  </a:txBody>
                  <a:tcPr marL="21566" marR="21566" marT="10783" marB="10783" anchor="ctr">
                    <a:lnL>
                      <a:noFill/>
                    </a:lnL>
                    <a:lnR>
                      <a:noFill/>
                    </a:lnR>
                    <a:lnT>
                      <a:noFill/>
                    </a:lnT>
                    <a:lnB>
                      <a:noFill/>
                    </a:lnB>
                    <a:solidFill>
                      <a:srgbClr val="FFFFFF"/>
                    </a:solidFill>
                  </a:tcPr>
                </a:tc>
                <a:tc>
                  <a:txBody>
                    <a:bodyPr/>
                    <a:lstStyle/>
                    <a:p>
                      <a:r>
                        <a:rPr lang="en-US" sz="1400">
                          <a:effectLst/>
                        </a:rPr>
                        <a:t>2GB</a:t>
                      </a:r>
                    </a:p>
                  </a:txBody>
                  <a:tcPr marL="21566" marR="21566" marT="10783" marB="10783" anchor="ctr">
                    <a:lnL>
                      <a:noFill/>
                    </a:lnL>
                    <a:lnR>
                      <a:noFill/>
                    </a:lnR>
                    <a:lnT>
                      <a:noFill/>
                    </a:lnT>
                    <a:lnB>
                      <a:noFill/>
                    </a:lnB>
                    <a:solidFill>
                      <a:srgbClr val="FFFFFF"/>
                    </a:solidFill>
                  </a:tcPr>
                </a:tc>
                <a:extLst>
                  <a:ext uri="{0D108BD9-81ED-4DB2-BD59-A6C34878D82A}">
                    <a16:rowId xmlns:a16="http://schemas.microsoft.com/office/drawing/2014/main" val="3785039076"/>
                  </a:ext>
                </a:extLst>
              </a:tr>
              <a:tr h="1418985">
                <a:tc>
                  <a:txBody>
                    <a:bodyPr/>
                    <a:lstStyle/>
                    <a:p>
                      <a:r>
                        <a:rPr lang="en-US" sz="1400" b="1">
                          <a:effectLst/>
                        </a:rPr>
                        <a:t>NUMBER</a:t>
                      </a:r>
                      <a:endParaRPr lang="en-US" sz="1400">
                        <a:effectLst/>
                      </a:endParaRPr>
                    </a:p>
                  </a:txBody>
                  <a:tcPr marL="21566" marR="21566" marT="10783" marB="10783">
                    <a:lnL>
                      <a:noFill/>
                    </a:lnL>
                    <a:lnR>
                      <a:noFill/>
                    </a:lnR>
                    <a:lnT>
                      <a:noFill/>
                    </a:lnT>
                    <a:lnB>
                      <a:noFill/>
                    </a:lnB>
                    <a:solidFill>
                      <a:srgbClr val="FFFFFF"/>
                    </a:solidFill>
                  </a:tcPr>
                </a:tc>
                <a:tc>
                  <a:txBody>
                    <a:bodyPr/>
                    <a:lstStyle/>
                    <a:p>
                      <a:r>
                        <a:rPr lang="en-US" sz="1400" dirty="0">
                          <a:effectLst/>
                        </a:rPr>
                        <a:t>Variable length numeric data</a:t>
                      </a:r>
                    </a:p>
                    <a:p>
                      <a:r>
                        <a:rPr lang="en-US" sz="1400" i="1" dirty="0">
                          <a:effectLst/>
                        </a:rPr>
                        <a:t>number</a:t>
                      </a:r>
                      <a:endParaRPr lang="en-US" sz="1400" dirty="0">
                        <a:effectLst/>
                      </a:endParaRPr>
                    </a:p>
                    <a:p>
                      <a:r>
                        <a:rPr lang="en-US" sz="1400" i="1" dirty="0">
                          <a:effectLst/>
                        </a:rPr>
                        <a:t>OR</a:t>
                      </a:r>
                      <a:endParaRPr lang="en-US" sz="1400" dirty="0">
                        <a:effectLst/>
                      </a:endParaRPr>
                    </a:p>
                    <a:p>
                      <a:r>
                        <a:rPr lang="en-US" sz="1400" i="1" dirty="0">
                          <a:effectLst/>
                        </a:rPr>
                        <a:t>number(</a:t>
                      </a:r>
                      <a:r>
                        <a:rPr lang="en-US" sz="1400" i="1" dirty="0" err="1">
                          <a:effectLst/>
                        </a:rPr>
                        <a:t>l,d</a:t>
                      </a:r>
                      <a:r>
                        <a:rPr lang="en-US" sz="1400" i="1" dirty="0">
                          <a:effectLst/>
                        </a:rPr>
                        <a:t>)      where "l" stands for length and "d" for the number of decimal digits</a:t>
                      </a:r>
                      <a:endParaRPr lang="en-US" sz="1400" dirty="0">
                        <a:effectLst/>
                      </a:endParaRPr>
                    </a:p>
                    <a:p>
                      <a:r>
                        <a:rPr lang="en-US" sz="1400" i="1" dirty="0">
                          <a:effectLst/>
                        </a:rPr>
                        <a:t>number(5,2)       can store numbers like 100.02</a:t>
                      </a:r>
                      <a:endParaRPr lang="en-US" sz="1400" dirty="0">
                        <a:effectLst/>
                      </a:endParaRPr>
                    </a:p>
                  </a:txBody>
                  <a:tcPr marL="21566" marR="21566" marT="10783" marB="10783" anchor="ctr">
                    <a:lnL>
                      <a:noFill/>
                    </a:lnL>
                    <a:lnR>
                      <a:noFill/>
                    </a:lnR>
                    <a:lnT>
                      <a:noFill/>
                    </a:lnT>
                    <a:lnB>
                      <a:noFill/>
                    </a:lnB>
                    <a:solidFill>
                      <a:srgbClr val="FFFFFF"/>
                    </a:solidFill>
                  </a:tcPr>
                </a:tc>
                <a:tc>
                  <a:txBody>
                    <a:bodyPr/>
                    <a:lstStyle/>
                    <a:p>
                      <a:r>
                        <a:rPr lang="en-US" sz="1400" dirty="0">
                          <a:effectLst/>
                        </a:rPr>
                        <a:t>1x10^-130 to 9.99x10^125</a:t>
                      </a:r>
                    </a:p>
                  </a:txBody>
                  <a:tcPr marL="21566" marR="21566" marT="10783" marB="10783" anchor="ctr">
                    <a:lnL>
                      <a:noFill/>
                    </a:lnL>
                    <a:lnR>
                      <a:noFill/>
                    </a:lnR>
                    <a:lnT>
                      <a:noFill/>
                    </a:lnT>
                    <a:lnB>
                      <a:noFill/>
                    </a:lnB>
                    <a:solidFill>
                      <a:srgbClr val="FFFFFF"/>
                    </a:solidFill>
                  </a:tcPr>
                </a:tc>
                <a:extLst>
                  <a:ext uri="{0D108BD9-81ED-4DB2-BD59-A6C34878D82A}">
                    <a16:rowId xmlns:a16="http://schemas.microsoft.com/office/drawing/2014/main" val="748304007"/>
                  </a:ext>
                </a:extLst>
              </a:tr>
              <a:tr h="491229">
                <a:tc>
                  <a:txBody>
                    <a:bodyPr/>
                    <a:lstStyle/>
                    <a:p>
                      <a:r>
                        <a:rPr lang="en-US" sz="1400" b="1">
                          <a:effectLst/>
                        </a:rPr>
                        <a:t>BOOLEAN</a:t>
                      </a:r>
                      <a:endParaRPr lang="en-US" sz="1400">
                        <a:effectLst/>
                      </a:endParaRPr>
                    </a:p>
                  </a:txBody>
                  <a:tcPr marL="21566" marR="21566" marT="10783" marB="10783">
                    <a:lnL>
                      <a:noFill/>
                    </a:lnL>
                    <a:lnR>
                      <a:noFill/>
                    </a:lnR>
                    <a:lnT>
                      <a:noFill/>
                    </a:lnT>
                    <a:lnB>
                      <a:noFill/>
                    </a:lnB>
                    <a:solidFill>
                      <a:srgbClr val="FFFFFF"/>
                    </a:solidFill>
                  </a:tcPr>
                </a:tc>
                <a:tc>
                  <a:txBody>
                    <a:bodyPr/>
                    <a:lstStyle/>
                    <a:p>
                      <a:r>
                        <a:rPr lang="en-US" sz="1400">
                          <a:effectLst/>
                        </a:rPr>
                        <a:t>holds values of true or false only. This is actually a PL/SQL data type.</a:t>
                      </a:r>
                    </a:p>
                  </a:txBody>
                  <a:tcPr marL="21566" marR="21566" marT="10783" marB="10783">
                    <a:lnL>
                      <a:noFill/>
                    </a:lnL>
                    <a:lnR>
                      <a:noFill/>
                    </a:lnR>
                    <a:lnT>
                      <a:noFill/>
                    </a:lnT>
                    <a:lnB>
                      <a:noFill/>
                    </a:lnB>
                    <a:solidFill>
                      <a:srgbClr val="FFFFFF"/>
                    </a:solidFill>
                  </a:tcPr>
                </a:tc>
                <a:tc>
                  <a:txBody>
                    <a:bodyPr/>
                    <a:lstStyle/>
                    <a:p>
                      <a:r>
                        <a:rPr lang="en-US" sz="1400">
                          <a:effectLst/>
                        </a:rPr>
                        <a:t> </a:t>
                      </a:r>
                    </a:p>
                  </a:txBody>
                  <a:tcPr marL="21566" marR="21566" marT="10783" marB="10783" anchor="ctr">
                    <a:lnL>
                      <a:noFill/>
                    </a:lnL>
                    <a:lnR>
                      <a:noFill/>
                    </a:lnR>
                    <a:lnT>
                      <a:noFill/>
                    </a:lnT>
                    <a:lnB>
                      <a:noFill/>
                    </a:lnB>
                    <a:solidFill>
                      <a:srgbClr val="FFFFFF"/>
                    </a:solidFill>
                  </a:tcPr>
                </a:tc>
                <a:extLst>
                  <a:ext uri="{0D108BD9-81ED-4DB2-BD59-A6C34878D82A}">
                    <a16:rowId xmlns:a16="http://schemas.microsoft.com/office/drawing/2014/main" val="3018935440"/>
                  </a:ext>
                </a:extLst>
              </a:tr>
              <a:tr h="723168">
                <a:tc>
                  <a:txBody>
                    <a:bodyPr/>
                    <a:lstStyle/>
                    <a:p>
                      <a:r>
                        <a:rPr lang="en-US" sz="1400" b="1">
                          <a:effectLst/>
                        </a:rPr>
                        <a:t>DATE</a:t>
                      </a:r>
                      <a:endParaRPr lang="en-US" sz="1400">
                        <a:effectLst/>
                      </a:endParaRPr>
                    </a:p>
                  </a:txBody>
                  <a:tcPr marL="21566" marR="21566" marT="10783" marB="10783">
                    <a:lnL>
                      <a:noFill/>
                    </a:lnL>
                    <a:lnR>
                      <a:noFill/>
                    </a:lnR>
                    <a:lnT>
                      <a:noFill/>
                    </a:lnT>
                    <a:lnB>
                      <a:noFill/>
                    </a:lnB>
                    <a:solidFill>
                      <a:srgbClr val="FFFFFF"/>
                    </a:solidFill>
                  </a:tcPr>
                </a:tc>
                <a:tc>
                  <a:txBody>
                    <a:bodyPr/>
                    <a:lstStyle/>
                    <a:p>
                      <a:r>
                        <a:rPr lang="en-US" sz="1400">
                          <a:effectLst/>
                        </a:rPr>
                        <a:t>Data time values</a:t>
                      </a:r>
                    </a:p>
                    <a:p>
                      <a:r>
                        <a:rPr lang="en-US" sz="1400" i="1">
                          <a:effectLst/>
                        </a:rPr>
                        <a:t>represents using format DD-MON-YY (e.g. 09-SEP-0 which means September 9, 2004).</a:t>
                      </a:r>
                      <a:endParaRPr lang="en-US" sz="1400">
                        <a:effectLst/>
                      </a:endParaRPr>
                    </a:p>
                  </a:txBody>
                  <a:tcPr marL="21566" marR="21566" marT="10783" marB="10783">
                    <a:lnL>
                      <a:noFill/>
                    </a:lnL>
                    <a:lnR>
                      <a:noFill/>
                    </a:lnR>
                    <a:lnT>
                      <a:noFill/>
                    </a:lnT>
                    <a:lnB>
                      <a:noFill/>
                    </a:lnB>
                    <a:solidFill>
                      <a:srgbClr val="FFFFFF"/>
                    </a:solidFill>
                  </a:tcPr>
                </a:tc>
                <a:tc>
                  <a:txBody>
                    <a:bodyPr/>
                    <a:lstStyle/>
                    <a:p>
                      <a:r>
                        <a:rPr lang="en-US" sz="1400">
                          <a:effectLst/>
                        </a:rPr>
                        <a:t>Dec 31, 9999</a:t>
                      </a:r>
                    </a:p>
                  </a:txBody>
                  <a:tcPr marL="21566" marR="21566" marT="10783" marB="10783" anchor="ctr">
                    <a:lnL>
                      <a:noFill/>
                    </a:lnL>
                    <a:lnR>
                      <a:noFill/>
                    </a:lnR>
                    <a:lnT>
                      <a:noFill/>
                    </a:lnT>
                    <a:lnB>
                      <a:noFill/>
                    </a:lnB>
                    <a:solidFill>
                      <a:srgbClr val="FFFFFF"/>
                    </a:solidFill>
                  </a:tcPr>
                </a:tc>
                <a:extLst>
                  <a:ext uri="{0D108BD9-81ED-4DB2-BD59-A6C34878D82A}">
                    <a16:rowId xmlns:a16="http://schemas.microsoft.com/office/drawing/2014/main" val="3631734492"/>
                  </a:ext>
                </a:extLst>
              </a:tr>
              <a:tr h="491229">
                <a:tc>
                  <a:txBody>
                    <a:bodyPr/>
                    <a:lstStyle/>
                    <a:p>
                      <a:r>
                        <a:rPr lang="en-US" sz="1400" b="1">
                          <a:effectLst/>
                        </a:rPr>
                        <a:t>RAW</a:t>
                      </a:r>
                      <a:endParaRPr lang="en-US" sz="1400">
                        <a:effectLst/>
                      </a:endParaRPr>
                    </a:p>
                  </a:txBody>
                  <a:tcPr marL="21566" marR="21566" marT="10783" marB="10783">
                    <a:lnL>
                      <a:noFill/>
                    </a:lnL>
                    <a:lnR>
                      <a:noFill/>
                    </a:lnR>
                    <a:lnT>
                      <a:noFill/>
                    </a:lnT>
                    <a:lnB>
                      <a:noFill/>
                    </a:lnB>
                    <a:solidFill>
                      <a:srgbClr val="FFFFFF"/>
                    </a:solidFill>
                  </a:tcPr>
                </a:tc>
                <a:tc>
                  <a:txBody>
                    <a:bodyPr/>
                    <a:lstStyle/>
                    <a:p>
                      <a:r>
                        <a:rPr lang="en-US" sz="1400">
                          <a:effectLst/>
                        </a:rPr>
                        <a:t>Variable length raw binary data</a:t>
                      </a:r>
                    </a:p>
                    <a:p>
                      <a:r>
                        <a:rPr lang="en-US" sz="1400" i="1">
                          <a:effectLst/>
                        </a:rPr>
                        <a:t>raw(size)</a:t>
                      </a:r>
                      <a:endParaRPr lang="en-US" sz="1400">
                        <a:effectLst/>
                      </a:endParaRPr>
                    </a:p>
                  </a:txBody>
                  <a:tcPr marL="21566" marR="21566" marT="10783" marB="10783" anchor="ctr">
                    <a:lnL>
                      <a:noFill/>
                    </a:lnL>
                    <a:lnR>
                      <a:noFill/>
                    </a:lnR>
                    <a:lnT>
                      <a:noFill/>
                    </a:lnT>
                    <a:lnB>
                      <a:noFill/>
                    </a:lnB>
                    <a:solidFill>
                      <a:srgbClr val="FFFFFF"/>
                    </a:solidFill>
                  </a:tcPr>
                </a:tc>
                <a:tc>
                  <a:txBody>
                    <a:bodyPr/>
                    <a:lstStyle/>
                    <a:p>
                      <a:r>
                        <a:rPr lang="en-US" sz="1400">
                          <a:effectLst/>
                        </a:rPr>
                        <a:t>20000 bytes</a:t>
                      </a:r>
                    </a:p>
                  </a:txBody>
                  <a:tcPr marL="21566" marR="21566" marT="10783" marB="10783" anchor="ctr">
                    <a:lnL>
                      <a:noFill/>
                    </a:lnL>
                    <a:lnR>
                      <a:noFill/>
                    </a:lnR>
                    <a:lnT>
                      <a:noFill/>
                    </a:lnT>
                    <a:lnB>
                      <a:noFill/>
                    </a:lnB>
                    <a:solidFill>
                      <a:srgbClr val="FFFFFF"/>
                    </a:solidFill>
                  </a:tcPr>
                </a:tc>
                <a:extLst>
                  <a:ext uri="{0D108BD9-81ED-4DB2-BD59-A6C34878D82A}">
                    <a16:rowId xmlns:a16="http://schemas.microsoft.com/office/drawing/2014/main" val="25395600"/>
                  </a:ext>
                </a:extLst>
              </a:tr>
              <a:tr h="259291">
                <a:tc>
                  <a:txBody>
                    <a:bodyPr/>
                    <a:lstStyle/>
                    <a:p>
                      <a:r>
                        <a:rPr lang="en-US" sz="1400" b="1">
                          <a:effectLst/>
                        </a:rPr>
                        <a:t>LONG RAW</a:t>
                      </a:r>
                      <a:endParaRPr lang="en-US" sz="1400">
                        <a:effectLst/>
                      </a:endParaRPr>
                    </a:p>
                  </a:txBody>
                  <a:tcPr marL="21566" marR="21566" marT="10783" marB="10783" anchor="ctr">
                    <a:lnL>
                      <a:noFill/>
                    </a:lnL>
                    <a:lnR>
                      <a:noFill/>
                    </a:lnR>
                    <a:lnT>
                      <a:noFill/>
                    </a:lnT>
                    <a:lnB>
                      <a:noFill/>
                    </a:lnB>
                    <a:solidFill>
                      <a:srgbClr val="FFFFFF"/>
                    </a:solidFill>
                  </a:tcPr>
                </a:tc>
                <a:tc>
                  <a:txBody>
                    <a:bodyPr/>
                    <a:lstStyle/>
                    <a:p>
                      <a:r>
                        <a:rPr lang="en-US" sz="1400">
                          <a:effectLst/>
                        </a:rPr>
                        <a:t>Variable-length raw binary data</a:t>
                      </a:r>
                    </a:p>
                  </a:txBody>
                  <a:tcPr marL="21566" marR="21566" marT="10783" marB="10783" anchor="ctr">
                    <a:lnL>
                      <a:noFill/>
                    </a:lnL>
                    <a:lnR>
                      <a:noFill/>
                    </a:lnR>
                    <a:lnT>
                      <a:noFill/>
                    </a:lnT>
                    <a:lnB>
                      <a:noFill/>
                    </a:lnB>
                    <a:solidFill>
                      <a:srgbClr val="FFFFFF"/>
                    </a:solidFill>
                  </a:tcPr>
                </a:tc>
                <a:tc>
                  <a:txBody>
                    <a:bodyPr/>
                    <a:lstStyle/>
                    <a:p>
                      <a:r>
                        <a:rPr lang="en-US" sz="1400">
                          <a:effectLst/>
                        </a:rPr>
                        <a:t>2 GB</a:t>
                      </a:r>
                    </a:p>
                  </a:txBody>
                  <a:tcPr marL="21566" marR="21566" marT="10783" marB="10783" anchor="ctr">
                    <a:lnL>
                      <a:noFill/>
                    </a:lnL>
                    <a:lnR>
                      <a:noFill/>
                    </a:lnR>
                    <a:lnT>
                      <a:noFill/>
                    </a:lnT>
                    <a:lnB>
                      <a:noFill/>
                    </a:lnB>
                    <a:solidFill>
                      <a:srgbClr val="FFFFFF"/>
                    </a:solidFill>
                  </a:tcPr>
                </a:tc>
                <a:extLst>
                  <a:ext uri="{0D108BD9-81ED-4DB2-BD59-A6C34878D82A}">
                    <a16:rowId xmlns:a16="http://schemas.microsoft.com/office/drawing/2014/main" val="3085507331"/>
                  </a:ext>
                </a:extLst>
              </a:tr>
              <a:tr h="259291">
                <a:tc>
                  <a:txBody>
                    <a:bodyPr/>
                    <a:lstStyle/>
                    <a:p>
                      <a:endParaRPr lang="en-US" sz="1400" dirty="0">
                        <a:effectLst/>
                      </a:endParaRPr>
                    </a:p>
                  </a:txBody>
                  <a:tcPr marL="21566" marR="21566" marT="10783" marB="10783" anchor="ctr">
                    <a:lnL>
                      <a:noFill/>
                    </a:lnL>
                    <a:lnR>
                      <a:noFill/>
                    </a:lnR>
                    <a:lnT>
                      <a:noFill/>
                    </a:lnT>
                    <a:lnB>
                      <a:noFill/>
                    </a:lnB>
                    <a:solidFill>
                      <a:srgbClr val="FFFFFF"/>
                    </a:solidFill>
                  </a:tcPr>
                </a:tc>
                <a:tc>
                  <a:txBody>
                    <a:bodyPr/>
                    <a:lstStyle/>
                    <a:p>
                      <a:endParaRPr lang="en-US" sz="1400" dirty="0">
                        <a:effectLst/>
                      </a:endParaRPr>
                    </a:p>
                  </a:txBody>
                  <a:tcPr marL="21566" marR="21566" marT="10783" marB="10783" anchor="ctr">
                    <a:lnL>
                      <a:noFill/>
                    </a:lnL>
                    <a:lnR>
                      <a:noFill/>
                    </a:lnR>
                    <a:lnT>
                      <a:noFill/>
                    </a:lnT>
                    <a:lnB>
                      <a:noFill/>
                    </a:lnB>
                    <a:solidFill>
                      <a:srgbClr val="FFFFFF"/>
                    </a:solidFill>
                  </a:tcPr>
                </a:tc>
                <a:tc>
                  <a:txBody>
                    <a:bodyPr/>
                    <a:lstStyle/>
                    <a:p>
                      <a:endParaRPr lang="en-US" sz="1400" dirty="0"/>
                    </a:p>
                  </a:txBody>
                  <a:tcPr marL="21566" marR="21566" marT="10783" marB="10783">
                    <a:lnL>
                      <a:noFill/>
                    </a:lnL>
                    <a:lnT>
                      <a:noFill/>
                    </a:lnT>
                  </a:tcPr>
                </a:tc>
                <a:extLst>
                  <a:ext uri="{0D108BD9-81ED-4DB2-BD59-A6C34878D82A}">
                    <a16:rowId xmlns:a16="http://schemas.microsoft.com/office/drawing/2014/main" val="3224497185"/>
                  </a:ext>
                </a:extLst>
              </a:tr>
            </a:tbl>
          </a:graphicData>
        </a:graphic>
      </p:graphicFrame>
    </p:spTree>
    <p:extLst>
      <p:ext uri="{BB962C8B-B14F-4D97-AF65-F5344CB8AC3E}">
        <p14:creationId xmlns:p14="http://schemas.microsoft.com/office/powerpoint/2010/main" val="21530350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7288C6F-9BFE-4F68-85F3-0A536B92EA28}"/>
              </a:ext>
            </a:extLst>
          </p:cNvPr>
          <p:cNvGraphicFramePr>
            <a:graphicFrameLocks noGrp="1"/>
          </p:cNvGraphicFramePr>
          <p:nvPr>
            <p:ph sz="quarter" idx="1"/>
            <p:extLst>
              <p:ext uri="{D42A27DB-BD31-4B8C-83A1-F6EECF244321}">
                <p14:modId xmlns:p14="http://schemas.microsoft.com/office/powerpoint/2010/main" val="3384769714"/>
              </p:ext>
            </p:extLst>
          </p:nvPr>
        </p:nvGraphicFramePr>
        <p:xfrm>
          <a:off x="914400" y="381000"/>
          <a:ext cx="7848600" cy="4679830"/>
        </p:xfrm>
        <a:graphic>
          <a:graphicData uri="http://schemas.openxmlformats.org/drawingml/2006/table">
            <a:tbl>
              <a:tblPr/>
              <a:tblGrid>
                <a:gridCol w="2616200">
                  <a:extLst>
                    <a:ext uri="{9D8B030D-6E8A-4147-A177-3AD203B41FA5}">
                      <a16:colId xmlns:a16="http://schemas.microsoft.com/office/drawing/2014/main" val="575366709"/>
                    </a:ext>
                  </a:extLst>
                </a:gridCol>
                <a:gridCol w="2616200">
                  <a:extLst>
                    <a:ext uri="{9D8B030D-6E8A-4147-A177-3AD203B41FA5}">
                      <a16:colId xmlns:a16="http://schemas.microsoft.com/office/drawing/2014/main" val="4128310836"/>
                    </a:ext>
                  </a:extLst>
                </a:gridCol>
                <a:gridCol w="2616200">
                  <a:extLst>
                    <a:ext uri="{9D8B030D-6E8A-4147-A177-3AD203B41FA5}">
                      <a16:colId xmlns:a16="http://schemas.microsoft.com/office/drawing/2014/main" val="1486278167"/>
                    </a:ext>
                  </a:extLst>
                </a:gridCol>
              </a:tblGrid>
              <a:tr h="93452">
                <a:tc>
                  <a:txBody>
                    <a:bodyPr/>
                    <a:lstStyle/>
                    <a:p>
                      <a:r>
                        <a:rPr lang="en-US" sz="1200" b="1">
                          <a:effectLst/>
                        </a:rPr>
                        <a:t>Datatype</a:t>
                      </a:r>
                      <a:endParaRPr lang="en-US" sz="1200">
                        <a:effectLst/>
                      </a:endParaRPr>
                    </a:p>
                  </a:txBody>
                  <a:tcPr marL="21566" marR="21566" marT="10783" marB="10783" anchor="ctr">
                    <a:lnL>
                      <a:noFill/>
                    </a:lnL>
                    <a:lnR>
                      <a:noFill/>
                    </a:lnR>
                    <a:lnT>
                      <a:noFill/>
                    </a:lnT>
                    <a:lnB>
                      <a:noFill/>
                    </a:lnB>
                    <a:solidFill>
                      <a:srgbClr val="FFFFFF"/>
                    </a:solidFill>
                  </a:tcPr>
                </a:tc>
                <a:tc>
                  <a:txBody>
                    <a:bodyPr/>
                    <a:lstStyle/>
                    <a:p>
                      <a:r>
                        <a:rPr lang="en-US" sz="1200" b="1">
                          <a:effectLst/>
                        </a:rPr>
                        <a:t>Description</a:t>
                      </a:r>
                      <a:endParaRPr lang="en-US" sz="1200">
                        <a:effectLst/>
                      </a:endParaRPr>
                    </a:p>
                  </a:txBody>
                  <a:tcPr marL="21566" marR="21566" marT="10783" marB="10783" anchor="ctr">
                    <a:lnL>
                      <a:noFill/>
                    </a:lnL>
                    <a:lnR>
                      <a:noFill/>
                    </a:lnR>
                    <a:lnT>
                      <a:noFill/>
                    </a:lnT>
                    <a:lnB>
                      <a:noFill/>
                    </a:lnB>
                    <a:solidFill>
                      <a:srgbClr val="FFFFFF"/>
                    </a:solidFill>
                  </a:tcPr>
                </a:tc>
                <a:tc>
                  <a:txBody>
                    <a:bodyPr/>
                    <a:lstStyle/>
                    <a:p>
                      <a:r>
                        <a:rPr lang="en-US" sz="1200" b="1">
                          <a:effectLst/>
                        </a:rPr>
                        <a:t>Maximum Size</a:t>
                      </a:r>
                      <a:endParaRPr lang="en-US" sz="1200">
                        <a:effectLst/>
                      </a:endParaRPr>
                    </a:p>
                  </a:txBody>
                  <a:tcPr marL="21566" marR="21566" marT="10783" marB="10783" anchor="ctr">
                    <a:lnL>
                      <a:noFill/>
                    </a:lnL>
                    <a:lnR>
                      <a:noFill/>
                    </a:lnR>
                    <a:lnT>
                      <a:noFill/>
                    </a:lnT>
                    <a:lnB>
                      <a:noFill/>
                    </a:lnB>
                    <a:solidFill>
                      <a:srgbClr val="FFFFFF"/>
                    </a:solidFill>
                  </a:tcPr>
                </a:tc>
                <a:extLst>
                  <a:ext uri="{0D108BD9-81ED-4DB2-BD59-A6C34878D82A}">
                    <a16:rowId xmlns:a16="http://schemas.microsoft.com/office/drawing/2014/main" val="79283436"/>
                  </a:ext>
                </a:extLst>
              </a:tr>
              <a:tr h="654170">
                <a:tc>
                  <a:txBody>
                    <a:bodyPr/>
                    <a:lstStyle/>
                    <a:p>
                      <a:r>
                        <a:rPr lang="en-US" sz="1200" b="1" dirty="0">
                          <a:effectLst/>
                        </a:rPr>
                        <a:t>VARRAY</a:t>
                      </a:r>
                      <a:endParaRPr lang="en-US" sz="1200" dirty="0">
                        <a:effectLst/>
                      </a:endParaRPr>
                    </a:p>
                  </a:txBody>
                  <a:tcPr marL="21566" marR="21566" marT="10783" marB="10783">
                    <a:lnL>
                      <a:noFill/>
                    </a:lnL>
                    <a:lnR>
                      <a:noFill/>
                    </a:lnR>
                    <a:lnT>
                      <a:noFill/>
                    </a:lnT>
                    <a:lnB>
                      <a:noFill/>
                    </a:lnB>
                    <a:solidFill>
                      <a:srgbClr val="FFFFFF"/>
                    </a:solidFill>
                  </a:tcPr>
                </a:tc>
                <a:tc>
                  <a:txBody>
                    <a:bodyPr/>
                    <a:lstStyle/>
                    <a:p>
                      <a:r>
                        <a:rPr lang="en-US" sz="1200" dirty="0">
                          <a:effectLst/>
                        </a:rPr>
                        <a:t>New to Oracle 8i, an array that is an ordered list.</a:t>
                      </a:r>
                    </a:p>
                    <a:p>
                      <a:r>
                        <a:rPr lang="en-US" sz="1200" i="1" dirty="0" err="1">
                          <a:effectLst/>
                        </a:rPr>
                        <a:t>varray</a:t>
                      </a:r>
                      <a:r>
                        <a:rPr lang="en-US" sz="1200" i="1" dirty="0">
                          <a:effectLst/>
                        </a:rPr>
                        <a:t>(</a:t>
                      </a:r>
                      <a:r>
                        <a:rPr lang="en-US" sz="1200" i="1" dirty="0" err="1">
                          <a:effectLst/>
                        </a:rPr>
                        <a:t>num_elements</a:t>
                      </a:r>
                      <a:r>
                        <a:rPr lang="en-US" sz="1200" i="1" dirty="0">
                          <a:effectLst/>
                        </a:rPr>
                        <a:t>) of type</a:t>
                      </a:r>
                      <a:endParaRPr lang="en-US" sz="1200" dirty="0">
                        <a:effectLst/>
                      </a:endParaRPr>
                    </a:p>
                    <a:p>
                      <a:r>
                        <a:rPr lang="en-US" sz="1200" i="1" dirty="0">
                          <a:effectLst/>
                        </a:rPr>
                        <a:t>e.g. </a:t>
                      </a:r>
                      <a:r>
                        <a:rPr lang="en-US" sz="1200" i="1" dirty="0" err="1">
                          <a:effectLst/>
                        </a:rPr>
                        <a:t>varray</a:t>
                      </a:r>
                      <a:r>
                        <a:rPr lang="en-US" sz="1200" i="1" dirty="0">
                          <a:effectLst/>
                        </a:rPr>
                        <a:t>(100) of number     // this is an array of</a:t>
                      </a:r>
                      <a:r>
                        <a:rPr lang="en-US" sz="1200" dirty="0">
                          <a:effectLst/>
                        </a:rPr>
                        <a:t>                                                    </a:t>
                      </a:r>
                      <a:r>
                        <a:rPr lang="en-US" sz="1200" i="1" dirty="0">
                          <a:effectLst/>
                        </a:rPr>
                        <a:t>maximum of</a:t>
                      </a:r>
                      <a:r>
                        <a:rPr lang="en-US" sz="1200" dirty="0">
                          <a:effectLst/>
                        </a:rPr>
                        <a:t>  </a:t>
                      </a:r>
                      <a:r>
                        <a:rPr lang="en-US" sz="1200" i="1" dirty="0">
                          <a:effectLst/>
                        </a:rPr>
                        <a:t>100                                                    numbers.</a:t>
                      </a:r>
                      <a:endParaRPr lang="en-US" sz="1200" dirty="0">
                        <a:effectLst/>
                      </a:endParaRPr>
                    </a:p>
                  </a:txBody>
                  <a:tcPr marL="21566" marR="21566" marT="10783" marB="10783" anchor="ctr">
                    <a:lnL>
                      <a:noFill/>
                    </a:lnL>
                    <a:lnR>
                      <a:noFill/>
                    </a:lnR>
                    <a:lnT>
                      <a:noFill/>
                    </a:lnT>
                    <a:lnB>
                      <a:noFill/>
                    </a:lnB>
                    <a:solidFill>
                      <a:srgbClr val="FFFFFF"/>
                    </a:solidFill>
                  </a:tcPr>
                </a:tc>
                <a:tc>
                  <a:txBody>
                    <a:bodyPr/>
                    <a:lstStyle/>
                    <a:p>
                      <a:r>
                        <a:rPr lang="en-US" sz="1200" dirty="0">
                          <a:effectLst/>
                        </a:rPr>
                        <a:t> </a:t>
                      </a:r>
                    </a:p>
                  </a:txBody>
                  <a:tcPr marL="21566" marR="21566" marT="10783" marB="10783" anchor="ctr">
                    <a:lnL>
                      <a:noFill/>
                    </a:lnL>
                    <a:lnR>
                      <a:noFill/>
                    </a:lnR>
                    <a:lnT>
                      <a:noFill/>
                    </a:lnT>
                    <a:lnB>
                      <a:noFill/>
                    </a:lnB>
                    <a:solidFill>
                      <a:srgbClr val="FFFFFF"/>
                    </a:solidFill>
                  </a:tcPr>
                </a:tc>
                <a:extLst>
                  <a:ext uri="{0D108BD9-81ED-4DB2-BD59-A6C34878D82A}">
                    <a16:rowId xmlns:a16="http://schemas.microsoft.com/office/drawing/2014/main" val="1189322673"/>
                  </a:ext>
                </a:extLst>
              </a:tr>
              <a:tr h="93452">
                <a:tc>
                  <a:txBody>
                    <a:bodyPr/>
                    <a:lstStyle/>
                    <a:p>
                      <a:r>
                        <a:rPr lang="en-US" sz="1200" b="1">
                          <a:effectLst/>
                        </a:rPr>
                        <a:t>ROWID</a:t>
                      </a:r>
                      <a:endParaRPr lang="en-US" sz="1200">
                        <a:effectLst/>
                      </a:endParaRPr>
                    </a:p>
                  </a:txBody>
                  <a:tcPr marL="21566" marR="21566" marT="10783" marB="10783" anchor="ctr">
                    <a:lnL>
                      <a:noFill/>
                    </a:lnL>
                    <a:lnR>
                      <a:noFill/>
                    </a:lnR>
                    <a:lnT>
                      <a:noFill/>
                    </a:lnT>
                    <a:lnB>
                      <a:noFill/>
                    </a:lnB>
                    <a:solidFill>
                      <a:srgbClr val="FFFFFF"/>
                    </a:solidFill>
                  </a:tcPr>
                </a:tc>
                <a:tc>
                  <a:txBody>
                    <a:bodyPr/>
                    <a:lstStyle/>
                    <a:p>
                      <a:r>
                        <a:rPr lang="en-US" sz="1200">
                          <a:effectLst/>
                        </a:rPr>
                        <a:t>Row ID variable type</a:t>
                      </a:r>
                    </a:p>
                  </a:txBody>
                  <a:tcPr marL="21566" marR="21566" marT="10783" marB="10783" anchor="ctr">
                    <a:lnL>
                      <a:noFill/>
                    </a:lnL>
                    <a:lnR>
                      <a:noFill/>
                    </a:lnR>
                    <a:lnT>
                      <a:noFill/>
                    </a:lnT>
                    <a:lnB>
                      <a:noFill/>
                    </a:lnB>
                    <a:solidFill>
                      <a:srgbClr val="FFFFFF"/>
                    </a:solidFill>
                  </a:tcPr>
                </a:tc>
                <a:tc>
                  <a:txBody>
                    <a:bodyPr/>
                    <a:lstStyle/>
                    <a:p>
                      <a:r>
                        <a:rPr lang="en-US" sz="1200">
                          <a:effectLst/>
                        </a:rPr>
                        <a:t>6 bytes</a:t>
                      </a:r>
                    </a:p>
                  </a:txBody>
                  <a:tcPr marL="21566" marR="21566" marT="10783" marB="10783" anchor="ctr">
                    <a:lnL>
                      <a:noFill/>
                    </a:lnL>
                    <a:lnR>
                      <a:noFill/>
                    </a:lnR>
                    <a:lnT>
                      <a:noFill/>
                    </a:lnT>
                    <a:lnB>
                      <a:noFill/>
                    </a:lnB>
                    <a:solidFill>
                      <a:srgbClr val="FFFFFF"/>
                    </a:solidFill>
                  </a:tcPr>
                </a:tc>
                <a:extLst>
                  <a:ext uri="{0D108BD9-81ED-4DB2-BD59-A6C34878D82A}">
                    <a16:rowId xmlns:a16="http://schemas.microsoft.com/office/drawing/2014/main" val="903883770"/>
                  </a:ext>
                </a:extLst>
              </a:tr>
              <a:tr h="1635426">
                <a:tc>
                  <a:txBody>
                    <a:bodyPr/>
                    <a:lstStyle/>
                    <a:p>
                      <a:r>
                        <a:rPr lang="en-US" sz="1200" b="1" dirty="0">
                          <a:effectLst/>
                        </a:rPr>
                        <a:t>User Defined Type</a:t>
                      </a:r>
                      <a:endParaRPr lang="en-US" sz="1200" dirty="0">
                        <a:effectLst/>
                      </a:endParaRPr>
                    </a:p>
                  </a:txBody>
                  <a:tcPr marL="21566" marR="21566" marT="10783" marB="10783">
                    <a:lnL>
                      <a:noFill/>
                    </a:lnL>
                    <a:lnR>
                      <a:noFill/>
                    </a:lnR>
                    <a:lnT>
                      <a:noFill/>
                    </a:lnT>
                    <a:lnB>
                      <a:noFill/>
                    </a:lnB>
                    <a:solidFill>
                      <a:srgbClr val="FFFFFF"/>
                    </a:solidFill>
                  </a:tcPr>
                </a:tc>
                <a:tc>
                  <a:txBody>
                    <a:bodyPr/>
                    <a:lstStyle/>
                    <a:p>
                      <a:r>
                        <a:rPr lang="en-US" sz="1200" dirty="0">
                          <a:effectLst/>
                        </a:rPr>
                        <a:t>User can define their own data type. You do so using the following SQL command. As a user, the DBA had to give you the privilege to be able to create user-defined data types.</a:t>
                      </a:r>
                    </a:p>
                    <a:p>
                      <a:r>
                        <a:rPr lang="en-US" sz="1200" i="1" dirty="0">
                          <a:effectLst/>
                        </a:rPr>
                        <a:t>create type  </a:t>
                      </a:r>
                      <a:r>
                        <a:rPr lang="en-US" sz="1200" i="1" dirty="0" err="1">
                          <a:effectLst/>
                        </a:rPr>
                        <a:t>your_data_type_name</a:t>
                      </a:r>
                      <a:r>
                        <a:rPr lang="en-US" sz="1200" i="1" dirty="0">
                          <a:effectLst/>
                        </a:rPr>
                        <a:t> as XXXX</a:t>
                      </a:r>
                      <a:endParaRPr lang="en-US" sz="1200" dirty="0">
                        <a:effectLst/>
                      </a:endParaRPr>
                    </a:p>
                    <a:p>
                      <a:r>
                        <a:rPr lang="en-US" sz="1200" dirty="0">
                          <a:effectLst/>
                        </a:rPr>
                        <a:t>where XXX specifies the kind of info you want represented as </a:t>
                      </a:r>
                      <a:r>
                        <a:rPr lang="en-US" sz="1200" dirty="0" err="1">
                          <a:effectLst/>
                        </a:rPr>
                        <a:t>your_data_type</a:t>
                      </a:r>
                      <a:r>
                        <a:rPr lang="en-US" sz="1200" dirty="0">
                          <a:effectLst/>
                        </a:rPr>
                        <a:t>. Here are two examples:</a:t>
                      </a:r>
                    </a:p>
                    <a:p>
                      <a:r>
                        <a:rPr lang="en-US" sz="1200" i="1" dirty="0">
                          <a:effectLst/>
                        </a:rPr>
                        <a:t>create type </a:t>
                      </a:r>
                      <a:r>
                        <a:rPr lang="en-US" sz="1200" i="1" dirty="0" err="1">
                          <a:effectLst/>
                        </a:rPr>
                        <a:t>price_list</a:t>
                      </a:r>
                      <a:r>
                        <a:rPr lang="en-US" sz="1200" i="1" dirty="0">
                          <a:effectLst/>
                        </a:rPr>
                        <a:t> as </a:t>
                      </a:r>
                      <a:r>
                        <a:rPr lang="en-US" sz="1200" i="1" dirty="0" err="1">
                          <a:effectLst/>
                        </a:rPr>
                        <a:t>varray</a:t>
                      </a:r>
                      <a:r>
                        <a:rPr lang="en-US" sz="1200" i="1" dirty="0">
                          <a:effectLst/>
                        </a:rPr>
                        <a:t>(100) of number;</a:t>
                      </a:r>
                      <a:endParaRPr lang="en-US" sz="1200" dirty="0">
                        <a:effectLst/>
                      </a:endParaRPr>
                    </a:p>
                    <a:p>
                      <a:r>
                        <a:rPr lang="en-US" sz="1200" dirty="0">
                          <a:effectLst/>
                        </a:rPr>
                        <a:t> </a:t>
                      </a:r>
                    </a:p>
                    <a:p>
                      <a:r>
                        <a:rPr lang="en-US" sz="1200" i="1" dirty="0">
                          <a:effectLst/>
                        </a:rPr>
                        <a:t>create type </a:t>
                      </a:r>
                      <a:r>
                        <a:rPr lang="en-US" sz="1200" i="1" dirty="0" err="1">
                          <a:effectLst/>
                        </a:rPr>
                        <a:t>room_type</a:t>
                      </a:r>
                      <a:r>
                        <a:rPr lang="en-US" sz="1200" i="1" dirty="0">
                          <a:effectLst/>
                        </a:rPr>
                        <a:t> as object(</a:t>
                      </a:r>
                      <a:endParaRPr lang="en-US" sz="1200" dirty="0">
                        <a:effectLst/>
                      </a:endParaRPr>
                    </a:p>
                    <a:p>
                      <a:r>
                        <a:rPr lang="en-US" sz="1200" i="1" dirty="0">
                          <a:effectLst/>
                        </a:rPr>
                        <a:t>capacity        number,</a:t>
                      </a:r>
                      <a:endParaRPr lang="en-US" sz="1200" dirty="0">
                        <a:effectLst/>
                      </a:endParaRPr>
                    </a:p>
                    <a:p>
                      <a:r>
                        <a:rPr lang="en-US" sz="1200" i="1" dirty="0">
                          <a:effectLst/>
                        </a:rPr>
                        <a:t>podium         </a:t>
                      </a:r>
                      <a:r>
                        <a:rPr lang="en-US" sz="1200" i="1" dirty="0" err="1">
                          <a:effectLst/>
                        </a:rPr>
                        <a:t>boolean</a:t>
                      </a:r>
                      <a:r>
                        <a:rPr lang="en-US" sz="1200" i="1" dirty="0">
                          <a:effectLst/>
                        </a:rPr>
                        <a:t>,</a:t>
                      </a:r>
                      <a:endParaRPr lang="en-US" sz="1200" dirty="0">
                        <a:effectLst/>
                      </a:endParaRPr>
                    </a:p>
                    <a:p>
                      <a:r>
                        <a:rPr lang="en-US" sz="1200" i="1" dirty="0">
                          <a:effectLst/>
                        </a:rPr>
                        <a:t>computers    number);</a:t>
                      </a:r>
                      <a:endParaRPr lang="en-US" sz="1200" dirty="0">
                        <a:effectLst/>
                      </a:endParaRPr>
                    </a:p>
                    <a:p>
                      <a:r>
                        <a:rPr lang="en-US" sz="1200" dirty="0">
                          <a:effectLst/>
                        </a:rPr>
                        <a:t> </a:t>
                      </a:r>
                    </a:p>
                  </a:txBody>
                  <a:tcPr marL="21566" marR="21566" marT="10783" marB="10783">
                    <a:lnL>
                      <a:noFill/>
                    </a:lnL>
                    <a:lnR>
                      <a:noFill/>
                    </a:lnR>
                    <a:lnT>
                      <a:noFill/>
                    </a:lnT>
                    <a:lnB>
                      <a:noFill/>
                    </a:lnB>
                    <a:solidFill>
                      <a:srgbClr val="FFFFFF"/>
                    </a:solidFill>
                  </a:tcPr>
                </a:tc>
                <a:tc>
                  <a:txBody>
                    <a:bodyPr/>
                    <a:lstStyle/>
                    <a:p>
                      <a:r>
                        <a:rPr lang="en-US" sz="1200" dirty="0">
                          <a:effectLst/>
                        </a:rPr>
                        <a:t> </a:t>
                      </a:r>
                    </a:p>
                  </a:txBody>
                  <a:tcPr marL="21566" marR="21566" marT="10783" marB="10783" anchor="ctr">
                    <a:lnL>
                      <a:noFill/>
                    </a:lnL>
                    <a:lnR>
                      <a:noFill/>
                    </a:lnR>
                    <a:lnT>
                      <a:noFill/>
                    </a:lnT>
                    <a:lnB>
                      <a:noFill/>
                    </a:lnB>
                    <a:solidFill>
                      <a:srgbClr val="FFFFFF"/>
                    </a:solidFill>
                  </a:tcPr>
                </a:tc>
                <a:extLst>
                  <a:ext uri="{0D108BD9-81ED-4DB2-BD59-A6C34878D82A}">
                    <a16:rowId xmlns:a16="http://schemas.microsoft.com/office/drawing/2014/main" val="2138908816"/>
                  </a:ext>
                </a:extLst>
              </a:tr>
              <a:tr h="93452">
                <a:tc>
                  <a:txBody>
                    <a:bodyPr/>
                    <a:lstStyle/>
                    <a:p>
                      <a:r>
                        <a:rPr lang="en-US" sz="1200" b="1">
                          <a:effectLst/>
                        </a:rPr>
                        <a:t>ROWID</a:t>
                      </a:r>
                      <a:endParaRPr lang="en-US" sz="1200">
                        <a:effectLst/>
                      </a:endParaRPr>
                    </a:p>
                  </a:txBody>
                  <a:tcPr marL="21566" marR="21566" marT="10783" marB="10783" anchor="ctr">
                    <a:lnL>
                      <a:noFill/>
                    </a:lnL>
                    <a:lnR>
                      <a:noFill/>
                    </a:lnR>
                    <a:lnT>
                      <a:noFill/>
                    </a:lnT>
                    <a:lnB>
                      <a:noFill/>
                    </a:lnB>
                    <a:solidFill>
                      <a:srgbClr val="FFFFFF"/>
                    </a:solidFill>
                  </a:tcPr>
                </a:tc>
                <a:tc>
                  <a:txBody>
                    <a:bodyPr/>
                    <a:lstStyle/>
                    <a:p>
                      <a:r>
                        <a:rPr lang="en-US" sz="1200">
                          <a:effectLst/>
                        </a:rPr>
                        <a:t>Row ID variable type</a:t>
                      </a:r>
                    </a:p>
                  </a:txBody>
                  <a:tcPr marL="21566" marR="21566" marT="10783" marB="10783" anchor="ctr">
                    <a:lnL>
                      <a:noFill/>
                    </a:lnL>
                    <a:lnR>
                      <a:noFill/>
                    </a:lnR>
                    <a:lnT>
                      <a:noFill/>
                    </a:lnT>
                    <a:lnB>
                      <a:noFill/>
                    </a:lnB>
                    <a:solidFill>
                      <a:srgbClr val="FFFFFF"/>
                    </a:solidFill>
                  </a:tcPr>
                </a:tc>
                <a:tc>
                  <a:txBody>
                    <a:bodyPr/>
                    <a:lstStyle/>
                    <a:p>
                      <a:endParaRPr lang="en-US" sz="1200" dirty="0"/>
                    </a:p>
                  </a:txBody>
                  <a:tcPr marL="21566" marR="21566" marT="10783" marB="10783">
                    <a:lnL>
                      <a:noFill/>
                    </a:lnL>
                    <a:lnT>
                      <a:noFill/>
                    </a:lnT>
                  </a:tcPr>
                </a:tc>
                <a:extLst>
                  <a:ext uri="{0D108BD9-81ED-4DB2-BD59-A6C34878D82A}">
                    <a16:rowId xmlns:a16="http://schemas.microsoft.com/office/drawing/2014/main" val="3224497185"/>
                  </a:ext>
                </a:extLst>
              </a:tr>
            </a:tbl>
          </a:graphicData>
        </a:graphic>
      </p:graphicFrame>
    </p:spTree>
    <p:extLst>
      <p:ext uri="{BB962C8B-B14F-4D97-AF65-F5344CB8AC3E}">
        <p14:creationId xmlns:p14="http://schemas.microsoft.com/office/powerpoint/2010/main" val="32178889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046E7-779A-4519-BAC3-56BE0776913B}"/>
              </a:ext>
            </a:extLst>
          </p:cNvPr>
          <p:cNvSpPr>
            <a:spLocks noGrp="1"/>
          </p:cNvSpPr>
          <p:nvPr>
            <p:ph type="title"/>
          </p:nvPr>
        </p:nvSpPr>
        <p:spPr>
          <a:xfrm>
            <a:off x="914400" y="274638"/>
            <a:ext cx="7772400" cy="868362"/>
          </a:xfrm>
        </p:spPr>
        <p:txBody>
          <a:bodyPr>
            <a:normAutofit fontScale="90000"/>
          </a:bodyPr>
          <a:lstStyle/>
          <a:p>
            <a:r>
              <a:rPr lang="en-US" dirty="0"/>
              <a:t>Oracle built in functions… go to oracle.com for more</a:t>
            </a:r>
          </a:p>
        </p:txBody>
      </p:sp>
      <p:graphicFrame>
        <p:nvGraphicFramePr>
          <p:cNvPr id="4" name="Table 3">
            <a:extLst>
              <a:ext uri="{FF2B5EF4-FFF2-40B4-BE49-F238E27FC236}">
                <a16:creationId xmlns:a16="http://schemas.microsoft.com/office/drawing/2014/main" id="{EE9AB21C-BDE8-4E5E-A08C-9E953C0D9E72}"/>
              </a:ext>
            </a:extLst>
          </p:cNvPr>
          <p:cNvGraphicFramePr>
            <a:graphicFrameLocks noGrp="1"/>
          </p:cNvGraphicFramePr>
          <p:nvPr>
            <p:extLst>
              <p:ext uri="{D42A27DB-BD31-4B8C-83A1-F6EECF244321}">
                <p14:modId xmlns:p14="http://schemas.microsoft.com/office/powerpoint/2010/main" val="1620890880"/>
              </p:ext>
            </p:extLst>
          </p:nvPr>
        </p:nvGraphicFramePr>
        <p:xfrm>
          <a:off x="5029200" y="838200"/>
          <a:ext cx="3971796" cy="5596209"/>
        </p:xfrm>
        <a:graphic>
          <a:graphicData uri="http://schemas.openxmlformats.org/drawingml/2006/table">
            <a:tbl>
              <a:tblPr/>
              <a:tblGrid>
                <a:gridCol w="1985898">
                  <a:extLst>
                    <a:ext uri="{9D8B030D-6E8A-4147-A177-3AD203B41FA5}">
                      <a16:colId xmlns:a16="http://schemas.microsoft.com/office/drawing/2014/main" val="1173897233"/>
                    </a:ext>
                  </a:extLst>
                </a:gridCol>
                <a:gridCol w="1985898">
                  <a:extLst>
                    <a:ext uri="{9D8B030D-6E8A-4147-A177-3AD203B41FA5}">
                      <a16:colId xmlns:a16="http://schemas.microsoft.com/office/drawing/2014/main" val="2846113321"/>
                    </a:ext>
                  </a:extLst>
                </a:gridCol>
              </a:tblGrid>
              <a:tr h="292274">
                <a:tc>
                  <a:txBody>
                    <a:bodyPr/>
                    <a:lstStyle/>
                    <a:p>
                      <a:r>
                        <a:rPr lang="en-US" sz="1600" b="0">
                          <a:effectLst/>
                          <a:latin typeface="inherit"/>
                        </a:rPr>
                        <a:t>Function</a:t>
                      </a:r>
                    </a:p>
                  </a:txBody>
                  <a:tcPr marL="62630" marR="62630" marT="31315" marB="31315" anchor="ctr">
                    <a:lnL>
                      <a:noFill/>
                    </a:lnL>
                    <a:lnR>
                      <a:noFill/>
                    </a:lnR>
                    <a:lnT>
                      <a:noFill/>
                    </a:lnT>
                    <a:lnB>
                      <a:noFill/>
                    </a:lnB>
                    <a:solidFill>
                      <a:srgbClr val="CCCCFF"/>
                    </a:solidFill>
                  </a:tcPr>
                </a:tc>
                <a:tc>
                  <a:txBody>
                    <a:bodyPr/>
                    <a:lstStyle/>
                    <a:p>
                      <a:r>
                        <a:rPr lang="en-US" sz="1600" b="0">
                          <a:effectLst/>
                          <a:latin typeface="inherit"/>
                        </a:rPr>
                        <a:t>Meaning</a:t>
                      </a:r>
                    </a:p>
                  </a:txBody>
                  <a:tcPr marL="62630" marR="62630" marT="31315" marB="31315" anchor="ctr">
                    <a:lnL>
                      <a:noFill/>
                    </a:lnL>
                    <a:lnR>
                      <a:noFill/>
                    </a:lnR>
                    <a:lnT>
                      <a:noFill/>
                    </a:lnT>
                    <a:lnB>
                      <a:noFill/>
                    </a:lnB>
                    <a:solidFill>
                      <a:srgbClr val="FFCCFF"/>
                    </a:solidFill>
                  </a:tcPr>
                </a:tc>
                <a:extLst>
                  <a:ext uri="{0D108BD9-81ED-4DB2-BD59-A6C34878D82A}">
                    <a16:rowId xmlns:a16="http://schemas.microsoft.com/office/drawing/2014/main" val="2384836474"/>
                  </a:ext>
                </a:extLst>
              </a:tr>
              <a:tr h="292274">
                <a:tc>
                  <a:txBody>
                    <a:bodyPr/>
                    <a:lstStyle/>
                    <a:p>
                      <a:r>
                        <a:rPr lang="en-US" sz="1600" b="1">
                          <a:effectLst/>
                        </a:rPr>
                        <a:t>ABS</a:t>
                      </a:r>
                      <a:endParaRPr lang="en-US" sz="1600">
                        <a:effectLst/>
                      </a:endParaRPr>
                    </a:p>
                  </a:txBody>
                  <a:tcPr marL="62630" marR="62630" marT="31315" marB="31315" anchor="ctr">
                    <a:lnL>
                      <a:noFill/>
                    </a:lnL>
                    <a:lnR>
                      <a:noFill/>
                    </a:lnR>
                    <a:lnT>
                      <a:noFill/>
                    </a:lnT>
                    <a:lnB>
                      <a:noFill/>
                    </a:lnB>
                    <a:solidFill>
                      <a:srgbClr val="CCCCFF"/>
                    </a:solidFill>
                  </a:tcPr>
                </a:tc>
                <a:tc>
                  <a:txBody>
                    <a:bodyPr/>
                    <a:lstStyle/>
                    <a:p>
                      <a:r>
                        <a:rPr lang="en-US" sz="1600">
                          <a:effectLst/>
                        </a:rPr>
                        <a:t>absolute value</a:t>
                      </a:r>
                    </a:p>
                  </a:txBody>
                  <a:tcPr marL="62630" marR="62630" marT="31315" marB="31315" anchor="ctr">
                    <a:lnL>
                      <a:noFill/>
                    </a:lnL>
                    <a:lnR>
                      <a:noFill/>
                    </a:lnR>
                    <a:lnT>
                      <a:noFill/>
                    </a:lnT>
                    <a:lnB>
                      <a:noFill/>
                    </a:lnB>
                    <a:solidFill>
                      <a:srgbClr val="FFCCFF"/>
                    </a:solidFill>
                  </a:tcPr>
                </a:tc>
                <a:extLst>
                  <a:ext uri="{0D108BD9-81ED-4DB2-BD59-A6C34878D82A}">
                    <a16:rowId xmlns:a16="http://schemas.microsoft.com/office/drawing/2014/main" val="394448739"/>
                  </a:ext>
                </a:extLst>
              </a:tr>
              <a:tr h="292274">
                <a:tc>
                  <a:txBody>
                    <a:bodyPr/>
                    <a:lstStyle/>
                    <a:p>
                      <a:r>
                        <a:rPr lang="en-US" sz="1600" b="1">
                          <a:effectLst/>
                        </a:rPr>
                        <a:t>CEIL</a:t>
                      </a:r>
                      <a:endParaRPr lang="en-US" sz="1600">
                        <a:effectLst/>
                      </a:endParaRPr>
                    </a:p>
                  </a:txBody>
                  <a:tcPr marL="62630" marR="62630" marT="31315" marB="31315" anchor="ctr">
                    <a:lnL>
                      <a:noFill/>
                    </a:lnL>
                    <a:lnR>
                      <a:noFill/>
                    </a:lnR>
                    <a:lnT>
                      <a:noFill/>
                    </a:lnT>
                    <a:lnB>
                      <a:noFill/>
                    </a:lnB>
                    <a:solidFill>
                      <a:srgbClr val="CCCCFF"/>
                    </a:solidFill>
                  </a:tcPr>
                </a:tc>
                <a:tc>
                  <a:txBody>
                    <a:bodyPr/>
                    <a:lstStyle/>
                    <a:p>
                      <a:r>
                        <a:rPr lang="en-US" sz="1600">
                          <a:effectLst/>
                        </a:rPr>
                        <a:t>ceiling</a:t>
                      </a:r>
                    </a:p>
                  </a:txBody>
                  <a:tcPr marL="62630" marR="62630" marT="31315" marB="31315" anchor="ctr">
                    <a:lnL>
                      <a:noFill/>
                    </a:lnL>
                    <a:lnR>
                      <a:noFill/>
                    </a:lnR>
                    <a:lnT>
                      <a:noFill/>
                    </a:lnT>
                    <a:lnB>
                      <a:noFill/>
                    </a:lnB>
                    <a:solidFill>
                      <a:srgbClr val="FFCCFF"/>
                    </a:solidFill>
                  </a:tcPr>
                </a:tc>
                <a:extLst>
                  <a:ext uri="{0D108BD9-81ED-4DB2-BD59-A6C34878D82A}">
                    <a16:rowId xmlns:a16="http://schemas.microsoft.com/office/drawing/2014/main" val="1483669513"/>
                  </a:ext>
                </a:extLst>
              </a:tr>
              <a:tr h="292274">
                <a:tc>
                  <a:txBody>
                    <a:bodyPr/>
                    <a:lstStyle/>
                    <a:p>
                      <a:r>
                        <a:rPr lang="en-US" sz="1600" b="1">
                          <a:effectLst/>
                        </a:rPr>
                        <a:t>FLOOR</a:t>
                      </a:r>
                      <a:endParaRPr lang="en-US" sz="1600">
                        <a:effectLst/>
                      </a:endParaRPr>
                    </a:p>
                  </a:txBody>
                  <a:tcPr marL="62630" marR="62630" marT="31315" marB="31315" anchor="ctr">
                    <a:lnL>
                      <a:noFill/>
                    </a:lnL>
                    <a:lnR>
                      <a:noFill/>
                    </a:lnR>
                    <a:lnT>
                      <a:noFill/>
                    </a:lnT>
                    <a:lnB>
                      <a:noFill/>
                    </a:lnB>
                    <a:solidFill>
                      <a:srgbClr val="CCCCFF"/>
                    </a:solidFill>
                  </a:tcPr>
                </a:tc>
                <a:tc>
                  <a:txBody>
                    <a:bodyPr/>
                    <a:lstStyle/>
                    <a:p>
                      <a:r>
                        <a:rPr lang="en-US" sz="1600">
                          <a:effectLst/>
                        </a:rPr>
                        <a:t>the floor</a:t>
                      </a:r>
                    </a:p>
                  </a:txBody>
                  <a:tcPr marL="62630" marR="62630" marT="31315" marB="31315" anchor="ctr">
                    <a:lnL>
                      <a:noFill/>
                    </a:lnL>
                    <a:lnR>
                      <a:noFill/>
                    </a:lnR>
                    <a:lnT>
                      <a:noFill/>
                    </a:lnT>
                    <a:lnB>
                      <a:noFill/>
                    </a:lnB>
                    <a:solidFill>
                      <a:srgbClr val="FFCCFF"/>
                    </a:solidFill>
                  </a:tcPr>
                </a:tc>
                <a:extLst>
                  <a:ext uri="{0D108BD9-81ED-4DB2-BD59-A6C34878D82A}">
                    <a16:rowId xmlns:a16="http://schemas.microsoft.com/office/drawing/2014/main" val="3758781530"/>
                  </a:ext>
                </a:extLst>
              </a:tr>
              <a:tr h="292274">
                <a:tc>
                  <a:txBody>
                    <a:bodyPr/>
                    <a:lstStyle/>
                    <a:p>
                      <a:r>
                        <a:rPr lang="en-US" sz="1600" b="1">
                          <a:effectLst/>
                        </a:rPr>
                        <a:t>MOD</a:t>
                      </a:r>
                      <a:endParaRPr lang="en-US" sz="1600">
                        <a:effectLst/>
                      </a:endParaRPr>
                    </a:p>
                  </a:txBody>
                  <a:tcPr marL="62630" marR="62630" marT="31315" marB="31315" anchor="ctr">
                    <a:lnL>
                      <a:noFill/>
                    </a:lnL>
                    <a:lnR>
                      <a:noFill/>
                    </a:lnR>
                    <a:lnT>
                      <a:noFill/>
                    </a:lnT>
                    <a:lnB>
                      <a:noFill/>
                    </a:lnB>
                    <a:solidFill>
                      <a:srgbClr val="CCCCFF"/>
                    </a:solidFill>
                  </a:tcPr>
                </a:tc>
                <a:tc>
                  <a:txBody>
                    <a:bodyPr/>
                    <a:lstStyle/>
                    <a:p>
                      <a:r>
                        <a:rPr lang="en-US" sz="1600">
                          <a:effectLst/>
                        </a:rPr>
                        <a:t>modular</a:t>
                      </a:r>
                    </a:p>
                  </a:txBody>
                  <a:tcPr marL="62630" marR="62630" marT="31315" marB="31315" anchor="ctr">
                    <a:lnL>
                      <a:noFill/>
                    </a:lnL>
                    <a:lnR>
                      <a:noFill/>
                    </a:lnR>
                    <a:lnT>
                      <a:noFill/>
                    </a:lnT>
                    <a:lnB>
                      <a:noFill/>
                    </a:lnB>
                    <a:solidFill>
                      <a:srgbClr val="FFCCFF"/>
                    </a:solidFill>
                  </a:tcPr>
                </a:tc>
                <a:extLst>
                  <a:ext uri="{0D108BD9-81ED-4DB2-BD59-A6C34878D82A}">
                    <a16:rowId xmlns:a16="http://schemas.microsoft.com/office/drawing/2014/main" val="2932962377"/>
                  </a:ext>
                </a:extLst>
              </a:tr>
              <a:tr h="292274">
                <a:tc>
                  <a:txBody>
                    <a:bodyPr/>
                    <a:lstStyle/>
                    <a:p>
                      <a:r>
                        <a:rPr lang="en-US" sz="1600" b="1">
                          <a:effectLst/>
                        </a:rPr>
                        <a:t>POWER</a:t>
                      </a:r>
                      <a:endParaRPr lang="en-US" sz="1600">
                        <a:effectLst/>
                      </a:endParaRPr>
                    </a:p>
                  </a:txBody>
                  <a:tcPr marL="62630" marR="62630" marT="31315" marB="31315" anchor="ctr">
                    <a:lnL>
                      <a:noFill/>
                    </a:lnL>
                    <a:lnR>
                      <a:noFill/>
                    </a:lnR>
                    <a:lnT>
                      <a:noFill/>
                    </a:lnT>
                    <a:lnB>
                      <a:noFill/>
                    </a:lnB>
                    <a:solidFill>
                      <a:srgbClr val="CCCCFF"/>
                    </a:solidFill>
                  </a:tcPr>
                </a:tc>
                <a:tc>
                  <a:txBody>
                    <a:bodyPr/>
                    <a:lstStyle/>
                    <a:p>
                      <a:r>
                        <a:rPr lang="en-US" sz="1600">
                          <a:effectLst/>
                        </a:rPr>
                        <a:t>x to power of y</a:t>
                      </a:r>
                    </a:p>
                  </a:txBody>
                  <a:tcPr marL="62630" marR="62630" marT="31315" marB="31315" anchor="ctr">
                    <a:lnL>
                      <a:noFill/>
                    </a:lnL>
                    <a:lnR>
                      <a:noFill/>
                    </a:lnR>
                    <a:lnT>
                      <a:noFill/>
                    </a:lnT>
                    <a:lnB>
                      <a:noFill/>
                    </a:lnB>
                    <a:solidFill>
                      <a:srgbClr val="FFCCFF"/>
                    </a:solidFill>
                  </a:tcPr>
                </a:tc>
                <a:extLst>
                  <a:ext uri="{0D108BD9-81ED-4DB2-BD59-A6C34878D82A}">
                    <a16:rowId xmlns:a16="http://schemas.microsoft.com/office/drawing/2014/main" val="396079976"/>
                  </a:ext>
                </a:extLst>
              </a:tr>
              <a:tr h="511479">
                <a:tc>
                  <a:txBody>
                    <a:bodyPr/>
                    <a:lstStyle/>
                    <a:p>
                      <a:r>
                        <a:rPr lang="en-US" sz="1600" b="1">
                          <a:effectLst/>
                        </a:rPr>
                        <a:t>ROUND</a:t>
                      </a:r>
                      <a:endParaRPr lang="en-US" sz="1600">
                        <a:effectLst/>
                      </a:endParaRPr>
                    </a:p>
                  </a:txBody>
                  <a:tcPr marL="62630" marR="62630" marT="31315" marB="31315" anchor="ctr">
                    <a:lnL>
                      <a:noFill/>
                    </a:lnL>
                    <a:lnR>
                      <a:noFill/>
                    </a:lnR>
                    <a:lnT>
                      <a:noFill/>
                    </a:lnT>
                    <a:lnB>
                      <a:noFill/>
                    </a:lnB>
                    <a:solidFill>
                      <a:srgbClr val="CCCCFF"/>
                    </a:solidFill>
                  </a:tcPr>
                </a:tc>
                <a:tc>
                  <a:txBody>
                    <a:bodyPr/>
                    <a:lstStyle/>
                    <a:p>
                      <a:r>
                        <a:rPr lang="en-US" sz="1600">
                          <a:effectLst/>
                        </a:rPr>
                        <a:t>round off the number</a:t>
                      </a:r>
                    </a:p>
                  </a:txBody>
                  <a:tcPr marL="62630" marR="62630" marT="31315" marB="31315" anchor="ctr">
                    <a:lnL>
                      <a:noFill/>
                    </a:lnL>
                    <a:lnR>
                      <a:noFill/>
                    </a:lnR>
                    <a:lnT>
                      <a:noFill/>
                    </a:lnT>
                    <a:lnB>
                      <a:noFill/>
                    </a:lnB>
                    <a:solidFill>
                      <a:srgbClr val="FFCCFF"/>
                    </a:solidFill>
                  </a:tcPr>
                </a:tc>
                <a:extLst>
                  <a:ext uri="{0D108BD9-81ED-4DB2-BD59-A6C34878D82A}">
                    <a16:rowId xmlns:a16="http://schemas.microsoft.com/office/drawing/2014/main" val="3159733160"/>
                  </a:ext>
                </a:extLst>
              </a:tr>
              <a:tr h="292274">
                <a:tc>
                  <a:txBody>
                    <a:bodyPr/>
                    <a:lstStyle/>
                    <a:p>
                      <a:r>
                        <a:rPr lang="en-US" sz="1600" b="1">
                          <a:effectLst/>
                        </a:rPr>
                        <a:t>SIGN</a:t>
                      </a:r>
                      <a:endParaRPr lang="en-US" sz="1600">
                        <a:effectLst/>
                      </a:endParaRPr>
                    </a:p>
                  </a:txBody>
                  <a:tcPr marL="62630" marR="62630" marT="31315" marB="31315" anchor="ctr">
                    <a:lnL>
                      <a:noFill/>
                    </a:lnL>
                    <a:lnR>
                      <a:noFill/>
                    </a:lnR>
                    <a:lnT>
                      <a:noFill/>
                    </a:lnT>
                    <a:lnB>
                      <a:noFill/>
                    </a:lnB>
                    <a:solidFill>
                      <a:srgbClr val="CCCCFF"/>
                    </a:solidFill>
                  </a:tcPr>
                </a:tc>
                <a:tc>
                  <a:txBody>
                    <a:bodyPr/>
                    <a:lstStyle/>
                    <a:p>
                      <a:r>
                        <a:rPr lang="en-US" sz="1600">
                          <a:effectLst/>
                        </a:rPr>
                        <a:t>retrieve the sign</a:t>
                      </a:r>
                    </a:p>
                  </a:txBody>
                  <a:tcPr marL="62630" marR="62630" marT="31315" marB="31315" anchor="ctr">
                    <a:lnL>
                      <a:noFill/>
                    </a:lnL>
                    <a:lnR>
                      <a:noFill/>
                    </a:lnR>
                    <a:lnT>
                      <a:noFill/>
                    </a:lnT>
                    <a:lnB>
                      <a:noFill/>
                    </a:lnB>
                    <a:solidFill>
                      <a:srgbClr val="FFCCFF"/>
                    </a:solidFill>
                  </a:tcPr>
                </a:tc>
                <a:extLst>
                  <a:ext uri="{0D108BD9-81ED-4DB2-BD59-A6C34878D82A}">
                    <a16:rowId xmlns:a16="http://schemas.microsoft.com/office/drawing/2014/main" val="2078812317"/>
                  </a:ext>
                </a:extLst>
              </a:tr>
              <a:tr h="292274">
                <a:tc>
                  <a:txBody>
                    <a:bodyPr/>
                    <a:lstStyle/>
                    <a:p>
                      <a:r>
                        <a:rPr lang="en-US" sz="1600" b="1">
                          <a:effectLst/>
                        </a:rPr>
                        <a:t>SQRT</a:t>
                      </a:r>
                      <a:endParaRPr lang="en-US" sz="1600">
                        <a:effectLst/>
                      </a:endParaRPr>
                    </a:p>
                  </a:txBody>
                  <a:tcPr marL="62630" marR="62630" marT="31315" marB="31315" anchor="ctr">
                    <a:lnL>
                      <a:noFill/>
                    </a:lnL>
                    <a:lnR>
                      <a:noFill/>
                    </a:lnR>
                    <a:lnT>
                      <a:noFill/>
                    </a:lnT>
                    <a:lnB>
                      <a:noFill/>
                    </a:lnB>
                    <a:solidFill>
                      <a:srgbClr val="CCCCFF"/>
                    </a:solidFill>
                  </a:tcPr>
                </a:tc>
                <a:tc>
                  <a:txBody>
                    <a:bodyPr/>
                    <a:lstStyle/>
                    <a:p>
                      <a:r>
                        <a:rPr lang="en-US" sz="1600">
                          <a:effectLst/>
                        </a:rPr>
                        <a:t>square root</a:t>
                      </a:r>
                    </a:p>
                  </a:txBody>
                  <a:tcPr marL="62630" marR="62630" marT="31315" marB="31315" anchor="ctr">
                    <a:lnL>
                      <a:noFill/>
                    </a:lnL>
                    <a:lnR>
                      <a:noFill/>
                    </a:lnR>
                    <a:lnT>
                      <a:noFill/>
                    </a:lnT>
                    <a:lnB>
                      <a:noFill/>
                    </a:lnB>
                    <a:solidFill>
                      <a:srgbClr val="FFCCFF"/>
                    </a:solidFill>
                  </a:tcPr>
                </a:tc>
                <a:extLst>
                  <a:ext uri="{0D108BD9-81ED-4DB2-BD59-A6C34878D82A}">
                    <a16:rowId xmlns:a16="http://schemas.microsoft.com/office/drawing/2014/main" val="96951703"/>
                  </a:ext>
                </a:extLst>
              </a:tr>
              <a:tr h="292274">
                <a:tc>
                  <a:txBody>
                    <a:bodyPr/>
                    <a:lstStyle/>
                    <a:p>
                      <a:r>
                        <a:rPr lang="en-US" sz="1600" b="1">
                          <a:effectLst/>
                        </a:rPr>
                        <a:t>TRUNC</a:t>
                      </a:r>
                      <a:endParaRPr lang="en-US" sz="1600">
                        <a:effectLst/>
                      </a:endParaRPr>
                    </a:p>
                  </a:txBody>
                  <a:tcPr marL="62630" marR="62630" marT="31315" marB="31315" anchor="ctr">
                    <a:lnL>
                      <a:noFill/>
                    </a:lnL>
                    <a:lnR>
                      <a:noFill/>
                    </a:lnR>
                    <a:lnT>
                      <a:noFill/>
                    </a:lnT>
                    <a:lnB>
                      <a:noFill/>
                    </a:lnB>
                    <a:solidFill>
                      <a:srgbClr val="CCCCFF"/>
                    </a:solidFill>
                  </a:tcPr>
                </a:tc>
                <a:tc>
                  <a:txBody>
                    <a:bodyPr/>
                    <a:lstStyle/>
                    <a:p>
                      <a:r>
                        <a:rPr lang="en-US" sz="1600">
                          <a:effectLst/>
                        </a:rPr>
                        <a:t>truncate</a:t>
                      </a:r>
                    </a:p>
                  </a:txBody>
                  <a:tcPr marL="62630" marR="62630" marT="31315" marB="31315" anchor="ctr">
                    <a:lnL>
                      <a:noFill/>
                    </a:lnL>
                    <a:lnR>
                      <a:noFill/>
                    </a:lnR>
                    <a:lnT>
                      <a:noFill/>
                    </a:lnT>
                    <a:lnB>
                      <a:noFill/>
                    </a:lnB>
                    <a:solidFill>
                      <a:srgbClr val="FFCCFF"/>
                    </a:solidFill>
                  </a:tcPr>
                </a:tc>
                <a:extLst>
                  <a:ext uri="{0D108BD9-81ED-4DB2-BD59-A6C34878D82A}">
                    <a16:rowId xmlns:a16="http://schemas.microsoft.com/office/drawing/2014/main" val="3906994074"/>
                  </a:ext>
                </a:extLst>
              </a:tr>
              <a:tr h="292274">
                <a:tc>
                  <a:txBody>
                    <a:bodyPr/>
                    <a:lstStyle/>
                    <a:p>
                      <a:r>
                        <a:rPr lang="en-US" sz="1600" b="1">
                          <a:effectLst/>
                        </a:rPr>
                        <a:t>AVG</a:t>
                      </a:r>
                      <a:endParaRPr lang="en-US" sz="1600">
                        <a:effectLst/>
                      </a:endParaRPr>
                    </a:p>
                  </a:txBody>
                  <a:tcPr marL="62630" marR="62630" marT="31315" marB="31315" anchor="ctr">
                    <a:lnL>
                      <a:noFill/>
                    </a:lnL>
                    <a:lnR>
                      <a:noFill/>
                    </a:lnR>
                    <a:lnT>
                      <a:noFill/>
                    </a:lnT>
                    <a:lnB>
                      <a:noFill/>
                    </a:lnB>
                    <a:solidFill>
                      <a:srgbClr val="CCCCFF"/>
                    </a:solidFill>
                  </a:tcPr>
                </a:tc>
                <a:tc>
                  <a:txBody>
                    <a:bodyPr/>
                    <a:lstStyle/>
                    <a:p>
                      <a:r>
                        <a:rPr lang="en-US" sz="1600">
                          <a:effectLst/>
                        </a:rPr>
                        <a:t>take the average</a:t>
                      </a:r>
                    </a:p>
                  </a:txBody>
                  <a:tcPr marL="62630" marR="62630" marT="31315" marB="31315" anchor="ctr">
                    <a:lnL>
                      <a:noFill/>
                    </a:lnL>
                    <a:lnR>
                      <a:noFill/>
                    </a:lnR>
                    <a:lnT>
                      <a:noFill/>
                    </a:lnT>
                    <a:lnB>
                      <a:noFill/>
                    </a:lnB>
                    <a:solidFill>
                      <a:srgbClr val="FFCCFF"/>
                    </a:solidFill>
                  </a:tcPr>
                </a:tc>
                <a:extLst>
                  <a:ext uri="{0D108BD9-81ED-4DB2-BD59-A6C34878D82A}">
                    <a16:rowId xmlns:a16="http://schemas.microsoft.com/office/drawing/2014/main" val="33685069"/>
                  </a:ext>
                </a:extLst>
              </a:tr>
              <a:tr h="292274">
                <a:tc>
                  <a:txBody>
                    <a:bodyPr/>
                    <a:lstStyle/>
                    <a:p>
                      <a:r>
                        <a:rPr lang="en-US" sz="1600" b="1">
                          <a:effectLst/>
                        </a:rPr>
                        <a:t>MAX</a:t>
                      </a:r>
                      <a:endParaRPr lang="en-US" sz="1600">
                        <a:effectLst/>
                      </a:endParaRPr>
                    </a:p>
                  </a:txBody>
                  <a:tcPr marL="62630" marR="62630" marT="31315" marB="31315" anchor="ctr">
                    <a:lnL>
                      <a:noFill/>
                    </a:lnL>
                    <a:lnR>
                      <a:noFill/>
                    </a:lnR>
                    <a:lnT>
                      <a:noFill/>
                    </a:lnT>
                    <a:lnB>
                      <a:noFill/>
                    </a:lnB>
                    <a:solidFill>
                      <a:srgbClr val="CCCCFF"/>
                    </a:solidFill>
                  </a:tcPr>
                </a:tc>
                <a:tc>
                  <a:txBody>
                    <a:bodyPr/>
                    <a:lstStyle/>
                    <a:p>
                      <a:r>
                        <a:rPr lang="en-US" sz="1600">
                          <a:effectLst/>
                        </a:rPr>
                        <a:t>the maximum of set</a:t>
                      </a:r>
                    </a:p>
                  </a:txBody>
                  <a:tcPr marL="62630" marR="62630" marT="31315" marB="31315" anchor="ctr">
                    <a:lnL>
                      <a:noFill/>
                    </a:lnL>
                    <a:lnR>
                      <a:noFill/>
                    </a:lnR>
                    <a:lnT>
                      <a:noFill/>
                    </a:lnT>
                    <a:lnB>
                      <a:noFill/>
                    </a:lnB>
                    <a:solidFill>
                      <a:srgbClr val="FFCCFF"/>
                    </a:solidFill>
                  </a:tcPr>
                </a:tc>
                <a:extLst>
                  <a:ext uri="{0D108BD9-81ED-4DB2-BD59-A6C34878D82A}">
                    <a16:rowId xmlns:a16="http://schemas.microsoft.com/office/drawing/2014/main" val="3630983386"/>
                  </a:ext>
                </a:extLst>
              </a:tr>
              <a:tr h="292274">
                <a:tc>
                  <a:txBody>
                    <a:bodyPr/>
                    <a:lstStyle/>
                    <a:p>
                      <a:r>
                        <a:rPr lang="en-US" sz="1600" b="1">
                          <a:effectLst/>
                        </a:rPr>
                        <a:t>MIN</a:t>
                      </a:r>
                      <a:endParaRPr lang="en-US" sz="1600">
                        <a:effectLst/>
                      </a:endParaRPr>
                    </a:p>
                  </a:txBody>
                  <a:tcPr marL="62630" marR="62630" marT="31315" marB="31315" anchor="ctr">
                    <a:lnL>
                      <a:noFill/>
                    </a:lnL>
                    <a:lnR>
                      <a:noFill/>
                    </a:lnR>
                    <a:lnT>
                      <a:noFill/>
                    </a:lnT>
                    <a:lnB>
                      <a:noFill/>
                    </a:lnB>
                    <a:solidFill>
                      <a:srgbClr val="CCCCFF"/>
                    </a:solidFill>
                  </a:tcPr>
                </a:tc>
                <a:tc>
                  <a:txBody>
                    <a:bodyPr/>
                    <a:lstStyle/>
                    <a:p>
                      <a:r>
                        <a:rPr lang="en-US" sz="1600">
                          <a:effectLst/>
                        </a:rPr>
                        <a:t>the minimum of set</a:t>
                      </a:r>
                    </a:p>
                  </a:txBody>
                  <a:tcPr marL="62630" marR="62630" marT="31315" marB="31315" anchor="ctr">
                    <a:lnL>
                      <a:noFill/>
                    </a:lnL>
                    <a:lnR>
                      <a:noFill/>
                    </a:lnR>
                    <a:lnT>
                      <a:noFill/>
                    </a:lnT>
                    <a:lnB>
                      <a:noFill/>
                    </a:lnB>
                    <a:solidFill>
                      <a:srgbClr val="FFCCFF"/>
                    </a:solidFill>
                  </a:tcPr>
                </a:tc>
                <a:extLst>
                  <a:ext uri="{0D108BD9-81ED-4DB2-BD59-A6C34878D82A}">
                    <a16:rowId xmlns:a16="http://schemas.microsoft.com/office/drawing/2014/main" val="1783483980"/>
                  </a:ext>
                </a:extLst>
              </a:tr>
              <a:tr h="511479">
                <a:tc>
                  <a:txBody>
                    <a:bodyPr/>
                    <a:lstStyle/>
                    <a:p>
                      <a:r>
                        <a:rPr lang="en-US" sz="1600" b="1">
                          <a:effectLst/>
                        </a:rPr>
                        <a:t>STDDEV</a:t>
                      </a:r>
                      <a:endParaRPr lang="en-US" sz="1600">
                        <a:effectLst/>
                      </a:endParaRPr>
                    </a:p>
                  </a:txBody>
                  <a:tcPr marL="62630" marR="62630" marT="31315" marB="31315" anchor="ctr">
                    <a:lnL>
                      <a:noFill/>
                    </a:lnL>
                    <a:lnR>
                      <a:noFill/>
                    </a:lnR>
                    <a:lnT>
                      <a:noFill/>
                    </a:lnT>
                    <a:lnB>
                      <a:noFill/>
                    </a:lnB>
                    <a:solidFill>
                      <a:srgbClr val="CCCCFF"/>
                    </a:solidFill>
                  </a:tcPr>
                </a:tc>
                <a:tc>
                  <a:txBody>
                    <a:bodyPr/>
                    <a:lstStyle/>
                    <a:p>
                      <a:r>
                        <a:rPr lang="en-US" sz="1600">
                          <a:effectLst/>
                        </a:rPr>
                        <a:t>calculate standard deviation</a:t>
                      </a:r>
                    </a:p>
                  </a:txBody>
                  <a:tcPr marL="62630" marR="62630" marT="31315" marB="31315" anchor="ctr">
                    <a:lnL>
                      <a:noFill/>
                    </a:lnL>
                    <a:lnR>
                      <a:noFill/>
                    </a:lnR>
                    <a:lnT>
                      <a:noFill/>
                    </a:lnT>
                    <a:lnB>
                      <a:noFill/>
                    </a:lnB>
                    <a:solidFill>
                      <a:srgbClr val="FFCCFF"/>
                    </a:solidFill>
                  </a:tcPr>
                </a:tc>
                <a:extLst>
                  <a:ext uri="{0D108BD9-81ED-4DB2-BD59-A6C34878D82A}">
                    <a16:rowId xmlns:a16="http://schemas.microsoft.com/office/drawing/2014/main" val="2037539299"/>
                  </a:ext>
                </a:extLst>
              </a:tr>
              <a:tr h="292274">
                <a:tc>
                  <a:txBody>
                    <a:bodyPr/>
                    <a:lstStyle/>
                    <a:p>
                      <a:r>
                        <a:rPr lang="en-US" sz="1600" b="1">
                          <a:effectLst/>
                        </a:rPr>
                        <a:t>SUM</a:t>
                      </a:r>
                      <a:endParaRPr lang="en-US" sz="1600">
                        <a:effectLst/>
                      </a:endParaRPr>
                    </a:p>
                  </a:txBody>
                  <a:tcPr marL="62630" marR="62630" marT="31315" marB="31315" anchor="ctr">
                    <a:lnL>
                      <a:noFill/>
                    </a:lnL>
                    <a:lnR>
                      <a:noFill/>
                    </a:lnR>
                    <a:lnT>
                      <a:noFill/>
                    </a:lnT>
                    <a:lnB>
                      <a:noFill/>
                    </a:lnB>
                    <a:solidFill>
                      <a:srgbClr val="CCCCFF"/>
                    </a:solidFill>
                  </a:tcPr>
                </a:tc>
                <a:tc>
                  <a:txBody>
                    <a:bodyPr/>
                    <a:lstStyle/>
                    <a:p>
                      <a:r>
                        <a:rPr lang="en-US" sz="1600">
                          <a:effectLst/>
                        </a:rPr>
                        <a:t>take the sum</a:t>
                      </a:r>
                    </a:p>
                  </a:txBody>
                  <a:tcPr marL="62630" marR="62630" marT="31315" marB="31315" anchor="ctr">
                    <a:lnL>
                      <a:noFill/>
                    </a:lnL>
                    <a:lnR>
                      <a:noFill/>
                    </a:lnR>
                    <a:lnT>
                      <a:noFill/>
                    </a:lnT>
                    <a:lnB>
                      <a:noFill/>
                    </a:lnB>
                    <a:solidFill>
                      <a:srgbClr val="FFCCFF"/>
                    </a:solidFill>
                  </a:tcPr>
                </a:tc>
                <a:extLst>
                  <a:ext uri="{0D108BD9-81ED-4DB2-BD59-A6C34878D82A}">
                    <a16:rowId xmlns:a16="http://schemas.microsoft.com/office/drawing/2014/main" val="3268145677"/>
                  </a:ext>
                </a:extLst>
              </a:tr>
              <a:tr h="511479">
                <a:tc>
                  <a:txBody>
                    <a:bodyPr/>
                    <a:lstStyle/>
                    <a:p>
                      <a:r>
                        <a:rPr lang="en-US" sz="1600" b="1">
                          <a:effectLst/>
                        </a:rPr>
                        <a:t>SYSDATE</a:t>
                      </a:r>
                      <a:endParaRPr lang="en-US" sz="1600">
                        <a:effectLst/>
                      </a:endParaRPr>
                    </a:p>
                  </a:txBody>
                  <a:tcPr marL="62630" marR="62630" marT="31315" marB="31315" anchor="ctr">
                    <a:lnL>
                      <a:noFill/>
                    </a:lnL>
                    <a:lnR>
                      <a:noFill/>
                    </a:lnR>
                    <a:lnT>
                      <a:noFill/>
                    </a:lnT>
                    <a:lnB>
                      <a:noFill/>
                    </a:lnB>
                    <a:solidFill>
                      <a:srgbClr val="CCCCFF"/>
                    </a:solidFill>
                  </a:tcPr>
                </a:tc>
                <a:tc>
                  <a:txBody>
                    <a:bodyPr/>
                    <a:lstStyle/>
                    <a:p>
                      <a:r>
                        <a:rPr lang="en-US" sz="1600" dirty="0">
                          <a:effectLst/>
                        </a:rPr>
                        <a:t>get the current </a:t>
                      </a:r>
                      <a:r>
                        <a:rPr lang="en-US" sz="1600" dirty="0" err="1">
                          <a:effectLst/>
                        </a:rPr>
                        <a:t>sytem</a:t>
                      </a:r>
                      <a:r>
                        <a:rPr lang="en-US" sz="1600" dirty="0">
                          <a:effectLst/>
                        </a:rPr>
                        <a:t> date</a:t>
                      </a:r>
                    </a:p>
                  </a:txBody>
                  <a:tcPr marL="62630" marR="62630" marT="31315" marB="31315" anchor="ctr">
                    <a:lnL>
                      <a:noFill/>
                    </a:lnL>
                    <a:lnR>
                      <a:noFill/>
                    </a:lnR>
                    <a:lnT>
                      <a:noFill/>
                    </a:lnT>
                    <a:lnB>
                      <a:noFill/>
                    </a:lnB>
                    <a:solidFill>
                      <a:srgbClr val="FFCCFF"/>
                    </a:solidFill>
                  </a:tcPr>
                </a:tc>
                <a:extLst>
                  <a:ext uri="{0D108BD9-81ED-4DB2-BD59-A6C34878D82A}">
                    <a16:rowId xmlns:a16="http://schemas.microsoft.com/office/drawing/2014/main" val="1326757693"/>
                  </a:ext>
                </a:extLst>
              </a:tr>
            </a:tbl>
          </a:graphicData>
        </a:graphic>
      </p:graphicFrame>
    </p:spTree>
    <p:extLst>
      <p:ext uri="{BB962C8B-B14F-4D97-AF65-F5344CB8AC3E}">
        <p14:creationId xmlns:p14="http://schemas.microsoft.com/office/powerpoint/2010/main" val="4723425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D2A8B-4232-4841-B1FF-235EA396E16A}"/>
              </a:ext>
            </a:extLst>
          </p:cNvPr>
          <p:cNvSpPr>
            <a:spLocks noGrp="1"/>
          </p:cNvSpPr>
          <p:nvPr>
            <p:ph type="title"/>
          </p:nvPr>
        </p:nvSpPr>
        <p:spPr>
          <a:xfrm>
            <a:off x="914400" y="274638"/>
            <a:ext cx="7772400" cy="334962"/>
          </a:xfrm>
        </p:spPr>
        <p:txBody>
          <a:bodyPr>
            <a:normAutofit fontScale="90000"/>
          </a:bodyPr>
          <a:lstStyle/>
          <a:p>
            <a:r>
              <a:rPr lang="en-US" sz="2000" dirty="0"/>
              <a:t>PHP and connecting to Oracle (or any similar relational database)</a:t>
            </a:r>
          </a:p>
        </p:txBody>
      </p:sp>
      <p:sp>
        <p:nvSpPr>
          <p:cNvPr id="3" name="Content Placeholder 2">
            <a:extLst>
              <a:ext uri="{FF2B5EF4-FFF2-40B4-BE49-F238E27FC236}">
                <a16:creationId xmlns:a16="http://schemas.microsoft.com/office/drawing/2014/main" id="{E9340FE9-8227-4ABC-9A53-CFB903E77835}"/>
              </a:ext>
            </a:extLst>
          </p:cNvPr>
          <p:cNvSpPr>
            <a:spLocks noGrp="1"/>
          </p:cNvSpPr>
          <p:nvPr>
            <p:ph sz="quarter" idx="1"/>
          </p:nvPr>
        </p:nvSpPr>
        <p:spPr/>
        <p:txBody>
          <a:bodyPr>
            <a:noAutofit/>
          </a:bodyPr>
          <a:lstStyle/>
          <a:p>
            <a:pPr marL="0" indent="0">
              <a:buNone/>
            </a:pPr>
            <a:r>
              <a:rPr lang="en-US" sz="1600" dirty="0"/>
              <a:t>&lt;?</a:t>
            </a:r>
            <a:r>
              <a:rPr lang="en-US" sz="1600" dirty="0" err="1"/>
              <a:t>php</a:t>
            </a:r>
            <a:br>
              <a:rPr lang="en-US" sz="1600" dirty="0"/>
            </a:br>
            <a:r>
              <a:rPr lang="en-US" sz="1600" dirty="0"/>
              <a:t>    $user="</a:t>
            </a:r>
            <a:r>
              <a:rPr lang="en-US" sz="1600" dirty="0" err="1"/>
              <a:t>login_CHANGE_THIS</a:t>
            </a:r>
            <a:r>
              <a:rPr lang="en-US" sz="1600" dirty="0"/>
              <a:t>";</a:t>
            </a:r>
            <a:br>
              <a:rPr lang="en-US" sz="1600" dirty="0"/>
            </a:br>
            <a:r>
              <a:rPr lang="en-US" sz="1600" dirty="0"/>
              <a:t>    $password= "</a:t>
            </a:r>
            <a:r>
              <a:rPr lang="en-US" sz="1600" dirty="0" err="1"/>
              <a:t>password_CHANGE</a:t>
            </a:r>
            <a:r>
              <a:rPr lang="en-US" sz="1600" dirty="0"/>
              <a:t> THIS";</a:t>
            </a:r>
            <a:br>
              <a:rPr lang="en-US" sz="1600" dirty="0"/>
            </a:br>
            <a:r>
              <a:rPr lang="en-US" sz="1600" dirty="0"/>
              <a:t>    $host = "mcsdb2.sci.csueastbay.edu:1521/MCSDB2"; //CHANGE THIS</a:t>
            </a:r>
          </a:p>
          <a:p>
            <a:pPr marL="0" indent="0">
              <a:buNone/>
            </a:pPr>
            <a:r>
              <a:rPr lang="en-US" sz="1600" dirty="0"/>
              <a:t>    //setup </a:t>
            </a:r>
            <a:r>
              <a:rPr lang="en-US" sz="1600" dirty="0" err="1"/>
              <a:t>sql</a:t>
            </a:r>
            <a:r>
              <a:rPr lang="en-US" sz="1600" dirty="0"/>
              <a:t> query</a:t>
            </a:r>
            <a:br>
              <a:rPr lang="en-US" sz="1600" dirty="0"/>
            </a:br>
            <a:r>
              <a:rPr lang="en-US" sz="1600" dirty="0"/>
              <a:t>    $query = "SELECT * FROM DOGS WHERE AGE &gt; " . @$_POST['age'];</a:t>
            </a:r>
          </a:p>
          <a:p>
            <a:pPr marL="0" indent="0">
              <a:buNone/>
            </a:pPr>
            <a:r>
              <a:rPr lang="en-US" sz="1600" dirty="0"/>
              <a:t>    echo "Query is = " .$query;</a:t>
            </a:r>
            <a:br>
              <a:rPr lang="en-US" sz="1600" dirty="0"/>
            </a:br>
            <a:r>
              <a:rPr lang="en-US" sz="1600" dirty="0"/>
              <a:t>    echo "&lt;</a:t>
            </a:r>
            <a:r>
              <a:rPr lang="en-US" sz="1600" dirty="0" err="1"/>
              <a:t>br</a:t>
            </a:r>
            <a:r>
              <a:rPr lang="en-US" sz="1600" dirty="0"/>
              <a:t>&gt;";</a:t>
            </a:r>
            <a:br>
              <a:rPr lang="en-US" sz="1600" dirty="0"/>
            </a:br>
            <a:r>
              <a:rPr lang="en-US" sz="1600" dirty="0"/>
              <a:t>    echo "Host is = " .$host;</a:t>
            </a:r>
            <a:br>
              <a:rPr lang="en-US" sz="1600" dirty="0"/>
            </a:br>
            <a:r>
              <a:rPr lang="en-US" sz="1600" dirty="0"/>
              <a:t>    echo "&lt;</a:t>
            </a:r>
            <a:r>
              <a:rPr lang="en-US" sz="1600" dirty="0" err="1"/>
              <a:t>br</a:t>
            </a:r>
            <a:r>
              <a:rPr lang="en-US" sz="1600" dirty="0"/>
              <a:t>&gt;";</a:t>
            </a:r>
            <a:br>
              <a:rPr lang="en-US" sz="1600" dirty="0"/>
            </a:br>
            <a:r>
              <a:rPr lang="en-US" sz="1600" dirty="0"/>
              <a:t>    echo "&lt;</a:t>
            </a:r>
            <a:r>
              <a:rPr lang="en-US" sz="1600" dirty="0" err="1"/>
              <a:t>br</a:t>
            </a:r>
            <a:r>
              <a:rPr lang="en-US" sz="1600" dirty="0"/>
              <a:t>&gt;";</a:t>
            </a:r>
            <a:br>
              <a:rPr lang="en-US" sz="1600" dirty="0"/>
            </a:br>
            <a:endParaRPr lang="en-US" sz="1600" dirty="0"/>
          </a:p>
          <a:p>
            <a:pPr marL="0" indent="0">
              <a:buNone/>
            </a:pPr>
            <a:r>
              <a:rPr lang="en-US" sz="1600" dirty="0"/>
              <a:t>    //connect to database, where </a:t>
            </a:r>
            <a:r>
              <a:rPr lang="en-US" sz="1600" dirty="0" err="1"/>
              <a:t>tsnames.ora</a:t>
            </a:r>
            <a:r>
              <a:rPr lang="en-US" sz="1600" dirty="0"/>
              <a:t> is setup</a:t>
            </a:r>
            <a:br>
              <a:rPr lang="en-US" sz="1600" dirty="0"/>
            </a:br>
            <a:r>
              <a:rPr lang="en-US" sz="1600" dirty="0"/>
              <a:t>    $</a:t>
            </a:r>
            <a:r>
              <a:rPr lang="en-US" sz="1600" dirty="0" err="1"/>
              <a:t>connect_obj</a:t>
            </a:r>
            <a:r>
              <a:rPr lang="en-US" sz="1600" dirty="0"/>
              <a:t> = </a:t>
            </a:r>
            <a:r>
              <a:rPr lang="en-US" sz="1600" dirty="0" err="1"/>
              <a:t>oci_connect</a:t>
            </a:r>
            <a:r>
              <a:rPr lang="en-US" sz="1600" dirty="0"/>
              <a:t>($user, $password, $host);</a:t>
            </a:r>
            <a:br>
              <a:rPr lang="en-US" sz="1600" dirty="0"/>
            </a:br>
            <a:r>
              <a:rPr lang="en-US" sz="1600" dirty="0"/>
              <a:t>    if($</a:t>
            </a:r>
            <a:r>
              <a:rPr lang="en-US" sz="1600" dirty="0" err="1"/>
              <a:t>connect_obj</a:t>
            </a:r>
            <a:r>
              <a:rPr lang="en-US" sz="1600" dirty="0"/>
              <a:t>)</a:t>
            </a:r>
            <a:br>
              <a:rPr lang="en-US" sz="1600" dirty="0"/>
            </a:br>
            <a:r>
              <a:rPr lang="en-US" sz="1600" dirty="0"/>
              <a:t>        { echo "connected okay"; }</a:t>
            </a:r>
            <a:br>
              <a:rPr lang="en-US" sz="1600" dirty="0"/>
            </a:br>
            <a:r>
              <a:rPr lang="en-US" sz="1600" dirty="0"/>
              <a:t>    else</a:t>
            </a:r>
            <a:br>
              <a:rPr lang="en-US" sz="1600" dirty="0"/>
            </a:br>
            <a:r>
              <a:rPr lang="en-US" sz="1600" dirty="0"/>
              <a:t>        { $err = </a:t>
            </a:r>
            <a:r>
              <a:rPr lang="en-US" sz="1600" dirty="0" err="1"/>
              <a:t>oci_error</a:t>
            </a:r>
            <a:r>
              <a:rPr lang="en-US" sz="1600" dirty="0"/>
              <a:t>();</a:t>
            </a:r>
            <a:br>
              <a:rPr lang="en-US" sz="1600" dirty="0"/>
            </a:br>
            <a:r>
              <a:rPr lang="en-US" sz="1600" dirty="0"/>
              <a:t>           echo "Oracle connection error " . $err['message'];</a:t>
            </a:r>
            <a:br>
              <a:rPr lang="en-US" sz="1600" dirty="0"/>
            </a:br>
            <a:r>
              <a:rPr lang="en-US" sz="1600" dirty="0"/>
              <a:t>          return;</a:t>
            </a:r>
            <a:br>
              <a:rPr lang="en-US" sz="1600" dirty="0"/>
            </a:br>
            <a:r>
              <a:rPr lang="en-US" sz="1600" dirty="0"/>
              <a:t>        }</a:t>
            </a:r>
            <a:br>
              <a:rPr lang="en-US" sz="1600" dirty="0"/>
            </a:br>
            <a:endParaRPr lang="en-US" sz="1600" dirty="0"/>
          </a:p>
        </p:txBody>
      </p:sp>
      <p:sp>
        <p:nvSpPr>
          <p:cNvPr id="4" name="TextBox 3">
            <a:extLst>
              <a:ext uri="{FF2B5EF4-FFF2-40B4-BE49-F238E27FC236}">
                <a16:creationId xmlns:a16="http://schemas.microsoft.com/office/drawing/2014/main" id="{9E1825E3-CE46-42EB-86C6-CF6AAF9BC8DE}"/>
              </a:ext>
            </a:extLst>
          </p:cNvPr>
          <p:cNvSpPr txBox="1"/>
          <p:nvPr/>
        </p:nvSpPr>
        <p:spPr>
          <a:xfrm>
            <a:off x="1219200" y="596900"/>
            <a:ext cx="7467600" cy="830997"/>
          </a:xfrm>
          <a:prstGeom prst="rect">
            <a:avLst/>
          </a:prstGeom>
          <a:solidFill>
            <a:srgbClr val="92D050"/>
          </a:solidFill>
        </p:spPr>
        <p:txBody>
          <a:bodyPr wrap="square" rtlCol="0">
            <a:spAutoFit/>
          </a:bodyPr>
          <a:lstStyle/>
          <a:p>
            <a:r>
              <a:rPr lang="en-US" sz="1600" dirty="0"/>
              <a:t>See</a:t>
            </a:r>
            <a:r>
              <a:rPr lang="en-US" sz="1600" dirty="0">
                <a:hlinkClick r:id="rId2"/>
              </a:rPr>
              <a:t> http://us3.php.net/manual/en/intro.oci8.php</a:t>
            </a:r>
            <a:r>
              <a:rPr lang="en-US" sz="1600" dirty="0"/>
              <a:t> AND </a:t>
            </a:r>
            <a:r>
              <a:rPr lang="en-US" sz="1600" dirty="0">
                <a:hlinkClick r:id="rId3"/>
              </a:rPr>
              <a:t>http://us3.php.net/manual/en/ref.oci8.php</a:t>
            </a:r>
            <a:r>
              <a:rPr lang="en-US" sz="1600" dirty="0"/>
              <a:t> for </a:t>
            </a:r>
            <a:r>
              <a:rPr lang="en-US" sz="1600" dirty="0" err="1"/>
              <a:t>api</a:t>
            </a:r>
            <a:r>
              <a:rPr lang="en-US" sz="1600" dirty="0"/>
              <a:t> and some additional examples</a:t>
            </a:r>
          </a:p>
          <a:p>
            <a:endParaRPr lang="en-US" sz="1600" kern="1200" dirty="0">
              <a:solidFill>
                <a:schemeClr val="tx1"/>
              </a:solidFill>
              <a:latin typeface="+mn-lt"/>
              <a:ea typeface="+mn-ea"/>
              <a:cs typeface="+mn-cs"/>
            </a:endParaRPr>
          </a:p>
        </p:txBody>
      </p:sp>
      <p:sp>
        <p:nvSpPr>
          <p:cNvPr id="6" name="Arrow: Left 5">
            <a:extLst>
              <a:ext uri="{FF2B5EF4-FFF2-40B4-BE49-F238E27FC236}">
                <a16:creationId xmlns:a16="http://schemas.microsoft.com/office/drawing/2014/main" id="{6AD531CC-DE1F-440E-9F66-D17F608DB2A3}"/>
              </a:ext>
            </a:extLst>
          </p:cNvPr>
          <p:cNvSpPr/>
          <p:nvPr/>
        </p:nvSpPr>
        <p:spPr>
          <a:xfrm flipV="1">
            <a:off x="4114800" y="1511875"/>
            <a:ext cx="1943608" cy="305375"/>
          </a:xfrm>
          <a:prstGeom prst="leftArrow">
            <a:avLst>
              <a:gd name="adj1" fmla="val 33363"/>
              <a:gd name="adj2" fmla="val 17476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4D44257E-0894-407B-902F-21A8779FDBA3}"/>
              </a:ext>
            </a:extLst>
          </p:cNvPr>
          <p:cNvSpPr txBox="1"/>
          <p:nvPr/>
        </p:nvSpPr>
        <p:spPr>
          <a:xfrm>
            <a:off x="5638800" y="1473201"/>
            <a:ext cx="3276600" cy="584775"/>
          </a:xfrm>
          <a:prstGeom prst="rect">
            <a:avLst/>
          </a:prstGeom>
          <a:solidFill>
            <a:srgbClr val="00B0F0"/>
          </a:solidFill>
        </p:spPr>
        <p:txBody>
          <a:bodyPr wrap="square" rtlCol="0">
            <a:spAutoFit/>
          </a:bodyPr>
          <a:lstStyle/>
          <a:p>
            <a:r>
              <a:rPr lang="en-US" sz="1600" dirty="0"/>
              <a:t>Setting up host and account information</a:t>
            </a:r>
          </a:p>
          <a:p>
            <a:r>
              <a:rPr lang="en-US" sz="1600" kern="1200" dirty="0">
                <a:solidFill>
                  <a:schemeClr val="tx1"/>
                </a:solidFill>
                <a:latin typeface="+mn-lt"/>
                <a:ea typeface="+mn-ea"/>
                <a:cs typeface="+mn-cs"/>
              </a:rPr>
              <a:t>To connect to an Oracle instance</a:t>
            </a:r>
          </a:p>
        </p:txBody>
      </p:sp>
      <p:sp>
        <p:nvSpPr>
          <p:cNvPr id="8" name="Arrow: Left 7">
            <a:extLst>
              <a:ext uri="{FF2B5EF4-FFF2-40B4-BE49-F238E27FC236}">
                <a16:creationId xmlns:a16="http://schemas.microsoft.com/office/drawing/2014/main" id="{F3C4ABD4-A9A9-42D4-892E-6088DD68C509}"/>
              </a:ext>
            </a:extLst>
          </p:cNvPr>
          <p:cNvSpPr/>
          <p:nvPr/>
        </p:nvSpPr>
        <p:spPr>
          <a:xfrm>
            <a:off x="6772021" y="2720534"/>
            <a:ext cx="781558" cy="351282"/>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A1BA8004-B43A-4248-9D9A-F2FA17C5E3B8}"/>
              </a:ext>
            </a:extLst>
          </p:cNvPr>
          <p:cNvSpPr txBox="1"/>
          <p:nvPr/>
        </p:nvSpPr>
        <p:spPr>
          <a:xfrm>
            <a:off x="7162800" y="2603788"/>
            <a:ext cx="1981200" cy="584775"/>
          </a:xfrm>
          <a:prstGeom prst="rect">
            <a:avLst/>
          </a:prstGeom>
          <a:solidFill>
            <a:srgbClr val="FFFF00"/>
          </a:solidFill>
        </p:spPr>
        <p:txBody>
          <a:bodyPr wrap="square" rtlCol="0">
            <a:spAutoFit/>
          </a:bodyPr>
          <a:lstStyle/>
          <a:p>
            <a:r>
              <a:rPr lang="en-US" sz="1600" dirty="0"/>
              <a:t>SQL query to table DOGS to retrieve all</a:t>
            </a:r>
          </a:p>
        </p:txBody>
      </p:sp>
      <p:sp>
        <p:nvSpPr>
          <p:cNvPr id="9" name="TextBox 8">
            <a:extLst>
              <a:ext uri="{FF2B5EF4-FFF2-40B4-BE49-F238E27FC236}">
                <a16:creationId xmlns:a16="http://schemas.microsoft.com/office/drawing/2014/main" id="{DECD9FF0-EC14-4B72-8F1D-C965AD9560E7}"/>
              </a:ext>
            </a:extLst>
          </p:cNvPr>
          <p:cNvSpPr txBox="1"/>
          <p:nvPr/>
        </p:nvSpPr>
        <p:spPr>
          <a:xfrm>
            <a:off x="6286500" y="5046211"/>
            <a:ext cx="1981200" cy="830997"/>
          </a:xfrm>
          <a:prstGeom prst="rect">
            <a:avLst/>
          </a:prstGeom>
          <a:solidFill>
            <a:srgbClr val="FFC000"/>
          </a:solidFill>
        </p:spPr>
        <p:txBody>
          <a:bodyPr wrap="square" rtlCol="0">
            <a:spAutoFit/>
          </a:bodyPr>
          <a:lstStyle/>
          <a:p>
            <a:r>
              <a:rPr lang="en-US" sz="1600" dirty="0"/>
              <a:t>Connect to Oracle and if any problems report error</a:t>
            </a:r>
          </a:p>
        </p:txBody>
      </p:sp>
      <p:sp>
        <p:nvSpPr>
          <p:cNvPr id="10" name="Arrow: Left 9">
            <a:extLst>
              <a:ext uri="{FF2B5EF4-FFF2-40B4-BE49-F238E27FC236}">
                <a16:creationId xmlns:a16="http://schemas.microsoft.com/office/drawing/2014/main" id="{582B5740-DF22-40A7-95DE-C25E22191188}"/>
              </a:ext>
            </a:extLst>
          </p:cNvPr>
          <p:cNvSpPr/>
          <p:nvPr/>
        </p:nvSpPr>
        <p:spPr>
          <a:xfrm>
            <a:off x="5438521" y="5033511"/>
            <a:ext cx="781558" cy="351282"/>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0509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1B8BB-FBE1-4896-8F56-E1243E9EB051}"/>
              </a:ext>
            </a:extLst>
          </p:cNvPr>
          <p:cNvSpPr>
            <a:spLocks noGrp="1"/>
          </p:cNvSpPr>
          <p:nvPr>
            <p:ph type="title"/>
          </p:nvPr>
        </p:nvSpPr>
        <p:spPr>
          <a:xfrm>
            <a:off x="914400" y="274638"/>
            <a:ext cx="7772400" cy="411162"/>
          </a:xfrm>
        </p:spPr>
        <p:txBody>
          <a:bodyPr>
            <a:normAutofit fontScale="90000"/>
          </a:bodyPr>
          <a:lstStyle/>
          <a:p>
            <a:r>
              <a:rPr lang="en-US" dirty="0"/>
              <a:t>History</a:t>
            </a:r>
          </a:p>
        </p:txBody>
      </p:sp>
      <p:graphicFrame>
        <p:nvGraphicFramePr>
          <p:cNvPr id="4" name="Content Placeholder 3">
            <a:extLst>
              <a:ext uri="{FF2B5EF4-FFF2-40B4-BE49-F238E27FC236}">
                <a16:creationId xmlns:a16="http://schemas.microsoft.com/office/drawing/2014/main" id="{4A51776F-B48A-4EF5-A551-632D963B120A}"/>
              </a:ext>
            </a:extLst>
          </p:cNvPr>
          <p:cNvGraphicFramePr>
            <a:graphicFrameLocks noGrp="1"/>
          </p:cNvGraphicFramePr>
          <p:nvPr>
            <p:ph sz="quarter" idx="1"/>
            <p:extLst>
              <p:ext uri="{D42A27DB-BD31-4B8C-83A1-F6EECF244321}">
                <p14:modId xmlns:p14="http://schemas.microsoft.com/office/powerpoint/2010/main" val="1174074705"/>
              </p:ext>
            </p:extLst>
          </p:nvPr>
        </p:nvGraphicFramePr>
        <p:xfrm>
          <a:off x="152400" y="914400"/>
          <a:ext cx="8686800" cy="5729923"/>
        </p:xfrm>
        <a:graphic>
          <a:graphicData uri="http://schemas.openxmlformats.org/drawingml/2006/table">
            <a:tbl>
              <a:tblPr/>
              <a:tblGrid>
                <a:gridCol w="8686800">
                  <a:extLst>
                    <a:ext uri="{9D8B030D-6E8A-4147-A177-3AD203B41FA5}">
                      <a16:colId xmlns:a16="http://schemas.microsoft.com/office/drawing/2014/main" val="73218049"/>
                    </a:ext>
                  </a:extLst>
                </a:gridCol>
              </a:tblGrid>
              <a:tr h="576383">
                <a:tc>
                  <a:txBody>
                    <a:bodyPr/>
                    <a:lstStyle/>
                    <a:p>
                      <a:r>
                        <a:rPr lang="en-US" sz="2800" b="1" dirty="0">
                          <a:effectLst/>
                        </a:rPr>
                        <a:t>Flat-</a:t>
                      </a:r>
                      <a:r>
                        <a:rPr lang="en-US" sz="2800" b="1" dirty="0" err="1">
                          <a:effectLst/>
                        </a:rPr>
                        <a:t>File</a:t>
                      </a:r>
                      <a:r>
                        <a:rPr lang="en-US" sz="2800" dirty="0" err="1">
                          <a:effectLst/>
                        </a:rPr>
                        <a:t>Not</a:t>
                      </a:r>
                      <a:r>
                        <a:rPr lang="en-US" sz="2800" dirty="0">
                          <a:effectLst/>
                        </a:rPr>
                        <a:t> really a database, simply store data in files.</a:t>
                      </a:r>
                    </a:p>
                  </a:txBody>
                  <a:tcPr anchor="ctr">
                    <a:lnL>
                      <a:noFill/>
                    </a:lnL>
                    <a:lnR>
                      <a:noFill/>
                    </a:lnR>
                    <a:lnT>
                      <a:noFill/>
                    </a:lnT>
                    <a:lnB>
                      <a:noFill/>
                    </a:lnB>
                    <a:solidFill>
                      <a:srgbClr val="FFFFFF"/>
                    </a:solidFill>
                  </a:tcPr>
                </a:tc>
                <a:extLst>
                  <a:ext uri="{0D108BD9-81ED-4DB2-BD59-A6C34878D82A}">
                    <a16:rowId xmlns:a16="http://schemas.microsoft.com/office/drawing/2014/main" val="1117983638"/>
                  </a:ext>
                </a:extLst>
              </a:tr>
              <a:tr h="576383">
                <a:tc>
                  <a:txBody>
                    <a:bodyPr/>
                    <a:lstStyle/>
                    <a:p>
                      <a:r>
                        <a:rPr lang="en-US" sz="2800" b="1">
                          <a:effectLst/>
                        </a:rPr>
                        <a:t>Network</a:t>
                      </a:r>
                      <a:r>
                        <a:rPr lang="en-US" sz="2800">
                          <a:effectLst/>
                        </a:rPr>
                        <a:t>Stores data in a network structure.</a:t>
                      </a:r>
                    </a:p>
                  </a:txBody>
                  <a:tcPr anchor="ctr">
                    <a:lnL>
                      <a:noFill/>
                    </a:lnL>
                    <a:lnR>
                      <a:noFill/>
                    </a:lnR>
                    <a:lnT>
                      <a:noFill/>
                    </a:lnT>
                    <a:lnB>
                      <a:noFill/>
                    </a:lnB>
                    <a:solidFill>
                      <a:srgbClr val="FFFFFF"/>
                    </a:solidFill>
                  </a:tcPr>
                </a:tc>
                <a:extLst>
                  <a:ext uri="{0D108BD9-81ED-4DB2-BD59-A6C34878D82A}">
                    <a16:rowId xmlns:a16="http://schemas.microsoft.com/office/drawing/2014/main" val="3657571631"/>
                  </a:ext>
                </a:extLst>
              </a:tr>
              <a:tr h="1051051">
                <a:tc>
                  <a:txBody>
                    <a:bodyPr/>
                    <a:lstStyle/>
                    <a:p>
                      <a:r>
                        <a:rPr lang="en-US" sz="2800" b="1">
                          <a:effectLst/>
                        </a:rPr>
                        <a:t>Hierarchical</a:t>
                      </a:r>
                      <a:r>
                        <a:rPr lang="en-US" sz="2800">
                          <a:effectLst/>
                        </a:rPr>
                        <a:t>Stores in a hierarchical structure. </a:t>
                      </a:r>
                      <a:br>
                        <a:rPr lang="en-US" sz="2800">
                          <a:effectLst/>
                        </a:rPr>
                      </a:br>
                      <a:r>
                        <a:rPr lang="en-US" sz="2800">
                          <a:effectLst/>
                        </a:rPr>
                        <a:t>Old, not used anymore</a:t>
                      </a:r>
                    </a:p>
                  </a:txBody>
                  <a:tcPr anchor="ctr">
                    <a:lnL>
                      <a:noFill/>
                    </a:lnL>
                    <a:lnR>
                      <a:noFill/>
                    </a:lnR>
                    <a:lnT>
                      <a:noFill/>
                    </a:lnT>
                    <a:lnB>
                      <a:noFill/>
                    </a:lnB>
                    <a:solidFill>
                      <a:srgbClr val="FFFFFF"/>
                    </a:solidFill>
                  </a:tcPr>
                </a:tc>
                <a:extLst>
                  <a:ext uri="{0D108BD9-81ED-4DB2-BD59-A6C34878D82A}">
                    <a16:rowId xmlns:a16="http://schemas.microsoft.com/office/drawing/2014/main" val="2961973919"/>
                  </a:ext>
                </a:extLst>
              </a:tr>
              <a:tr h="2475055">
                <a:tc>
                  <a:txBody>
                    <a:bodyPr/>
                    <a:lstStyle/>
                    <a:p>
                      <a:r>
                        <a:rPr lang="en-US" sz="2800" b="1" dirty="0" err="1">
                          <a:effectLst/>
                        </a:rPr>
                        <a:t>Relational</a:t>
                      </a:r>
                      <a:r>
                        <a:rPr lang="en-US" sz="2800" dirty="0" err="1">
                          <a:effectLst/>
                        </a:rPr>
                        <a:t>Stores</a:t>
                      </a:r>
                      <a:r>
                        <a:rPr lang="en-US" sz="2800" dirty="0">
                          <a:effectLst/>
                        </a:rPr>
                        <a:t> data in tables. </a:t>
                      </a:r>
                      <a:br>
                        <a:rPr lang="en-US" sz="2800" dirty="0">
                          <a:effectLst/>
                        </a:rPr>
                      </a:br>
                      <a:r>
                        <a:rPr lang="en-US" sz="2800" dirty="0">
                          <a:effectLst/>
                        </a:rPr>
                        <a:t>Makes use of the Math concepts of relations. </a:t>
                      </a:r>
                      <a:br>
                        <a:rPr lang="en-US" sz="2800" dirty="0">
                          <a:effectLst/>
                        </a:rPr>
                      </a:br>
                      <a:r>
                        <a:rPr lang="en-US" sz="2800" dirty="0">
                          <a:effectLst/>
                        </a:rPr>
                        <a:t>Since 1970s. </a:t>
                      </a:r>
                      <a:br>
                        <a:rPr lang="en-US" sz="2800" dirty="0">
                          <a:effectLst/>
                        </a:rPr>
                      </a:br>
                      <a:r>
                        <a:rPr lang="en-US" sz="2800" dirty="0">
                          <a:effectLst/>
                        </a:rPr>
                        <a:t>Example Oracle. </a:t>
                      </a:r>
                      <a:br>
                        <a:rPr lang="en-US" sz="2800" dirty="0">
                          <a:effectLst/>
                        </a:rPr>
                      </a:br>
                      <a:r>
                        <a:rPr lang="en-US" sz="2800" dirty="0">
                          <a:effectLst/>
                        </a:rPr>
                        <a:t> </a:t>
                      </a:r>
                    </a:p>
                  </a:txBody>
                  <a:tcPr anchor="ctr">
                    <a:lnL>
                      <a:noFill/>
                    </a:lnL>
                    <a:lnR>
                      <a:noFill/>
                    </a:lnR>
                    <a:lnT>
                      <a:noFill/>
                    </a:lnT>
                    <a:lnB>
                      <a:noFill/>
                    </a:lnB>
                    <a:solidFill>
                      <a:srgbClr val="FFFFFF"/>
                    </a:solidFill>
                  </a:tcPr>
                </a:tc>
                <a:extLst>
                  <a:ext uri="{0D108BD9-81ED-4DB2-BD59-A6C34878D82A}">
                    <a16:rowId xmlns:a16="http://schemas.microsoft.com/office/drawing/2014/main" val="2532174847"/>
                  </a:ext>
                </a:extLst>
              </a:tr>
              <a:tr h="1051051">
                <a:tc>
                  <a:txBody>
                    <a:bodyPr/>
                    <a:lstStyle/>
                    <a:p>
                      <a:r>
                        <a:rPr lang="en-US" sz="2800" b="1" dirty="0">
                          <a:effectLst/>
                        </a:rPr>
                        <a:t>Object-</a:t>
                      </a:r>
                      <a:r>
                        <a:rPr lang="en-US" sz="2800" b="1" dirty="0" err="1">
                          <a:effectLst/>
                        </a:rPr>
                        <a:t>oriented</a:t>
                      </a:r>
                      <a:r>
                        <a:rPr lang="en-US" sz="2800" dirty="0" err="1">
                          <a:effectLst/>
                        </a:rPr>
                        <a:t>Expands</a:t>
                      </a:r>
                      <a:r>
                        <a:rPr lang="en-US" sz="2800" dirty="0">
                          <a:effectLst/>
                        </a:rPr>
                        <a:t> upon Relational model to handle more complicated kinds of data in non-transactional manners.</a:t>
                      </a:r>
                    </a:p>
                  </a:txBody>
                  <a:tcPr anchor="ctr">
                    <a:lnL>
                      <a:noFill/>
                    </a:lnL>
                    <a:lnR>
                      <a:noFill/>
                    </a:lnR>
                    <a:lnT>
                      <a:noFill/>
                    </a:lnT>
                    <a:lnB>
                      <a:noFill/>
                    </a:lnB>
                    <a:solidFill>
                      <a:srgbClr val="FFFFFF"/>
                    </a:solidFill>
                  </a:tcPr>
                </a:tc>
                <a:extLst>
                  <a:ext uri="{0D108BD9-81ED-4DB2-BD59-A6C34878D82A}">
                    <a16:rowId xmlns:a16="http://schemas.microsoft.com/office/drawing/2014/main" val="3896322476"/>
                  </a:ext>
                </a:extLst>
              </a:tr>
            </a:tbl>
          </a:graphicData>
        </a:graphic>
      </p:graphicFrame>
    </p:spTree>
    <p:extLst>
      <p:ext uri="{BB962C8B-B14F-4D97-AF65-F5344CB8AC3E}">
        <p14:creationId xmlns:p14="http://schemas.microsoft.com/office/powerpoint/2010/main" val="38323610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D2A8B-4232-4841-B1FF-235EA396E16A}"/>
              </a:ext>
            </a:extLst>
          </p:cNvPr>
          <p:cNvSpPr>
            <a:spLocks noGrp="1"/>
          </p:cNvSpPr>
          <p:nvPr>
            <p:ph type="title"/>
          </p:nvPr>
        </p:nvSpPr>
        <p:spPr>
          <a:xfrm>
            <a:off x="914400" y="274638"/>
            <a:ext cx="7772400" cy="228222"/>
          </a:xfrm>
        </p:spPr>
        <p:txBody>
          <a:bodyPr>
            <a:normAutofit fontScale="90000"/>
          </a:bodyPr>
          <a:lstStyle/>
          <a:p>
            <a:r>
              <a:rPr lang="en-US" sz="2000" dirty="0"/>
              <a:t>Continued……</a:t>
            </a:r>
          </a:p>
        </p:txBody>
      </p:sp>
      <p:sp>
        <p:nvSpPr>
          <p:cNvPr id="3" name="Content Placeholder 2">
            <a:extLst>
              <a:ext uri="{FF2B5EF4-FFF2-40B4-BE49-F238E27FC236}">
                <a16:creationId xmlns:a16="http://schemas.microsoft.com/office/drawing/2014/main" id="{E9340FE9-8227-4ABC-9A53-CFB903E77835}"/>
              </a:ext>
            </a:extLst>
          </p:cNvPr>
          <p:cNvSpPr>
            <a:spLocks noGrp="1"/>
          </p:cNvSpPr>
          <p:nvPr>
            <p:ph sz="quarter" idx="1"/>
          </p:nvPr>
        </p:nvSpPr>
        <p:spPr>
          <a:xfrm>
            <a:off x="533400" y="1828800"/>
            <a:ext cx="7772400" cy="4572000"/>
          </a:xfrm>
        </p:spPr>
        <p:txBody>
          <a:bodyPr>
            <a:noAutofit/>
          </a:bodyPr>
          <a:lstStyle/>
          <a:p>
            <a:pPr marL="0" indent="0">
              <a:buNone/>
            </a:pPr>
            <a:r>
              <a:rPr lang="en-US" sz="1600" dirty="0"/>
              <a:t>    //create </a:t>
            </a:r>
            <a:r>
              <a:rPr lang="en-US" sz="1600" dirty="0" err="1"/>
              <a:t>sql</a:t>
            </a:r>
            <a:r>
              <a:rPr lang="en-US" sz="1600" dirty="0"/>
              <a:t> statement</a:t>
            </a:r>
            <a:br>
              <a:rPr lang="en-US" sz="1600" dirty="0"/>
            </a:br>
            <a:r>
              <a:rPr lang="en-US" sz="1600" dirty="0"/>
              <a:t>    $</a:t>
            </a:r>
            <a:r>
              <a:rPr lang="en-US" sz="1600" dirty="0" err="1"/>
              <a:t>sql_statement</a:t>
            </a:r>
            <a:r>
              <a:rPr lang="en-US" sz="1600" dirty="0"/>
              <a:t> = </a:t>
            </a:r>
            <a:r>
              <a:rPr lang="en-US" sz="1600" dirty="0" err="1"/>
              <a:t>oci_parse</a:t>
            </a:r>
            <a:r>
              <a:rPr lang="en-US" sz="1600" dirty="0"/>
              <a:t>($</a:t>
            </a:r>
            <a:r>
              <a:rPr lang="en-US" sz="1600" dirty="0" err="1"/>
              <a:t>connect_obj</a:t>
            </a:r>
            <a:r>
              <a:rPr lang="en-US" sz="1600" dirty="0"/>
              <a:t>, $query) ;</a:t>
            </a:r>
            <a:br>
              <a:rPr lang="en-US" sz="1600" dirty="0"/>
            </a:br>
            <a:endParaRPr lang="en-US" sz="1600" dirty="0"/>
          </a:p>
          <a:p>
            <a:pPr marL="0" indent="0">
              <a:buNone/>
            </a:pPr>
            <a:r>
              <a:rPr lang="en-US" sz="1600" dirty="0"/>
              <a:t>    //execute statement</a:t>
            </a:r>
            <a:br>
              <a:rPr lang="en-US" sz="1600" dirty="0"/>
            </a:br>
            <a:r>
              <a:rPr lang="en-US" sz="1600" dirty="0"/>
              <a:t>    try{</a:t>
            </a:r>
            <a:br>
              <a:rPr lang="en-US" sz="1600" dirty="0"/>
            </a:br>
            <a:r>
              <a:rPr lang="en-US" sz="1600" dirty="0"/>
              <a:t>        $r = </a:t>
            </a:r>
            <a:r>
              <a:rPr lang="en-US" sz="1600" dirty="0" err="1"/>
              <a:t>oci_execute</a:t>
            </a:r>
            <a:r>
              <a:rPr lang="en-US" sz="1600" dirty="0"/>
              <a:t>($</a:t>
            </a:r>
            <a:r>
              <a:rPr lang="en-US" sz="1600" dirty="0" err="1"/>
              <a:t>sql_statement</a:t>
            </a:r>
            <a:r>
              <a:rPr lang="en-US" sz="1600" dirty="0"/>
              <a:t>, OCI_COMMIT_ON_SUCCESS);</a:t>
            </a:r>
            <a:br>
              <a:rPr lang="en-US" sz="1600" dirty="0"/>
            </a:br>
            <a:r>
              <a:rPr lang="en-US" sz="1600" dirty="0"/>
              <a:t>        if(!$r)</a:t>
            </a:r>
            <a:br>
              <a:rPr lang="en-US" sz="1600" dirty="0"/>
            </a:br>
            <a:r>
              <a:rPr lang="en-US" sz="1600" dirty="0"/>
              <a:t>        { $p = </a:t>
            </a:r>
            <a:r>
              <a:rPr lang="en-US" sz="1600" dirty="0" err="1"/>
              <a:t>oci_error</a:t>
            </a:r>
            <a:r>
              <a:rPr lang="en-US" sz="1600" dirty="0"/>
              <a:t>($</a:t>
            </a:r>
            <a:r>
              <a:rPr lang="en-US" sz="1600" dirty="0" err="1"/>
              <a:t>sql_statement</a:t>
            </a:r>
            <a:r>
              <a:rPr lang="en-US" sz="1600" dirty="0"/>
              <a:t>);</a:t>
            </a:r>
            <a:br>
              <a:rPr lang="en-US" sz="1600" dirty="0"/>
            </a:br>
            <a:r>
              <a:rPr lang="en-US" sz="1600" dirty="0"/>
              <a:t>            echo " &lt;</a:t>
            </a:r>
            <a:r>
              <a:rPr lang="en-US" sz="1600" dirty="0" err="1"/>
              <a:t>br</a:t>
            </a:r>
            <a:r>
              <a:rPr lang="en-US" sz="1600" dirty="0"/>
              <a:t>&gt; error in execution " . </a:t>
            </a:r>
            <a:r>
              <a:rPr lang="en-US" sz="1600" dirty="0" err="1"/>
              <a:t>oci_error</a:t>
            </a:r>
            <a:r>
              <a:rPr lang="en-US" sz="1600" dirty="0"/>
              <a:t>($p); }</a:t>
            </a:r>
            <a:br>
              <a:rPr lang="en-US" sz="1600" dirty="0"/>
            </a:br>
            <a:r>
              <a:rPr lang="en-US" sz="1600" dirty="0"/>
              <a:t>        }</a:t>
            </a:r>
            <a:br>
              <a:rPr lang="en-US" sz="1600" dirty="0"/>
            </a:br>
            <a:r>
              <a:rPr lang="en-US" sz="1600" dirty="0"/>
              <a:t>    catch(Exception $e) {</a:t>
            </a:r>
            <a:br>
              <a:rPr lang="en-US" sz="1600" dirty="0"/>
            </a:br>
            <a:r>
              <a:rPr lang="en-US" sz="1600" dirty="0"/>
              <a:t>        echo "&lt;</a:t>
            </a:r>
            <a:r>
              <a:rPr lang="en-US" sz="1600" dirty="0" err="1"/>
              <a:t>br</a:t>
            </a:r>
            <a:r>
              <a:rPr lang="en-US" sz="1600" dirty="0"/>
              <a:t>&gt;Failed to get database info" . $e-&gt;</a:t>
            </a:r>
            <a:r>
              <a:rPr lang="en-US" sz="1600" dirty="0" err="1"/>
              <a:t>getMessage</a:t>
            </a:r>
            <a:r>
              <a:rPr lang="en-US" sz="1600" dirty="0"/>
              <a:t>();</a:t>
            </a:r>
            <a:br>
              <a:rPr lang="en-US" sz="1600" dirty="0"/>
            </a:br>
            <a:r>
              <a:rPr lang="en-US" sz="1600" dirty="0"/>
              <a:t>    }</a:t>
            </a:r>
            <a:br>
              <a:rPr lang="en-US" sz="1600" dirty="0"/>
            </a:br>
            <a:endParaRPr lang="en-US" sz="1600" dirty="0"/>
          </a:p>
          <a:p>
            <a:pPr marL="0" indent="0">
              <a:buNone/>
            </a:pPr>
            <a:r>
              <a:rPr lang="en-US" sz="1600" dirty="0"/>
              <a:t>   </a:t>
            </a:r>
          </a:p>
        </p:txBody>
      </p:sp>
      <p:sp>
        <p:nvSpPr>
          <p:cNvPr id="4" name="TextBox 3">
            <a:extLst>
              <a:ext uri="{FF2B5EF4-FFF2-40B4-BE49-F238E27FC236}">
                <a16:creationId xmlns:a16="http://schemas.microsoft.com/office/drawing/2014/main" id="{9E1825E3-CE46-42EB-86C6-CF6AAF9BC8DE}"/>
              </a:ext>
            </a:extLst>
          </p:cNvPr>
          <p:cNvSpPr txBox="1"/>
          <p:nvPr/>
        </p:nvSpPr>
        <p:spPr>
          <a:xfrm>
            <a:off x="2971800" y="12700"/>
            <a:ext cx="5867400" cy="338554"/>
          </a:xfrm>
          <a:prstGeom prst="rect">
            <a:avLst/>
          </a:prstGeom>
          <a:solidFill>
            <a:srgbClr val="92D050"/>
          </a:solidFill>
        </p:spPr>
        <p:txBody>
          <a:bodyPr wrap="square" rtlCol="0">
            <a:spAutoFit/>
          </a:bodyPr>
          <a:lstStyle/>
          <a:p>
            <a:r>
              <a:rPr lang="en-US" sz="1600" kern="1200" dirty="0">
                <a:solidFill>
                  <a:schemeClr val="tx1"/>
                </a:solidFill>
                <a:latin typeface="+mn-lt"/>
                <a:ea typeface="+mn-ea"/>
                <a:cs typeface="+mn-cs"/>
              </a:rPr>
              <a:t>This is about executing the SQL statement and catching any exceptions</a:t>
            </a:r>
          </a:p>
        </p:txBody>
      </p:sp>
      <p:sp>
        <p:nvSpPr>
          <p:cNvPr id="6" name="TextBox 5">
            <a:extLst>
              <a:ext uri="{FF2B5EF4-FFF2-40B4-BE49-F238E27FC236}">
                <a16:creationId xmlns:a16="http://schemas.microsoft.com/office/drawing/2014/main" id="{06FC5DBC-7AFE-490D-8306-D6C4C30B0963}"/>
              </a:ext>
            </a:extLst>
          </p:cNvPr>
          <p:cNvSpPr txBox="1"/>
          <p:nvPr/>
        </p:nvSpPr>
        <p:spPr>
          <a:xfrm>
            <a:off x="7010400" y="3048000"/>
            <a:ext cx="1981200" cy="830997"/>
          </a:xfrm>
          <a:prstGeom prst="rect">
            <a:avLst/>
          </a:prstGeom>
          <a:solidFill>
            <a:srgbClr val="FFFF00"/>
          </a:solidFill>
        </p:spPr>
        <p:txBody>
          <a:bodyPr wrap="square" rtlCol="0">
            <a:spAutoFit/>
          </a:bodyPr>
          <a:lstStyle/>
          <a:p>
            <a:r>
              <a:rPr lang="en-US" sz="1600" dirty="0"/>
              <a:t>Execute the SQL statement &amp; results returned to $r</a:t>
            </a:r>
          </a:p>
        </p:txBody>
      </p:sp>
      <p:sp>
        <p:nvSpPr>
          <p:cNvPr id="7" name="TextBox 6">
            <a:extLst>
              <a:ext uri="{FF2B5EF4-FFF2-40B4-BE49-F238E27FC236}">
                <a16:creationId xmlns:a16="http://schemas.microsoft.com/office/drawing/2014/main" id="{C4E71EA6-69A4-49D7-9E67-8E247FB2951F}"/>
              </a:ext>
            </a:extLst>
          </p:cNvPr>
          <p:cNvSpPr txBox="1"/>
          <p:nvPr/>
        </p:nvSpPr>
        <p:spPr>
          <a:xfrm>
            <a:off x="5410200" y="1981200"/>
            <a:ext cx="1981200" cy="830997"/>
          </a:xfrm>
          <a:prstGeom prst="rect">
            <a:avLst/>
          </a:prstGeom>
          <a:solidFill>
            <a:srgbClr val="FFFF00"/>
          </a:solidFill>
        </p:spPr>
        <p:txBody>
          <a:bodyPr wrap="square" rtlCol="0">
            <a:spAutoFit/>
          </a:bodyPr>
          <a:lstStyle/>
          <a:p>
            <a:r>
              <a:rPr lang="en-US" sz="1600" dirty="0"/>
              <a:t>SQL statement object created using then </a:t>
            </a:r>
            <a:r>
              <a:rPr lang="en-US" sz="1600" dirty="0" err="1"/>
              <a:t>oci</a:t>
            </a:r>
            <a:r>
              <a:rPr lang="en-US" sz="1600" dirty="0"/>
              <a:t> </a:t>
            </a:r>
            <a:r>
              <a:rPr lang="en-US" sz="1600" dirty="0" err="1"/>
              <a:t>php</a:t>
            </a:r>
            <a:r>
              <a:rPr lang="en-US" sz="1600" dirty="0"/>
              <a:t> module</a:t>
            </a:r>
          </a:p>
        </p:txBody>
      </p:sp>
      <p:cxnSp>
        <p:nvCxnSpPr>
          <p:cNvPr id="11" name="Straight Arrow Connector 10">
            <a:extLst>
              <a:ext uri="{FF2B5EF4-FFF2-40B4-BE49-F238E27FC236}">
                <a16:creationId xmlns:a16="http://schemas.microsoft.com/office/drawing/2014/main" id="{F1633F1C-4CA6-496D-9408-6789187877C5}"/>
              </a:ext>
            </a:extLst>
          </p:cNvPr>
          <p:cNvCxnSpPr>
            <a:cxnSpLocks/>
            <a:stCxn id="6" idx="1"/>
          </p:cNvCxnSpPr>
          <p:nvPr/>
        </p:nvCxnSpPr>
        <p:spPr>
          <a:xfrm flipH="1" flipV="1">
            <a:off x="6172200" y="3352800"/>
            <a:ext cx="838200" cy="11069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5" name="Straight Arrow Connector 14">
            <a:extLst>
              <a:ext uri="{FF2B5EF4-FFF2-40B4-BE49-F238E27FC236}">
                <a16:creationId xmlns:a16="http://schemas.microsoft.com/office/drawing/2014/main" id="{396C85B1-67FE-446B-8EC0-A113D275A389}"/>
              </a:ext>
            </a:extLst>
          </p:cNvPr>
          <p:cNvCxnSpPr>
            <a:cxnSpLocks/>
            <a:stCxn id="7" idx="1"/>
          </p:cNvCxnSpPr>
          <p:nvPr/>
        </p:nvCxnSpPr>
        <p:spPr>
          <a:xfrm flipH="1" flipV="1">
            <a:off x="4648200" y="2286001"/>
            <a:ext cx="762000" cy="11069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3" name="TextBox 22">
            <a:extLst>
              <a:ext uri="{FF2B5EF4-FFF2-40B4-BE49-F238E27FC236}">
                <a16:creationId xmlns:a16="http://schemas.microsoft.com/office/drawing/2014/main" id="{0D4CB5DA-52D2-4E2A-ABDE-DC5EBB0D810A}"/>
              </a:ext>
            </a:extLst>
          </p:cNvPr>
          <p:cNvSpPr txBox="1"/>
          <p:nvPr/>
        </p:nvSpPr>
        <p:spPr>
          <a:xfrm>
            <a:off x="5181600" y="3878997"/>
            <a:ext cx="1600200" cy="338554"/>
          </a:xfrm>
          <a:prstGeom prst="rect">
            <a:avLst/>
          </a:prstGeom>
          <a:solidFill>
            <a:srgbClr val="FFFF00"/>
          </a:solidFill>
        </p:spPr>
        <p:txBody>
          <a:bodyPr wrap="square" rtlCol="0">
            <a:spAutoFit/>
          </a:bodyPr>
          <a:lstStyle/>
          <a:p>
            <a:r>
              <a:rPr lang="en-US" sz="1600" dirty="0"/>
              <a:t>If error report</a:t>
            </a:r>
          </a:p>
        </p:txBody>
      </p:sp>
      <p:cxnSp>
        <p:nvCxnSpPr>
          <p:cNvPr id="24" name="Straight Arrow Connector 23">
            <a:extLst>
              <a:ext uri="{FF2B5EF4-FFF2-40B4-BE49-F238E27FC236}">
                <a16:creationId xmlns:a16="http://schemas.microsoft.com/office/drawing/2014/main" id="{5CE4916D-AFEE-44A8-AE17-48D948D4A8F8}"/>
              </a:ext>
            </a:extLst>
          </p:cNvPr>
          <p:cNvCxnSpPr>
            <a:cxnSpLocks/>
            <a:stCxn id="23" idx="1"/>
          </p:cNvCxnSpPr>
          <p:nvPr/>
        </p:nvCxnSpPr>
        <p:spPr>
          <a:xfrm flipH="1" flipV="1">
            <a:off x="4876800" y="4031398"/>
            <a:ext cx="304800" cy="1687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31" name="TextBox 30">
            <a:extLst>
              <a:ext uri="{FF2B5EF4-FFF2-40B4-BE49-F238E27FC236}">
                <a16:creationId xmlns:a16="http://schemas.microsoft.com/office/drawing/2014/main" id="{76BD89BE-2C8D-4D51-91CF-68C58B42FF7A}"/>
              </a:ext>
            </a:extLst>
          </p:cNvPr>
          <p:cNvSpPr txBox="1"/>
          <p:nvPr/>
        </p:nvSpPr>
        <p:spPr>
          <a:xfrm>
            <a:off x="5626100" y="4639102"/>
            <a:ext cx="1981200" cy="1077218"/>
          </a:xfrm>
          <a:prstGeom prst="rect">
            <a:avLst/>
          </a:prstGeom>
          <a:solidFill>
            <a:srgbClr val="FFFF00"/>
          </a:solidFill>
        </p:spPr>
        <p:txBody>
          <a:bodyPr wrap="square" rtlCol="0">
            <a:spAutoFit/>
          </a:bodyPr>
          <a:lstStyle/>
          <a:p>
            <a:r>
              <a:rPr lang="en-US" sz="1600" dirty="0"/>
              <a:t>Catch any exceptions –like database not available, table doesn’t exist, </a:t>
            </a:r>
            <a:r>
              <a:rPr lang="en-US" sz="1600" dirty="0" err="1"/>
              <a:t>etc</a:t>
            </a:r>
            <a:endParaRPr lang="en-US" sz="1600" dirty="0"/>
          </a:p>
        </p:txBody>
      </p:sp>
      <p:cxnSp>
        <p:nvCxnSpPr>
          <p:cNvPr id="32" name="Straight Arrow Connector 31">
            <a:extLst>
              <a:ext uri="{FF2B5EF4-FFF2-40B4-BE49-F238E27FC236}">
                <a16:creationId xmlns:a16="http://schemas.microsoft.com/office/drawing/2014/main" id="{7D20AAE2-4B86-497F-BE58-0000F60120C6}"/>
              </a:ext>
            </a:extLst>
          </p:cNvPr>
          <p:cNvCxnSpPr>
            <a:cxnSpLocks/>
            <a:stCxn id="31" idx="1"/>
          </p:cNvCxnSpPr>
          <p:nvPr/>
        </p:nvCxnSpPr>
        <p:spPr>
          <a:xfrm flipH="1" flipV="1">
            <a:off x="5181600" y="4876801"/>
            <a:ext cx="444500" cy="30091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353578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D2A8B-4232-4841-B1FF-235EA396E16A}"/>
              </a:ext>
            </a:extLst>
          </p:cNvPr>
          <p:cNvSpPr>
            <a:spLocks noGrp="1"/>
          </p:cNvSpPr>
          <p:nvPr>
            <p:ph type="title"/>
          </p:nvPr>
        </p:nvSpPr>
        <p:spPr>
          <a:xfrm>
            <a:off x="914400" y="274638"/>
            <a:ext cx="7772400" cy="334962"/>
          </a:xfrm>
        </p:spPr>
        <p:txBody>
          <a:bodyPr>
            <a:normAutofit fontScale="90000"/>
          </a:bodyPr>
          <a:lstStyle/>
          <a:p>
            <a:r>
              <a:rPr lang="en-US" sz="2000" dirty="0"/>
              <a:t>Continued……</a:t>
            </a:r>
          </a:p>
        </p:txBody>
      </p:sp>
      <p:sp>
        <p:nvSpPr>
          <p:cNvPr id="3" name="Content Placeholder 2">
            <a:extLst>
              <a:ext uri="{FF2B5EF4-FFF2-40B4-BE49-F238E27FC236}">
                <a16:creationId xmlns:a16="http://schemas.microsoft.com/office/drawing/2014/main" id="{E9340FE9-8227-4ABC-9A53-CFB903E77835}"/>
              </a:ext>
            </a:extLst>
          </p:cNvPr>
          <p:cNvSpPr>
            <a:spLocks noGrp="1"/>
          </p:cNvSpPr>
          <p:nvPr>
            <p:ph sz="quarter" idx="1"/>
          </p:nvPr>
        </p:nvSpPr>
        <p:spPr>
          <a:xfrm>
            <a:off x="889686" y="609600"/>
            <a:ext cx="7772400" cy="4572000"/>
          </a:xfrm>
        </p:spPr>
        <p:txBody>
          <a:bodyPr>
            <a:noAutofit/>
          </a:bodyPr>
          <a:lstStyle/>
          <a:p>
            <a:pPr marL="0" indent="0">
              <a:buNone/>
            </a:pPr>
            <a:r>
              <a:rPr lang="en-US" sz="1600" dirty="0"/>
              <a:t>   </a:t>
            </a:r>
            <a:br>
              <a:rPr lang="en-US" sz="1600" dirty="0"/>
            </a:br>
            <a:endParaRPr lang="en-US" sz="1600" dirty="0"/>
          </a:p>
          <a:p>
            <a:pPr marL="0" indent="0">
              <a:buNone/>
            </a:pPr>
            <a:r>
              <a:rPr lang="en-US" sz="1600" dirty="0"/>
              <a:t>    //close the connection</a:t>
            </a:r>
            <a:br>
              <a:rPr lang="en-US" sz="1600" dirty="0"/>
            </a:br>
            <a:r>
              <a:rPr lang="en-US" sz="1600" dirty="0"/>
              <a:t>    </a:t>
            </a:r>
            <a:r>
              <a:rPr lang="en-US" sz="1600" dirty="0" err="1"/>
              <a:t>oci_free_statement</a:t>
            </a:r>
            <a:r>
              <a:rPr lang="en-US" sz="1600" dirty="0"/>
              <a:t>($</a:t>
            </a:r>
            <a:r>
              <a:rPr lang="en-US" sz="1600" dirty="0" err="1"/>
              <a:t>sql_statement</a:t>
            </a:r>
            <a:r>
              <a:rPr lang="en-US" sz="1600" dirty="0"/>
              <a:t>); //need to free so close can work</a:t>
            </a:r>
            <a:br>
              <a:rPr lang="en-US" sz="1600" dirty="0"/>
            </a:br>
            <a:r>
              <a:rPr lang="en-US" sz="1600" dirty="0"/>
              <a:t>    //without this it will not close</a:t>
            </a:r>
            <a:br>
              <a:rPr lang="en-US" sz="1600" dirty="0"/>
            </a:br>
            <a:r>
              <a:rPr lang="en-US" sz="1600" dirty="0"/>
              <a:t>    //until this script ends</a:t>
            </a:r>
          </a:p>
          <a:p>
            <a:pPr marL="0" indent="0">
              <a:buNone/>
            </a:pPr>
            <a:r>
              <a:rPr lang="en-US" sz="1600" dirty="0"/>
              <a:t>    if(!</a:t>
            </a:r>
            <a:r>
              <a:rPr lang="en-US" sz="1600" dirty="0" err="1"/>
              <a:t>oci_close</a:t>
            </a:r>
            <a:r>
              <a:rPr lang="en-US" sz="1600" dirty="0"/>
              <a:t>($</a:t>
            </a:r>
            <a:r>
              <a:rPr lang="en-US" sz="1600" dirty="0" err="1"/>
              <a:t>connect_obj</a:t>
            </a:r>
            <a:r>
              <a:rPr lang="en-US" sz="1600" dirty="0"/>
              <a:t>))</a:t>
            </a:r>
            <a:br>
              <a:rPr lang="en-US" sz="1600" dirty="0"/>
            </a:br>
            <a:r>
              <a:rPr lang="en-US" sz="1600" dirty="0"/>
              <a:t>        {echo " </a:t>
            </a:r>
            <a:r>
              <a:rPr lang="en-US" sz="1600" dirty="0" err="1"/>
              <a:t>oci</a:t>
            </a:r>
            <a:r>
              <a:rPr lang="en-US" sz="1600" dirty="0"/>
              <a:t> connection not closed!!!"; }</a:t>
            </a:r>
          </a:p>
          <a:p>
            <a:pPr marL="0" indent="0">
              <a:buNone/>
            </a:pPr>
            <a:r>
              <a:rPr lang="en-US" sz="1600" dirty="0"/>
              <a:t>?&gt;</a:t>
            </a:r>
          </a:p>
          <a:p>
            <a:pPr marL="0" indent="0">
              <a:buNone/>
            </a:pPr>
            <a:endParaRPr lang="en-US" sz="1600" dirty="0"/>
          </a:p>
        </p:txBody>
      </p:sp>
      <p:sp>
        <p:nvSpPr>
          <p:cNvPr id="4" name="TextBox 3">
            <a:extLst>
              <a:ext uri="{FF2B5EF4-FFF2-40B4-BE49-F238E27FC236}">
                <a16:creationId xmlns:a16="http://schemas.microsoft.com/office/drawing/2014/main" id="{9E1825E3-CE46-42EB-86C6-CF6AAF9BC8DE}"/>
              </a:ext>
            </a:extLst>
          </p:cNvPr>
          <p:cNvSpPr txBox="1"/>
          <p:nvPr/>
        </p:nvSpPr>
        <p:spPr>
          <a:xfrm>
            <a:off x="2971800" y="0"/>
            <a:ext cx="5562600" cy="584775"/>
          </a:xfrm>
          <a:prstGeom prst="rect">
            <a:avLst/>
          </a:prstGeom>
          <a:solidFill>
            <a:srgbClr val="92D050"/>
          </a:solidFill>
        </p:spPr>
        <p:txBody>
          <a:bodyPr wrap="square" rtlCol="0">
            <a:spAutoFit/>
          </a:bodyPr>
          <a:lstStyle/>
          <a:p>
            <a:r>
              <a:rPr lang="en-US" sz="1600" dirty="0"/>
              <a:t>Free up the SQL statement and close connection – these are open resources and very important to free</a:t>
            </a:r>
          </a:p>
        </p:txBody>
      </p:sp>
    </p:spTree>
    <p:extLst>
      <p:ext uri="{BB962C8B-B14F-4D97-AF65-F5344CB8AC3E}">
        <p14:creationId xmlns:p14="http://schemas.microsoft.com/office/powerpoint/2010/main" val="14410221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BE0A0-615B-4858-9E0E-E9AB096EDEC5}"/>
              </a:ext>
            </a:extLst>
          </p:cNvPr>
          <p:cNvSpPr>
            <a:spLocks noGrp="1"/>
          </p:cNvSpPr>
          <p:nvPr>
            <p:ph type="title"/>
          </p:nvPr>
        </p:nvSpPr>
        <p:spPr/>
        <p:txBody>
          <a:bodyPr/>
          <a:lstStyle/>
          <a:p>
            <a:r>
              <a:rPr lang="en-US" dirty="0"/>
              <a:t>What does this </a:t>
            </a:r>
            <a:r>
              <a:rPr lang="en-US" dirty="0" err="1"/>
              <a:t>php</a:t>
            </a:r>
            <a:r>
              <a:rPr lang="en-US" dirty="0"/>
              <a:t> code do?</a:t>
            </a:r>
          </a:p>
        </p:txBody>
      </p:sp>
      <p:sp>
        <p:nvSpPr>
          <p:cNvPr id="3" name="Content Placeholder 2">
            <a:extLst>
              <a:ext uri="{FF2B5EF4-FFF2-40B4-BE49-F238E27FC236}">
                <a16:creationId xmlns:a16="http://schemas.microsoft.com/office/drawing/2014/main" id="{753585A2-AB6E-45FD-B778-DF34BAFC7031}"/>
              </a:ext>
            </a:extLst>
          </p:cNvPr>
          <p:cNvSpPr>
            <a:spLocks noGrp="1"/>
          </p:cNvSpPr>
          <p:nvPr>
            <p:ph sz="quarter" idx="1"/>
          </p:nvPr>
        </p:nvSpPr>
        <p:spPr/>
        <p:txBody>
          <a:bodyPr/>
          <a:lstStyle/>
          <a:p>
            <a:r>
              <a:rPr lang="en-US" dirty="0"/>
              <a:t>Very inefficiently (bad to do) makes a direct connection to data base, makes a single query and closes connection</a:t>
            </a:r>
          </a:p>
        </p:txBody>
      </p:sp>
    </p:spTree>
    <p:extLst>
      <p:ext uri="{BB962C8B-B14F-4D97-AF65-F5344CB8AC3E}">
        <p14:creationId xmlns:p14="http://schemas.microsoft.com/office/powerpoint/2010/main" val="3668349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image.slidesharecdn.com/databasemegatrends1-141016135252-conversion-gate02/95/five-database-trends-updated-april-2015-11-638.jpg?cb=1429202218">
            <a:extLst>
              <a:ext uri="{FF2B5EF4-FFF2-40B4-BE49-F238E27FC236}">
                <a16:creationId xmlns:a16="http://schemas.microsoft.com/office/drawing/2014/main" id="{2E81274E-6FB6-46F4-A29A-FA958F97F4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748" y="228601"/>
            <a:ext cx="8423997" cy="632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5441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6BB03-55A7-40C2-B5B5-22C0ED0BE2A3}"/>
              </a:ext>
            </a:extLst>
          </p:cNvPr>
          <p:cNvSpPr>
            <a:spLocks noGrp="1"/>
          </p:cNvSpPr>
          <p:nvPr>
            <p:ph type="title"/>
          </p:nvPr>
        </p:nvSpPr>
        <p:spPr/>
        <p:txBody>
          <a:bodyPr/>
          <a:lstStyle/>
          <a:p>
            <a:r>
              <a:rPr lang="en-US" dirty="0"/>
              <a:t>Accessing Database Administration</a:t>
            </a:r>
          </a:p>
        </p:txBody>
      </p:sp>
      <p:sp>
        <p:nvSpPr>
          <p:cNvPr id="3" name="Content Placeholder 2">
            <a:extLst>
              <a:ext uri="{FF2B5EF4-FFF2-40B4-BE49-F238E27FC236}">
                <a16:creationId xmlns:a16="http://schemas.microsoft.com/office/drawing/2014/main" id="{99687A62-983A-4038-A0A7-A6E4DFFAD731}"/>
              </a:ext>
            </a:extLst>
          </p:cNvPr>
          <p:cNvSpPr>
            <a:spLocks noGrp="1"/>
          </p:cNvSpPr>
          <p:nvPr>
            <p:ph sz="quarter" idx="1"/>
          </p:nvPr>
        </p:nvSpPr>
        <p:spPr/>
        <p:txBody>
          <a:bodyPr/>
          <a:lstStyle/>
          <a:p>
            <a:r>
              <a:rPr lang="en-US" dirty="0"/>
              <a:t>Many tools</a:t>
            </a:r>
          </a:p>
          <a:p>
            <a:r>
              <a:rPr lang="en-US" dirty="0"/>
              <a:t>Some computer applications, some web interfaces</a:t>
            </a:r>
          </a:p>
          <a:p>
            <a:endParaRPr lang="en-US" dirty="0"/>
          </a:p>
          <a:p>
            <a:endParaRPr lang="en-US" dirty="0"/>
          </a:p>
          <a:p>
            <a:r>
              <a:rPr lang="en-US" dirty="0"/>
              <a:t>Example of desktop application TOAD by Dell allows access to multiple databases </a:t>
            </a:r>
          </a:p>
          <a:p>
            <a:endParaRPr lang="en-US" dirty="0"/>
          </a:p>
          <a:p>
            <a:r>
              <a:rPr lang="en-US" dirty="0"/>
              <a:t>Example of web interface --</a:t>
            </a:r>
          </a:p>
        </p:txBody>
      </p:sp>
      <p:pic>
        <p:nvPicPr>
          <p:cNvPr id="5122" name="Picture 2" descr="6&#10;Dell Software Group&#10; ">
            <a:extLst>
              <a:ext uri="{FF2B5EF4-FFF2-40B4-BE49-F238E27FC236}">
                <a16:creationId xmlns:a16="http://schemas.microsoft.com/office/drawing/2014/main" id="{64AC98E6-506B-4484-8705-4C19CF5B7AB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3766930"/>
            <a:ext cx="1971675" cy="1480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0953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13CC0-5101-4DDF-BE24-8D63983682A5}"/>
              </a:ext>
            </a:extLst>
          </p:cNvPr>
          <p:cNvSpPr>
            <a:spLocks noGrp="1"/>
          </p:cNvSpPr>
          <p:nvPr>
            <p:ph type="title"/>
          </p:nvPr>
        </p:nvSpPr>
        <p:spPr/>
        <p:txBody>
          <a:bodyPr/>
          <a:lstStyle/>
          <a:p>
            <a:r>
              <a:rPr lang="en-US" dirty="0"/>
              <a:t>Many databases</a:t>
            </a:r>
          </a:p>
        </p:txBody>
      </p:sp>
      <p:pic>
        <p:nvPicPr>
          <p:cNvPr id="7170" name="Picture 2" descr="http://www.ingressit.com/file/Databases-300.png">
            <a:extLst>
              <a:ext uri="{FF2B5EF4-FFF2-40B4-BE49-F238E27FC236}">
                <a16:creationId xmlns:a16="http://schemas.microsoft.com/office/drawing/2014/main" id="{F97715EE-AD25-434B-969C-47DE653847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0" y="2438400"/>
            <a:ext cx="285750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s://tse4.mm.bing.net/th?id=OIP.5aCEwUINaLEs1lCHfZkwuwEsCp&amp;pid=15.1&amp;P=0&amp;w=285&amp;h=161">
            <a:extLst>
              <a:ext uri="{FF2B5EF4-FFF2-40B4-BE49-F238E27FC236}">
                <a16:creationId xmlns:a16="http://schemas.microsoft.com/office/drawing/2014/main" id="{9EAC1721-8F66-4AC8-91CA-4B52552D4C1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2895600"/>
            <a:ext cx="1052512" cy="614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8632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138B6-1065-4E31-AAFF-C47F97C3C506}"/>
              </a:ext>
            </a:extLst>
          </p:cNvPr>
          <p:cNvSpPr>
            <a:spLocks noGrp="1"/>
          </p:cNvSpPr>
          <p:nvPr>
            <p:ph type="title"/>
          </p:nvPr>
        </p:nvSpPr>
        <p:spPr/>
        <p:txBody>
          <a:bodyPr/>
          <a:lstStyle/>
          <a:p>
            <a:r>
              <a:rPr lang="en-US" dirty="0"/>
              <a:t>SQL or NoSQL</a:t>
            </a:r>
          </a:p>
        </p:txBody>
      </p:sp>
      <p:pic>
        <p:nvPicPr>
          <p:cNvPr id="6146" name="Picture 2" descr="http://image.slidesharecdn.com/nosqlmongodb-150113235205-conversion-gate02/95/mongodb-nosql-database-4-638.jpg?cb=1421193398">
            <a:extLst>
              <a:ext uri="{FF2B5EF4-FFF2-40B4-BE49-F238E27FC236}">
                <a16:creationId xmlns:a16="http://schemas.microsoft.com/office/drawing/2014/main" id="{00377BD2-5B9E-46CD-A328-F55348442A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76400"/>
            <a:ext cx="6584420" cy="49434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D6C6EBC-467A-4705-9AE9-DBB6D1D1A7CD}"/>
              </a:ext>
            </a:extLst>
          </p:cNvPr>
          <p:cNvSpPr txBox="1"/>
          <p:nvPr/>
        </p:nvSpPr>
        <p:spPr>
          <a:xfrm>
            <a:off x="6921649" y="2698177"/>
            <a:ext cx="1828800" cy="1200329"/>
          </a:xfrm>
          <a:prstGeom prst="rect">
            <a:avLst/>
          </a:prstGeom>
          <a:solidFill>
            <a:srgbClr val="92D050"/>
          </a:solidFill>
        </p:spPr>
        <p:txBody>
          <a:bodyPr wrap="square" rtlCol="0">
            <a:spAutoFit/>
          </a:bodyPr>
          <a:lstStyle/>
          <a:p>
            <a:r>
              <a:rPr lang="en-US" sz="1800" kern="1200" dirty="0">
                <a:solidFill>
                  <a:schemeClr val="tx1"/>
                </a:solidFill>
                <a:latin typeface="+mn-lt"/>
                <a:ea typeface="+mn-ea"/>
                <a:cs typeface="+mn-cs"/>
              </a:rPr>
              <a:t>SQL – structured query language --  used to access Relational databases</a:t>
            </a:r>
          </a:p>
        </p:txBody>
      </p:sp>
      <p:pic>
        <p:nvPicPr>
          <p:cNvPr id="6148" name="Picture 4" descr="Dell Software Group48&#10;Web&#10;Servers&#10;Database&#10;Servers&#10;Memcached&#10;Servers&#10;Shard (G-O) Shard (P-Z)Shard (A-F)&#10;Read Only Slaves&#10; ">
            <a:extLst>
              <a:ext uri="{FF2B5EF4-FFF2-40B4-BE49-F238E27FC236}">
                <a16:creationId xmlns:a16="http://schemas.microsoft.com/office/drawing/2014/main" id="{903F5E43-A5F6-46E7-91D2-0338AE0BFC6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286" t="10297" r="10714" b="14287"/>
          <a:stretch/>
        </p:blipFill>
        <p:spPr bwMode="auto">
          <a:xfrm>
            <a:off x="5936311" y="0"/>
            <a:ext cx="3233238"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1259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52C6B-FD18-4025-B9DF-216100C07235}"/>
              </a:ext>
            </a:extLst>
          </p:cNvPr>
          <p:cNvSpPr>
            <a:spLocks noGrp="1"/>
          </p:cNvSpPr>
          <p:nvPr>
            <p:ph type="title"/>
          </p:nvPr>
        </p:nvSpPr>
        <p:spPr>
          <a:xfrm>
            <a:off x="914400" y="274638"/>
            <a:ext cx="7772400" cy="487362"/>
          </a:xfrm>
        </p:spPr>
        <p:txBody>
          <a:bodyPr>
            <a:normAutofit fontScale="90000"/>
          </a:bodyPr>
          <a:lstStyle/>
          <a:p>
            <a:r>
              <a:rPr lang="en-US" dirty="0"/>
              <a:t>CAP theory</a:t>
            </a:r>
          </a:p>
        </p:txBody>
      </p:sp>
      <p:graphicFrame>
        <p:nvGraphicFramePr>
          <p:cNvPr id="4" name="Content Placeholder 3">
            <a:extLst>
              <a:ext uri="{FF2B5EF4-FFF2-40B4-BE49-F238E27FC236}">
                <a16:creationId xmlns:a16="http://schemas.microsoft.com/office/drawing/2014/main" id="{D0F5B549-B34A-4C11-B5FF-55DEF5F5E4D9}"/>
              </a:ext>
            </a:extLst>
          </p:cNvPr>
          <p:cNvGraphicFramePr>
            <a:graphicFrameLocks noGrp="1"/>
          </p:cNvGraphicFramePr>
          <p:nvPr>
            <p:ph sz="quarter" idx="1"/>
            <p:extLst>
              <p:ext uri="{D42A27DB-BD31-4B8C-83A1-F6EECF244321}">
                <p14:modId xmlns:p14="http://schemas.microsoft.com/office/powerpoint/2010/main" val="2488351198"/>
              </p:ext>
            </p:extLst>
          </p:nvPr>
        </p:nvGraphicFramePr>
        <p:xfrm>
          <a:off x="304800" y="1676400"/>
          <a:ext cx="8839200" cy="1755753"/>
        </p:xfrm>
        <a:graphic>
          <a:graphicData uri="http://schemas.openxmlformats.org/drawingml/2006/table">
            <a:tbl>
              <a:tblPr/>
              <a:tblGrid>
                <a:gridCol w="2946400">
                  <a:extLst>
                    <a:ext uri="{9D8B030D-6E8A-4147-A177-3AD203B41FA5}">
                      <a16:colId xmlns:a16="http://schemas.microsoft.com/office/drawing/2014/main" val="915753059"/>
                    </a:ext>
                  </a:extLst>
                </a:gridCol>
                <a:gridCol w="2946400">
                  <a:extLst>
                    <a:ext uri="{9D8B030D-6E8A-4147-A177-3AD203B41FA5}">
                      <a16:colId xmlns:a16="http://schemas.microsoft.com/office/drawing/2014/main" val="135866021"/>
                    </a:ext>
                  </a:extLst>
                </a:gridCol>
                <a:gridCol w="2946400">
                  <a:extLst>
                    <a:ext uri="{9D8B030D-6E8A-4147-A177-3AD203B41FA5}">
                      <a16:colId xmlns:a16="http://schemas.microsoft.com/office/drawing/2014/main" val="199061678"/>
                    </a:ext>
                  </a:extLst>
                </a:gridCol>
              </a:tblGrid>
              <a:tr h="362607">
                <a:tc>
                  <a:txBody>
                    <a:bodyPr/>
                    <a:lstStyle/>
                    <a:p>
                      <a:pPr algn="ctr"/>
                      <a:r>
                        <a:rPr lang="en-US" i="1" dirty="0">
                          <a:effectLst/>
                        </a:rPr>
                        <a:t>Consistency</a:t>
                      </a:r>
                      <a:endParaRPr lang="en-US" dirty="0">
                        <a:effectLst/>
                      </a:endParaRP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en-US" i="1" u="none" strike="noStrike">
                          <a:solidFill>
                            <a:srgbClr val="0B0080"/>
                          </a:solidFill>
                          <a:effectLst/>
                          <a:hlinkClick r:id="rId2" tooltip="Availability"/>
                        </a:rPr>
                        <a:t>Availability</a:t>
                      </a:r>
                      <a:endParaRPr lang="en-US">
                        <a:effectLst/>
                      </a:endParaRP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en-US" i="1" u="none" strike="noStrike" dirty="0">
                          <a:solidFill>
                            <a:srgbClr val="0B0080"/>
                          </a:solidFill>
                          <a:effectLst/>
                          <a:hlinkClick r:id="rId3" tooltip="Network partitioning"/>
                        </a:rPr>
                        <a:t>Partition tolerance</a:t>
                      </a:r>
                      <a:endParaRPr lang="en-US" dirty="0">
                        <a:effectLst/>
                      </a:endParaRP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extLst>
                  <a:ext uri="{0D108BD9-81ED-4DB2-BD59-A6C34878D82A}">
                    <a16:rowId xmlns:a16="http://schemas.microsoft.com/office/drawing/2014/main" val="1796650856"/>
                  </a:ext>
                </a:extLst>
              </a:tr>
              <a:tr h="1389993">
                <a:tc>
                  <a:txBody>
                    <a:bodyPr/>
                    <a:lstStyle/>
                    <a:p>
                      <a:r>
                        <a:rPr lang="en-US" dirty="0">
                          <a:effectLst/>
                        </a:rPr>
                        <a:t>Every read receives the most recent write or an error</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a:effectLst/>
                        </a:rPr>
                        <a:t>Every request receives a (non-error) response – without guarantee that it contains the most recent write</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600" dirty="0">
                          <a:effectLst/>
                        </a:rPr>
                        <a:t>The system continues to operate despite an arbitrary number of messages being dropped (or delayed) by the network between nodes</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723877375"/>
                  </a:ext>
                </a:extLst>
              </a:tr>
            </a:tbl>
          </a:graphicData>
        </a:graphic>
      </p:graphicFrame>
      <p:pic>
        <p:nvPicPr>
          <p:cNvPr id="12290" name="Picture 2" descr="Dell Software Group49&#10;CAP Theorem says something has to give&#10;• CAP (Brewer’s) Theorem&#10;says you can only have&#10;two out of th...">
            <a:extLst>
              <a:ext uri="{FF2B5EF4-FFF2-40B4-BE49-F238E27FC236}">
                <a16:creationId xmlns:a16="http://schemas.microsoft.com/office/drawing/2014/main" id="{CC52234C-28A4-423F-A1A7-E53743E981A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859" r="4454" b="14366"/>
          <a:stretch/>
        </p:blipFill>
        <p:spPr bwMode="auto">
          <a:xfrm>
            <a:off x="3352800" y="3451792"/>
            <a:ext cx="4648200" cy="329531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7">
            <a:extLst>
              <a:ext uri="{FF2B5EF4-FFF2-40B4-BE49-F238E27FC236}">
                <a16:creationId xmlns:a16="http://schemas.microsoft.com/office/drawing/2014/main" id="{A5C74526-A20B-4310-9415-BA1A90CD1469}"/>
              </a:ext>
            </a:extLst>
          </p:cNvPr>
          <p:cNvSpPr>
            <a:spLocks noChangeArrowheads="1"/>
          </p:cNvSpPr>
          <p:nvPr/>
        </p:nvSpPr>
        <p:spPr bwMode="auto">
          <a:xfrm>
            <a:off x="152400" y="1100107"/>
            <a:ext cx="8376011" cy="4001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000" dirty="0">
                <a:solidFill>
                  <a:srgbClr val="222222"/>
                </a:solidFill>
                <a:cs typeface="Arial" panose="020B0604020202020204" pitchFamily="34" charset="0"/>
              </a:rPr>
              <a:t>Says</a:t>
            </a:r>
            <a:r>
              <a:rPr kumimoji="0" lang="en-US" altLang="en-US" sz="1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it is impossible for a </a:t>
            </a:r>
            <a:r>
              <a:rPr kumimoji="0" lang="en-US" altLang="en-US" sz="1000" b="0" i="0" u="none" strike="noStrike" cap="none" normalizeH="0" baseline="0" dirty="0">
                <a:ln>
                  <a:noFill/>
                </a:ln>
                <a:solidFill>
                  <a:srgbClr val="0B0080"/>
                </a:solidFill>
                <a:effectLst/>
                <a:latin typeface="Arial" panose="020B0604020202020204" pitchFamily="34" charset="0"/>
                <a:cs typeface="Arial" panose="020B0604020202020204" pitchFamily="34" charset="0"/>
                <a:hlinkClick r:id="rId5" tooltip="Distributed data store"/>
              </a:rPr>
              <a:t>distributed data store</a:t>
            </a:r>
            <a:r>
              <a:rPr kumimoji="0" lang="en-US" altLang="en-US" sz="1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to simultaneously provide more than two out of the following three guarantees:</a:t>
            </a:r>
            <a:r>
              <a:rPr kumimoji="0" lang="en-US" altLang="en-US" sz="800" b="0" i="0" u="none" strike="noStrike" cap="none" normalizeH="0" baseline="30000" dirty="0">
                <a:ln>
                  <a:noFill/>
                </a:ln>
                <a:solidFill>
                  <a:srgbClr val="0B0080"/>
                </a:solidFill>
                <a:effectLst/>
                <a:latin typeface="Arial" panose="020B0604020202020204" pitchFamily="34" charset="0"/>
                <a:cs typeface="Arial" panose="020B0604020202020204" pitchFamily="34" charset="0"/>
                <a:hlinkClick r:id="rId6"/>
              </a:rPr>
              <a:t>[1]</a:t>
            </a:r>
            <a:r>
              <a:rPr kumimoji="0" lang="en-US" altLang="en-US" sz="800" b="0" i="0" u="none" strike="noStrike" cap="none" normalizeH="0" baseline="30000" dirty="0">
                <a:ln>
                  <a:noFill/>
                </a:ln>
                <a:solidFill>
                  <a:srgbClr val="0B0080"/>
                </a:solidFill>
                <a:effectLst/>
                <a:latin typeface="Arial" panose="020B0604020202020204" pitchFamily="34" charset="0"/>
                <a:cs typeface="Arial" panose="020B0604020202020204" pitchFamily="34" charset="0"/>
                <a:hlinkClick r:id="rId7"/>
              </a:rPr>
              <a:t>[2]</a:t>
            </a:r>
            <a:r>
              <a:rPr kumimoji="0" lang="en-US" altLang="en-US" sz="800" b="0" i="0" u="none" strike="noStrike" cap="none" normalizeH="0" baseline="30000" dirty="0">
                <a:ln>
                  <a:noFill/>
                </a:ln>
                <a:solidFill>
                  <a:srgbClr val="0B0080"/>
                </a:solidFill>
                <a:effectLst/>
                <a:latin typeface="Arial" panose="020B0604020202020204" pitchFamily="34" charset="0"/>
                <a:cs typeface="Arial" panose="020B0604020202020204" pitchFamily="34" charset="0"/>
                <a:hlinkClick r:id="rId8"/>
              </a:rPr>
              <a:t>[3]</a:t>
            </a:r>
            <a:endParaRPr kumimoji="0" lang="en-US" altLang="en-US"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In other words, the CAP theorem states that in the presence of a network partition, one has to choose between consistency and availability.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Oval 5">
            <a:extLst>
              <a:ext uri="{FF2B5EF4-FFF2-40B4-BE49-F238E27FC236}">
                <a16:creationId xmlns:a16="http://schemas.microsoft.com/office/drawing/2014/main" id="{40C3B8C7-C63C-4E5E-BD5D-4528AC8E367B}"/>
              </a:ext>
            </a:extLst>
          </p:cNvPr>
          <p:cNvSpPr/>
          <p:nvPr/>
        </p:nvSpPr>
        <p:spPr>
          <a:xfrm>
            <a:off x="3657600" y="6324599"/>
            <a:ext cx="1676400" cy="422509"/>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35FCBD69-5EC0-4FFB-8E2A-2E8EACE8ED1F}"/>
              </a:ext>
            </a:extLst>
          </p:cNvPr>
          <p:cNvSpPr/>
          <p:nvPr/>
        </p:nvSpPr>
        <p:spPr>
          <a:xfrm>
            <a:off x="6856724" y="4572001"/>
            <a:ext cx="1372876" cy="3048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8174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DB837-4059-4E55-86C3-E866769A456C}"/>
              </a:ext>
            </a:extLst>
          </p:cNvPr>
          <p:cNvSpPr>
            <a:spLocks noGrp="1"/>
          </p:cNvSpPr>
          <p:nvPr>
            <p:ph type="title"/>
          </p:nvPr>
        </p:nvSpPr>
        <p:spPr/>
        <p:txBody>
          <a:bodyPr/>
          <a:lstStyle/>
          <a:p>
            <a:r>
              <a:rPr lang="en-US" dirty="0"/>
              <a:t>Which database</a:t>
            </a:r>
          </a:p>
        </p:txBody>
      </p:sp>
      <p:sp>
        <p:nvSpPr>
          <p:cNvPr id="3" name="Content Placeholder 2">
            <a:extLst>
              <a:ext uri="{FF2B5EF4-FFF2-40B4-BE49-F238E27FC236}">
                <a16:creationId xmlns:a16="http://schemas.microsoft.com/office/drawing/2014/main" id="{FD145B50-E817-4E22-96FE-E49E65E123C7}"/>
              </a:ext>
            </a:extLst>
          </p:cNvPr>
          <p:cNvSpPr>
            <a:spLocks noGrp="1"/>
          </p:cNvSpPr>
          <p:nvPr>
            <p:ph sz="quarter" idx="1"/>
          </p:nvPr>
        </p:nvSpPr>
        <p:spPr/>
        <p:txBody>
          <a:bodyPr/>
          <a:lstStyle/>
          <a:p>
            <a:r>
              <a:rPr lang="en-US" dirty="0"/>
              <a:t>SQL or NoSQL?</a:t>
            </a:r>
          </a:p>
          <a:p>
            <a:r>
              <a:rPr lang="en-US" dirty="0"/>
              <a:t>Cost?</a:t>
            </a:r>
          </a:p>
          <a:p>
            <a:r>
              <a:rPr lang="en-US" dirty="0"/>
              <a:t>Knowledge?</a:t>
            </a:r>
          </a:p>
          <a:p>
            <a:r>
              <a:rPr lang="en-US" dirty="0"/>
              <a:t>Scaling? Features?</a:t>
            </a:r>
          </a:p>
          <a:p>
            <a:r>
              <a:rPr lang="en-US" dirty="0"/>
              <a:t>Availability?</a:t>
            </a:r>
          </a:p>
        </p:txBody>
      </p:sp>
      <p:pic>
        <p:nvPicPr>
          <p:cNvPr id="8194" name="Picture 2" descr="https://itxdesign-itxdesign.netdna-ssl.com/wp-content/uploads/2015/03/mysql-vs-oracle-table.jpg">
            <a:extLst>
              <a:ext uri="{FF2B5EF4-FFF2-40B4-BE49-F238E27FC236}">
                <a16:creationId xmlns:a16="http://schemas.microsoft.com/office/drawing/2014/main" id="{08FE5AD9-CC61-4C7F-A26F-93217A8CF56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8591"/>
          <a:stretch/>
        </p:blipFill>
        <p:spPr bwMode="auto">
          <a:xfrm>
            <a:off x="3418233" y="3581400"/>
            <a:ext cx="5238750" cy="1998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73723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3440</TotalTime>
  <Words>1351</Words>
  <Application>Microsoft Office PowerPoint</Application>
  <PresentationFormat>On-screen Show (4:3)</PresentationFormat>
  <Paragraphs>322</Paragraphs>
  <Slides>32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Franklin Gothic Book</vt:lpstr>
      <vt:lpstr>Helvetica Neue</vt:lpstr>
      <vt:lpstr>inherit</vt:lpstr>
      <vt:lpstr>Perpetua</vt:lpstr>
      <vt:lpstr>Wingdings 2</vt:lpstr>
      <vt:lpstr>Equity</vt:lpstr>
      <vt:lpstr>Database</vt:lpstr>
      <vt:lpstr>Database </vt:lpstr>
      <vt:lpstr>History</vt:lpstr>
      <vt:lpstr>PowerPoint Presentation</vt:lpstr>
      <vt:lpstr>Accessing Database Administration</vt:lpstr>
      <vt:lpstr>Many databases</vt:lpstr>
      <vt:lpstr>SQL or NoSQL</vt:lpstr>
      <vt:lpstr>CAP theory</vt:lpstr>
      <vt:lpstr>Which database</vt:lpstr>
      <vt:lpstr>Following trends</vt:lpstr>
      <vt:lpstr>We are not talking about data in cloud or distributed data</vt:lpstr>
      <vt:lpstr>Accessing Databases for Admin</vt:lpstr>
      <vt:lpstr>Relational Databases</vt:lpstr>
      <vt:lpstr>Relational Database </vt:lpstr>
      <vt:lpstr>How to think about databases</vt:lpstr>
      <vt:lpstr>Relational DB and SQL</vt:lpstr>
      <vt:lpstr>SQL:  create table</vt:lpstr>
      <vt:lpstr>SQL:  Alter a table</vt:lpstr>
      <vt:lpstr>CRUD – Create, Read, Update, Delete</vt:lpstr>
      <vt:lpstr>CRUD – Create, Read, Update, Delete</vt:lpstr>
      <vt:lpstr>CRUD – Create, Read, Update, Delete</vt:lpstr>
      <vt:lpstr>CRUD – Create, Read, Update, Delete</vt:lpstr>
      <vt:lpstr>Conditional clauses</vt:lpstr>
      <vt:lpstr>Order clause</vt:lpstr>
      <vt:lpstr>Oracle a relational database</vt:lpstr>
      <vt:lpstr>Oracle data types</vt:lpstr>
      <vt:lpstr>PowerPoint Presentation</vt:lpstr>
      <vt:lpstr>Oracle built in functions… go to oracle.com for more</vt:lpstr>
      <vt:lpstr>PHP and connecting to Oracle (or any similar relational database)</vt:lpstr>
      <vt:lpstr>Continued……</vt:lpstr>
      <vt:lpstr>Continued……</vt:lpstr>
      <vt:lpstr>What does this php code 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Bootstrap</dc:title>
  <dc:creator>Windows User</dc:creator>
  <cp:lastModifiedBy>PC</cp:lastModifiedBy>
  <cp:revision>79</cp:revision>
  <dcterms:created xsi:type="dcterms:W3CDTF">2017-08-22T20:46:38Z</dcterms:created>
  <dcterms:modified xsi:type="dcterms:W3CDTF">2017-08-30T20:18:57Z</dcterms:modified>
</cp:coreProperties>
</file>