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1"/>
  </p:notesMasterIdLst>
  <p:sldIdLst>
    <p:sldId id="256" r:id="rId2"/>
    <p:sldId id="257" r:id="rId3"/>
    <p:sldId id="293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98" r:id="rId13"/>
    <p:sldId id="266" r:id="rId14"/>
    <p:sldId id="268" r:id="rId15"/>
    <p:sldId id="269" r:id="rId16"/>
    <p:sldId id="270" r:id="rId17"/>
    <p:sldId id="271" r:id="rId18"/>
    <p:sldId id="287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8" r:id="rId27"/>
    <p:sldId id="280" r:id="rId28"/>
    <p:sldId id="281" r:id="rId29"/>
    <p:sldId id="282" r:id="rId30"/>
    <p:sldId id="283" r:id="rId31"/>
    <p:sldId id="291" r:id="rId32"/>
    <p:sldId id="290" r:id="rId33"/>
    <p:sldId id="292" r:id="rId34"/>
    <p:sldId id="272" r:id="rId35"/>
    <p:sldId id="267" r:id="rId36"/>
    <p:sldId id="297" r:id="rId37"/>
    <p:sldId id="294" r:id="rId38"/>
    <p:sldId id="295" r:id="rId39"/>
    <p:sldId id="296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ACCEC-74A1-4045-9437-211A9E7B68C8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07FD8-C0F6-4EE2-A79A-E96C22D4B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858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lets see what this visually looks</a:t>
            </a:r>
            <a:r>
              <a:rPr lang="en-US" baseline="0" dirty="0" smtClean="0"/>
              <a:t> like.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 my first commit I have A.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default branch that gets created with git is a branch names Master.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just a default name. As I mentioned before, most everything in git is done by convention. Master does not mean anything special to git. 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9CDE3-DFEB-4EE7-A970-0153FC206FB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825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now we merge,</a:t>
            </a:r>
            <a:r>
              <a:rPr lang="en-US" baseline="0" dirty="0" smtClean="0"/>
              <a:t> connecting the new (H) to both (E) and (G). Note that this merge, especially if there are conflicts, can be unpleasant to perform.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9CDE3-DFEB-4EE7-A970-0153FC206FB6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7856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we delete the branch pointer.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But</a:t>
            </a:r>
            <a:r>
              <a:rPr lang="en-US" baseline="0" dirty="0" smtClean="0"/>
              <a:t> notice the structure we have now. This is very non-linear. That will make it challenging to see the changes independently. And it can get very messy over time.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9CDE3-DFEB-4EE7-A970-0153FC206FB6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7169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Since</a:t>
            </a:r>
            <a:r>
              <a:rPr lang="en-US" baseline="0" dirty="0" smtClean="0"/>
              <a:t> everyone on the team has a complete copy of the repository you can do things like this.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 no one wants to keep track of changes this way.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Visual Studio Live! Las Vegas 2011MGB 2003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cs typeface="+mn-cs"/>
              </a:rPr>
              <a:t>© 2003 Microsoft Corporation. All rights reserved.</a:t>
            </a:r>
          </a:p>
          <a:p>
            <a:pPr eaLnBrk="0" hangingPunct="0"/>
            <a:r>
              <a:rPr lang="en-US" dirty="0" smtClean="0"/>
              <a:t>This presentation is for informational purposes only. Microsoft makes no warranties, express or implied, in this summary.</a:t>
            </a:r>
            <a:endParaRPr lang="en-US" sz="1200" dirty="0"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BA783-26AD-4B42-9137-B69FDD38973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9462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</a:t>
            </a:r>
            <a:r>
              <a:rPr lang="en-US" baseline="0" dirty="0" smtClean="0"/>
              <a:t> really is nothing special about the remote server. You can have more than one. But it enables a nice integration location, just like you are used to in the centralized version control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Visual Studio Live! Las Vegas 2011MGB 2003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cs typeface="+mn-cs"/>
              </a:rPr>
              <a:t>© 2003 Microsoft Corporation. All rights reserved.</a:t>
            </a:r>
          </a:p>
          <a:p>
            <a:pPr eaLnBrk="0" hangingPunct="0"/>
            <a:r>
              <a:rPr lang="en-US" dirty="0" smtClean="0"/>
              <a:t>This presentation is for informational purposes only. Microsoft makes no warranties, express or implied, in this summary.</a:t>
            </a:r>
            <a:endParaRPr lang="en-US" sz="1200" dirty="0"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BA783-26AD-4B42-9137-B69FDD38973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215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6CB039C9-EDEB-4C23-86E4-582066A1969A}" type="slidenum">
              <a:rPr lang="en-US" altLang="en-US" smtClean="0"/>
              <a:pPr eaLnBrk="1" hangingPunct="1"/>
              <a:t>38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make a set of commits, moving master and our current pointer (*) along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9CDE3-DFEB-4EE7-A970-0153FC206FB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170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Suppose we want to work on a bug.</a:t>
            </a:r>
            <a:r>
              <a:rPr lang="en-US" baseline="0" dirty="0" smtClean="0"/>
              <a:t> We start by creating a local “story branch” for this work.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Notice that the new branch is really just a pointer to the same commit (C) but our current pointer (*) is moved.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9CDE3-DFEB-4EE7-A970-0153FC206FB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103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we make commits and they move along, with the branch and current pointer following along.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9CDE3-DFEB-4EE7-A970-0153FC206FB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517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can “checkout” to go back to the master branch.</a:t>
            </a:r>
          </a:p>
          <a:p>
            <a:endParaRPr lang="en-US" dirty="0" smtClean="0"/>
          </a:p>
          <a:p>
            <a:r>
              <a:rPr lang="en-US" dirty="0" smtClean="0"/>
              <a:t>This is where I was</a:t>
            </a:r>
            <a:r>
              <a:rPr lang="en-US" baseline="0" dirty="0" smtClean="0"/>
              <a:t> freaked out the first time I did this. My IDE removed the changes I just made. It can be pretty startling, but don’t worry you didn’t lose anything.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9CDE3-DFEB-4EE7-A970-0153FC206FB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969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then merge</a:t>
            </a:r>
            <a:r>
              <a:rPr lang="en-US" baseline="0" dirty="0" smtClean="0"/>
              <a:t> from the story branch, bringing those change histories together.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9CDE3-DFEB-4EE7-A970-0153FC206FB6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853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since we’re done with the</a:t>
            </a:r>
            <a:r>
              <a:rPr lang="en-US" baseline="0" dirty="0" smtClean="0"/>
              <a:t> story branch, we can delete it. This all happened locally, without affecting anyone upstream.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9CDE3-DFEB-4EE7-A970-0153FC206FB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240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consider another scenario.</a:t>
            </a:r>
            <a:r>
              <a:rPr lang="en-US" baseline="0" dirty="0" smtClean="0"/>
              <a:t> Here we created our bug story branch back off of (C). But some changes have happened in master (bug 123 which we just merged) since then.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And we made a couple of commits in bug 456.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9CDE3-DFEB-4EE7-A970-0153FC206FB6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510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Again, to merge, we checkout back</a:t>
            </a:r>
            <a:r>
              <a:rPr lang="en-US" baseline="0" dirty="0" smtClean="0"/>
              <a:t> to master which moves our (*) pointer.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9CDE3-DFEB-4EE7-A970-0153FC206FB6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23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6E2C1-61AD-443A-BF6C-588294ECD9B5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E3E659-E10D-4FD3-A693-F339A93B0F3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6E2C1-61AD-443A-BF6C-588294ECD9B5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3E659-E10D-4FD3-A693-F339A93B0F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6E2C1-61AD-443A-BF6C-588294ECD9B5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3E659-E10D-4FD3-A693-F339A93B0F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6E2C1-61AD-443A-BF6C-588294ECD9B5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3E659-E10D-4FD3-A693-F339A93B0F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6E2C1-61AD-443A-BF6C-588294ECD9B5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3E659-E10D-4FD3-A693-F339A93B0F3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6E2C1-61AD-443A-BF6C-588294ECD9B5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3E659-E10D-4FD3-A693-F339A93B0F3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6E2C1-61AD-443A-BF6C-588294ECD9B5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3E659-E10D-4FD3-A693-F339A93B0F3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6E2C1-61AD-443A-BF6C-588294ECD9B5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3E659-E10D-4FD3-A693-F339A93B0F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6E2C1-61AD-443A-BF6C-588294ECD9B5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3E659-E10D-4FD3-A693-F339A93B0F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6E2C1-61AD-443A-BF6C-588294ECD9B5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3E659-E10D-4FD3-A693-F339A93B0F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6E2C1-61AD-443A-BF6C-588294ECD9B5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3E659-E10D-4FD3-A693-F339A93B0F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906E2C1-61AD-443A-BF6C-588294ECD9B5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6E3E659-E10D-4FD3-A693-F339A93B0F3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sourcetreeapp.com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geekherocomic.com/2009/01/26/who-needs-git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Git</a:t>
            </a:r>
            <a:r>
              <a:rPr lang="en-US" dirty="0" smtClean="0"/>
              <a:t> – versioning and managing your software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L. </a:t>
            </a:r>
            <a:r>
              <a:rPr lang="en-US" dirty="0" err="1" smtClean="0"/>
              <a:t>Grewe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349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9067800" cy="1066800"/>
          </a:xfrm>
        </p:spPr>
        <p:txBody>
          <a:bodyPr/>
          <a:lstStyle/>
          <a:p>
            <a:r>
              <a:rPr lang="en-US" sz="4400" dirty="0" smtClean="0"/>
              <a:t>Operations to submit/get code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commit </a:t>
            </a:r>
            <a:r>
              <a:rPr lang="en-US" dirty="0"/>
              <a:t>= the code is read to submit to repository</a:t>
            </a:r>
          </a:p>
          <a:p>
            <a:endParaRPr lang="en-US" dirty="0"/>
          </a:p>
          <a:p>
            <a:r>
              <a:rPr lang="en-US" b="1" dirty="0"/>
              <a:t>push</a:t>
            </a:r>
            <a:r>
              <a:rPr lang="en-US" dirty="0"/>
              <a:t> = pushes it to remote repository</a:t>
            </a:r>
          </a:p>
          <a:p>
            <a:endParaRPr lang="en-US" dirty="0"/>
          </a:p>
          <a:p>
            <a:r>
              <a:rPr lang="en-US" b="1" dirty="0"/>
              <a:t>pull </a:t>
            </a:r>
            <a:r>
              <a:rPr lang="en-US" dirty="0"/>
              <a:t>= gets current code from </a:t>
            </a:r>
            <a:r>
              <a:rPr lang="en-US" dirty="0" smtClean="0"/>
              <a:t>remote </a:t>
            </a:r>
            <a:r>
              <a:rPr lang="en-US" dirty="0"/>
              <a:t>repository</a:t>
            </a:r>
          </a:p>
          <a:p>
            <a:endParaRPr lang="en-US" dirty="0"/>
          </a:p>
          <a:p>
            <a:r>
              <a:rPr lang="en-US" b="1" dirty="0"/>
              <a:t>merge</a:t>
            </a:r>
            <a:r>
              <a:rPr lang="en-US" dirty="0"/>
              <a:t> = if you are trying to push code that has been pushed more recently than you pulled it by another person -- the </a:t>
            </a:r>
            <a:r>
              <a:rPr lang="en-US" dirty="0" err="1"/>
              <a:t>Git</a:t>
            </a:r>
            <a:r>
              <a:rPr lang="en-US" dirty="0"/>
              <a:t> system will ask you to merge the files and clean up any </a:t>
            </a:r>
            <a:r>
              <a:rPr lang="en-US" dirty="0" err="1"/>
              <a:t>descrepencies</a:t>
            </a:r>
            <a:r>
              <a:rPr lang="en-US" dirty="0"/>
              <a:t>.</a:t>
            </a:r>
          </a:p>
          <a:p>
            <a:endParaRPr lang="en-US" dirty="0"/>
          </a:p>
          <a:p>
            <a:pPr lvl="1"/>
            <a:r>
              <a:rPr lang="en-US" dirty="0" smtClean="0"/>
              <a:t>scenario </a:t>
            </a:r>
            <a:r>
              <a:rPr lang="en-US" dirty="0"/>
              <a:t>- you and Jill pull down the current code and you are both working on a file called doit.java. Jill pushes her changed code first. Then you try to push your code??? you could have changed the code in the same place --what is the system to do. You need to go through the process of merging the code and figuring out what conflicts might exist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186543"/>
            <a:ext cx="2696807" cy="22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615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550" y="5181600"/>
            <a:ext cx="5205649" cy="14937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9067800" cy="1066800"/>
          </a:xfrm>
        </p:spPr>
        <p:txBody>
          <a:bodyPr/>
          <a:lstStyle/>
          <a:p>
            <a:r>
              <a:rPr lang="en-US" sz="3600" dirty="0" smtClean="0"/>
              <a:t>Operations to revert/undo to previous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1"/>
            <a:ext cx="8229600" cy="41910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checkout </a:t>
            </a:r>
            <a:r>
              <a:rPr lang="en-US" dirty="0"/>
              <a:t>= if you want to revert to a </a:t>
            </a:r>
            <a:br>
              <a:rPr lang="en-US" dirty="0"/>
            </a:br>
            <a:r>
              <a:rPr lang="en-US" dirty="0" smtClean="0"/>
              <a:t>previous </a:t>
            </a:r>
            <a:r>
              <a:rPr lang="en-US" dirty="0"/>
              <a:t>version BEFORE you have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committed </a:t>
            </a:r>
            <a:r>
              <a:rPr lang="en-US" dirty="0"/>
              <a:t>any changes 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r>
              <a:rPr lang="en-US" b="1" dirty="0"/>
              <a:t>revert = </a:t>
            </a:r>
            <a:r>
              <a:rPr lang="en-US" dirty="0"/>
              <a:t>if you want to undo a certain </a:t>
            </a:r>
            <a:r>
              <a:rPr lang="en-US" dirty="0" smtClean="0"/>
              <a:t>commit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Sometimes you'll want to undo a certain commit. E.g. when you notice that your changes were wrong, when you introduced a bug, or simply when the customer has decided he doesn't want this </a:t>
            </a:r>
            <a:r>
              <a:rPr lang="en-US" dirty="0" smtClean="0"/>
              <a:t>anymore</a:t>
            </a:r>
            <a:endParaRPr lang="en-US" dirty="0"/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reset = </a:t>
            </a:r>
            <a:r>
              <a:rPr lang="en-US" dirty="0"/>
              <a:t>if you want to go to a previous version but, not remove the commits ---basically it resets the HEAD(master) to an older branch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796" y="1143000"/>
            <a:ext cx="2696807" cy="22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133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Groups </a:t>
            </a:r>
            <a:r>
              <a:rPr lang="en-US" dirty="0" smtClean="0"/>
              <a:t>of </a:t>
            </a:r>
            <a:r>
              <a:rPr lang="en-US" dirty="0" err="1" smtClean="0">
                <a:solidFill>
                  <a:srgbClr val="3366FF"/>
                </a:solidFill>
              </a:rPr>
              <a:t>Git</a:t>
            </a:r>
            <a:r>
              <a:rPr lang="en-US" dirty="0" smtClean="0"/>
              <a:t> commands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Setup and branch management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init, checkout, branch</a:t>
            </a:r>
          </a:p>
          <a:p>
            <a:r>
              <a:rPr lang="en-US" dirty="0" smtClean="0"/>
              <a:t>Modify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add, delete, rename, commit</a:t>
            </a:r>
          </a:p>
          <a:p>
            <a:r>
              <a:rPr lang="en-US" dirty="0" smtClean="0"/>
              <a:t>Get information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status, diff, log</a:t>
            </a:r>
          </a:p>
          <a:p>
            <a:r>
              <a:rPr lang="en-US" dirty="0" smtClean="0"/>
              <a:t>Create reference points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tag, branch</a:t>
            </a:r>
          </a:p>
        </p:txBody>
      </p:sp>
    </p:spTree>
    <p:extLst>
      <p:ext uri="{BB962C8B-B14F-4D97-AF65-F5344CB8AC3E}">
        <p14:creationId xmlns:p14="http://schemas.microsoft.com/office/powerpoint/2010/main" val="2079176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of the operations</a:t>
            </a:r>
            <a:endParaRPr lang="en-US" dirty="0"/>
          </a:p>
        </p:txBody>
      </p:sp>
      <p:pic>
        <p:nvPicPr>
          <p:cNvPr id="4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798637"/>
            <a:ext cx="8534400" cy="505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192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next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383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Branching the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Sometimes you want to have two different paths the development of your software can go.  </a:t>
            </a:r>
          </a:p>
          <a:p>
            <a:r>
              <a:rPr lang="en-US" dirty="0" smtClean="0"/>
              <a:t>Example: maybe you want to have a version for your corporate customers and a different version for your military customers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It </a:t>
            </a:r>
            <a:r>
              <a:rPr lang="en-US" b="1" dirty="0">
                <a:solidFill>
                  <a:srgbClr val="FF0000"/>
                </a:solidFill>
              </a:rPr>
              <a:t>lets you create isolated development environments within a single repository.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www.atlassian.com/wac/landing/git/tutorial/git-branches/pageSections/0/contentColumnTwo/0/imageBinary/git-tutorial_branching-merg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648200"/>
            <a:ext cx="43434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212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use of branches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Want  </a:t>
            </a:r>
            <a:r>
              <a:rPr lang="en-US" dirty="0"/>
              <a:t>to add a new feature or fix a </a:t>
            </a:r>
            <a:endParaRPr lang="en-US" dirty="0" smtClean="0"/>
          </a:p>
          <a:p>
            <a:r>
              <a:rPr lang="en-US" dirty="0" smtClean="0"/>
              <a:t>you can spawn </a:t>
            </a:r>
            <a:r>
              <a:rPr lang="en-US" dirty="0"/>
              <a:t>a new branch to encapsulate your changes. </a:t>
            </a:r>
            <a:endParaRPr lang="en-US" dirty="0" smtClean="0"/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makes </a:t>
            </a:r>
            <a:r>
              <a:rPr lang="en-US" b="1" dirty="0">
                <a:solidFill>
                  <a:srgbClr val="FF0000"/>
                </a:solidFill>
              </a:rPr>
              <a:t>sure </a:t>
            </a:r>
            <a:r>
              <a:rPr lang="en-US" b="1" dirty="0" smtClean="0">
                <a:solidFill>
                  <a:srgbClr val="FF0000"/>
                </a:solidFill>
              </a:rPr>
              <a:t>unstable </a:t>
            </a:r>
            <a:r>
              <a:rPr lang="en-US" b="1" dirty="0">
                <a:solidFill>
                  <a:srgbClr val="FF0000"/>
                </a:solidFill>
              </a:rPr>
              <a:t>code is never committed to the main code base, and it gives you the chance to clean up your feature’s history before merging it into the main branch.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Git Tutorial: git bran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86200"/>
            <a:ext cx="3086100" cy="268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988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can merge a branch into the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8229600" cy="4525963"/>
          </a:xfrm>
        </p:spPr>
        <p:txBody>
          <a:bodyPr/>
          <a:lstStyle/>
          <a:p>
            <a:r>
              <a:rPr lang="en-US" dirty="0" smtClean="0"/>
              <a:t>Using the merge command you can merge a </a:t>
            </a:r>
            <a:r>
              <a:rPr lang="en-US" sz="3200" b="1" dirty="0" smtClean="0">
                <a:solidFill>
                  <a:srgbClr val="7030A0"/>
                </a:solidFill>
              </a:rPr>
              <a:t>branch</a:t>
            </a:r>
            <a:r>
              <a:rPr lang="en-US" dirty="0" smtClean="0"/>
              <a:t> back into the </a:t>
            </a:r>
            <a:r>
              <a:rPr lang="en-US" sz="3600" b="1" dirty="0" smtClean="0">
                <a:solidFill>
                  <a:srgbClr val="92D050"/>
                </a:solidFill>
              </a:rPr>
              <a:t>master</a:t>
            </a:r>
            <a:endParaRPr lang="en-US" sz="3600" b="1" dirty="0">
              <a:solidFill>
                <a:srgbClr val="92D050"/>
              </a:solidFill>
            </a:endParaRPr>
          </a:p>
        </p:txBody>
      </p:sp>
      <p:pic>
        <p:nvPicPr>
          <p:cNvPr id="3074" name="Picture 2" descr="Git Tutorial: git me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352800"/>
            <a:ext cx="224790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it Tutorial: Three way me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429000"/>
            <a:ext cx="1790700" cy="303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Git Tutorial: Fast-forward mer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429000"/>
            <a:ext cx="1856755" cy="276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00600" y="6464085"/>
            <a:ext cx="291618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Different kinds of merging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150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Lets look at some operations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322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dirty="0" smtClean="0"/>
              <a:t>Branches </a:t>
            </a:r>
            <a:r>
              <a:rPr lang="en-US" dirty="0" smtClean="0"/>
              <a:t>– the master is your first branch</a:t>
            </a:r>
            <a:endParaRPr lang="en-US" dirty="0"/>
          </a:p>
        </p:txBody>
      </p:sp>
      <p:sp>
        <p:nvSpPr>
          <p:cNvPr id="15" name="Line Callout 1 14"/>
          <p:cNvSpPr/>
          <p:nvPr/>
        </p:nvSpPr>
        <p:spPr>
          <a:xfrm>
            <a:off x="1447801" y="2836335"/>
            <a:ext cx="1295400" cy="423333"/>
          </a:xfrm>
          <a:prstGeom prst="borderCallout1">
            <a:avLst>
              <a:gd name="adj1" fmla="val 44596"/>
              <a:gd name="adj2" fmla="val 355"/>
              <a:gd name="adj3" fmla="val 138346"/>
              <a:gd name="adj4" fmla="val -3290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master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30348" y="3429001"/>
            <a:ext cx="501748" cy="592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200" y="6068184"/>
            <a:ext cx="82296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Consolas" pitchFamily="49" charset="0"/>
                <a:cs typeface="Consolas" pitchFamily="49" charset="0"/>
              </a:rPr>
              <a:t>&gt; git commit –m ‘my first commit’</a:t>
            </a:r>
          </a:p>
        </p:txBody>
      </p:sp>
      <p:sp>
        <p:nvSpPr>
          <p:cNvPr id="22" name="5-Point Star 21"/>
          <p:cNvSpPr/>
          <p:nvPr/>
        </p:nvSpPr>
        <p:spPr>
          <a:xfrm>
            <a:off x="2552044" y="2603940"/>
            <a:ext cx="382314" cy="464789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2514600"/>
            <a:ext cx="4480778" cy="120032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NOTE: we are showing you the command</a:t>
            </a:r>
            <a:br>
              <a:rPr lang="en-US" dirty="0" smtClean="0"/>
            </a:br>
            <a:r>
              <a:rPr lang="en-US" dirty="0" smtClean="0"/>
              <a:t>line interface for </a:t>
            </a:r>
            <a:r>
              <a:rPr lang="en-US" dirty="0" err="1" smtClean="0"/>
              <a:t>git</a:t>
            </a:r>
            <a:r>
              <a:rPr lang="en-US" dirty="0" smtClean="0"/>
              <a:t>..  Note you can use</a:t>
            </a:r>
            <a:br>
              <a:rPr lang="en-US" dirty="0" smtClean="0"/>
            </a:br>
            <a:r>
              <a:rPr lang="en-US" dirty="0" smtClean="0"/>
              <a:t>GUI GIT tools for local repositories like</a:t>
            </a:r>
            <a:br>
              <a:rPr lang="en-US" dirty="0" smtClean="0"/>
            </a:br>
            <a:r>
              <a:rPr lang="en-US" dirty="0" err="1" smtClean="0"/>
              <a:t>SourceTree</a:t>
            </a:r>
            <a:r>
              <a:rPr lang="en-US" dirty="0" smtClean="0"/>
              <a:t> or others.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13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Git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57150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GIT = is a distributed revision control system for software.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there are a number of free resources to use GIT and host remotely your code - GitHub and </a:t>
            </a:r>
            <a:r>
              <a:rPr lang="en-US" dirty="0" err="1"/>
              <a:t>Bitbucket</a:t>
            </a:r>
            <a:r>
              <a:rPr lang="en-US" dirty="0"/>
              <a:t> are popular</a:t>
            </a:r>
          </a:p>
          <a:p>
            <a:endParaRPr lang="en-US" dirty="0"/>
          </a:p>
          <a:p>
            <a:r>
              <a:rPr lang="en-US" dirty="0"/>
              <a:t>you can also buy commercial </a:t>
            </a:r>
            <a:r>
              <a:rPr lang="en-US" dirty="0" smtClean="0"/>
              <a:t>versions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>
                <a:solidFill>
                  <a:srgbClr val="4D4D4D"/>
                </a:solidFill>
              </a:rPr>
              <a:t>Created by Linus Torvalds for work on the Linux kernel  ~2005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057400"/>
            <a:ext cx="3048000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5657671"/>
            <a:ext cx="251460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Actually implements a replicated </a:t>
            </a:r>
            <a:r>
              <a:rPr lang="en-US" dirty="0" smtClean="0">
                <a:solidFill>
                  <a:srgbClr val="E46C0A"/>
                </a:solidFill>
              </a:rPr>
              <a:t>versioned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file 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4661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5167"/>
            <a:ext cx="8686800" cy="1143000"/>
          </a:xfrm>
        </p:spPr>
        <p:txBody>
          <a:bodyPr/>
          <a:lstStyle/>
          <a:p>
            <a:r>
              <a:rPr lang="en-US" dirty="0" smtClean="0"/>
              <a:t>Adding commits to master</a:t>
            </a:r>
            <a:endParaRPr lang="en-US" dirty="0"/>
          </a:p>
        </p:txBody>
      </p:sp>
      <p:sp>
        <p:nvSpPr>
          <p:cNvPr id="11" name="Line Callout 1 10"/>
          <p:cNvSpPr/>
          <p:nvPr/>
        </p:nvSpPr>
        <p:spPr>
          <a:xfrm>
            <a:off x="3124201" y="2836335"/>
            <a:ext cx="1295400" cy="423333"/>
          </a:xfrm>
          <a:prstGeom prst="borderCallout1">
            <a:avLst>
              <a:gd name="adj1" fmla="val 44596"/>
              <a:gd name="adj2" fmla="val 355"/>
              <a:gd name="adj3" fmla="val 138346"/>
              <a:gd name="adj4" fmla="val -3290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master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" y="6053669"/>
            <a:ext cx="82296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Consolas" pitchFamily="49" charset="0"/>
                <a:cs typeface="Consolas" pitchFamily="49" charset="0"/>
              </a:rPr>
              <a:t>&gt; git commit 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*****</a:t>
            </a:r>
            <a:endParaRPr lang="en-US" sz="24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30348" y="3429001"/>
            <a:ext cx="501748" cy="592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cxnSp>
        <p:nvCxnSpPr>
          <p:cNvPr id="20" name="Straight Arrow Connector 19"/>
          <p:cNvCxnSpPr>
            <a:stCxn id="21" idx="1"/>
            <a:endCxn id="19" idx="3"/>
          </p:cNvCxnSpPr>
          <p:nvPr/>
        </p:nvCxnSpPr>
        <p:spPr>
          <a:xfrm flipH="1">
            <a:off x="1232096" y="3725333"/>
            <a:ext cx="3364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568548" y="3429001"/>
            <a:ext cx="501748" cy="592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2070296" y="3725333"/>
            <a:ext cx="3364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406748" y="3429001"/>
            <a:ext cx="501748" cy="592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12" name="5-Point Star 11"/>
          <p:cNvSpPr/>
          <p:nvPr/>
        </p:nvSpPr>
        <p:spPr>
          <a:xfrm>
            <a:off x="4228444" y="2603940"/>
            <a:ext cx="382314" cy="464789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5904193" y="3738639"/>
            <a:ext cx="3261578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NOTE: we are showing you the command line interface for </a:t>
            </a:r>
            <a:r>
              <a:rPr lang="en-US" sz="1400" dirty="0" err="1" smtClean="0"/>
              <a:t>git</a:t>
            </a:r>
            <a:r>
              <a:rPr lang="en-US" sz="1400" dirty="0" smtClean="0"/>
              <a:t>..  Note you can use GUI GIT tools for local repositories like </a:t>
            </a:r>
            <a:r>
              <a:rPr lang="en-US" sz="1400" dirty="0" err="1" smtClean="0"/>
              <a:t>SourceTree</a:t>
            </a:r>
            <a:r>
              <a:rPr lang="en-US" sz="1400" dirty="0" smtClean="0"/>
              <a:t> or others.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8956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457200" y="275167"/>
            <a:ext cx="8686800" cy="1143000"/>
          </a:xfrm>
        </p:spPr>
        <p:txBody>
          <a:bodyPr/>
          <a:lstStyle/>
          <a:p>
            <a:r>
              <a:rPr lang="en-US" sz="3600" dirty="0" smtClean="0"/>
              <a:t>Creating a New Branch and having master point to it</a:t>
            </a:r>
            <a:endParaRPr lang="en-US" sz="3600" dirty="0"/>
          </a:p>
        </p:txBody>
      </p:sp>
      <p:sp>
        <p:nvSpPr>
          <p:cNvPr id="12" name="Line Callout 1 11"/>
          <p:cNvSpPr/>
          <p:nvPr/>
        </p:nvSpPr>
        <p:spPr>
          <a:xfrm>
            <a:off x="3137095" y="4191000"/>
            <a:ext cx="1295400" cy="423333"/>
          </a:xfrm>
          <a:prstGeom prst="borderCallout1">
            <a:avLst>
              <a:gd name="adj1" fmla="val 44596"/>
              <a:gd name="adj2" fmla="val 355"/>
              <a:gd name="adj3" fmla="val -38885"/>
              <a:gd name="adj4" fmla="val -3398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bug123</a:t>
            </a:r>
          </a:p>
        </p:txBody>
      </p:sp>
      <p:sp>
        <p:nvSpPr>
          <p:cNvPr id="13" name="Line Callout 1 12"/>
          <p:cNvSpPr/>
          <p:nvPr/>
        </p:nvSpPr>
        <p:spPr>
          <a:xfrm>
            <a:off x="3124201" y="2836335"/>
            <a:ext cx="1295400" cy="423333"/>
          </a:xfrm>
          <a:prstGeom prst="borderCallout1">
            <a:avLst>
              <a:gd name="adj1" fmla="val 44596"/>
              <a:gd name="adj2" fmla="val 355"/>
              <a:gd name="adj3" fmla="val 138346"/>
              <a:gd name="adj4" fmla="val -3290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master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4801" y="5181600"/>
            <a:ext cx="8229600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Consolas" pitchFamily="49" charset="0"/>
                <a:cs typeface="Consolas" pitchFamily="49" charset="0"/>
              </a:rPr>
              <a:t>&gt;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git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branch bug123</a:t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&gt;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git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checkout bug123</a:t>
            </a:r>
          </a:p>
          <a:p>
            <a:r>
              <a:rPr lang="en-US" sz="2400" dirty="0" smtClean="0">
                <a:latin typeface="Consolas" pitchFamily="49" charset="0"/>
                <a:cs typeface="Consolas" pitchFamily="49" charset="0"/>
              </a:rPr>
              <a:t>OR short cut</a:t>
            </a:r>
          </a:p>
          <a:p>
            <a:r>
              <a:rPr lang="en-US" sz="2400" dirty="0">
                <a:latin typeface="Consolas" pitchFamily="49" charset="0"/>
                <a:cs typeface="Consolas" pitchFamily="49" charset="0"/>
              </a:rPr>
              <a:t>&gt;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git checkout –b bug123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30348" y="3429001"/>
            <a:ext cx="501748" cy="592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cxnSp>
        <p:nvCxnSpPr>
          <p:cNvPr id="22" name="Straight Arrow Connector 21"/>
          <p:cNvCxnSpPr>
            <a:stCxn id="23" idx="1"/>
            <a:endCxn id="21" idx="3"/>
          </p:cNvCxnSpPr>
          <p:nvPr/>
        </p:nvCxnSpPr>
        <p:spPr>
          <a:xfrm flipH="1">
            <a:off x="1232096" y="3725333"/>
            <a:ext cx="3364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568548" y="3429001"/>
            <a:ext cx="501748" cy="592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2070296" y="3725333"/>
            <a:ext cx="3364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406748" y="3429001"/>
            <a:ext cx="501748" cy="592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14" name="5-Point Star 13"/>
          <p:cNvSpPr/>
          <p:nvPr/>
        </p:nvSpPr>
        <p:spPr>
          <a:xfrm>
            <a:off x="4241338" y="3959484"/>
            <a:ext cx="382314" cy="464789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5947736" y="794657"/>
            <a:ext cx="3261578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NOTE: we are showing you the command line interface for </a:t>
            </a:r>
            <a:r>
              <a:rPr lang="en-US" sz="1400" dirty="0" err="1" smtClean="0"/>
              <a:t>git</a:t>
            </a:r>
            <a:r>
              <a:rPr lang="en-US" sz="1400" dirty="0" smtClean="0"/>
              <a:t>..  Note you can use GUI GIT tools for local repositories like </a:t>
            </a:r>
            <a:r>
              <a:rPr lang="en-US" sz="1400" dirty="0" err="1" smtClean="0"/>
              <a:t>SourceTree</a:t>
            </a:r>
            <a:r>
              <a:rPr lang="en-US" sz="1400" dirty="0" smtClean="0"/>
              <a:t> or others.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486400" y="3325039"/>
            <a:ext cx="3261578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At end of checkout master (start) points to bug123 branch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545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447800"/>
            <a:ext cx="8229600" cy="1143000"/>
          </a:xfrm>
        </p:spPr>
        <p:txBody>
          <a:bodyPr/>
          <a:lstStyle/>
          <a:p>
            <a:r>
              <a:rPr lang="en-US" sz="4800" dirty="0" smtClean="0"/>
              <a:t>Continuing commits –will be where the head is pointing to –which is our bug123 branch</a:t>
            </a:r>
            <a:endParaRPr lang="en-US" sz="4800" dirty="0"/>
          </a:p>
        </p:txBody>
      </p:sp>
      <p:sp>
        <p:nvSpPr>
          <p:cNvPr id="16" name="Line Callout 1 15"/>
          <p:cNvSpPr/>
          <p:nvPr/>
        </p:nvSpPr>
        <p:spPr>
          <a:xfrm>
            <a:off x="3124201" y="2836335"/>
            <a:ext cx="1295400" cy="423333"/>
          </a:xfrm>
          <a:prstGeom prst="borderCallout1">
            <a:avLst>
              <a:gd name="adj1" fmla="val 44596"/>
              <a:gd name="adj2" fmla="val 355"/>
              <a:gd name="adj3" fmla="val 138346"/>
              <a:gd name="adj4" fmla="val -3290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master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7200" y="6053669"/>
            <a:ext cx="82296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Consolas" pitchFamily="49" charset="0"/>
                <a:cs typeface="Consolas" pitchFamily="49" charset="0"/>
              </a:rPr>
              <a:t>&gt; git commit 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******</a:t>
            </a:r>
            <a:endParaRPr lang="en-US" sz="24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30348" y="3429001"/>
            <a:ext cx="501748" cy="592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cxnSp>
        <p:nvCxnSpPr>
          <p:cNvPr id="28" name="Straight Arrow Connector 27"/>
          <p:cNvCxnSpPr>
            <a:stCxn id="29" idx="1"/>
            <a:endCxn id="27" idx="3"/>
          </p:cNvCxnSpPr>
          <p:nvPr/>
        </p:nvCxnSpPr>
        <p:spPr>
          <a:xfrm flipH="1">
            <a:off x="1232096" y="3725333"/>
            <a:ext cx="3364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568548" y="3429001"/>
            <a:ext cx="501748" cy="592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2070296" y="3725333"/>
            <a:ext cx="3364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406748" y="3429001"/>
            <a:ext cx="501748" cy="592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H="1" flipV="1">
            <a:off x="2657622" y="4021667"/>
            <a:ext cx="559192" cy="571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3216814" y="4296833"/>
            <a:ext cx="501748" cy="592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3737318" y="4593167"/>
            <a:ext cx="3364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4073770" y="4296833"/>
            <a:ext cx="501748" cy="592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sp>
        <p:nvSpPr>
          <p:cNvPr id="40" name="Line Callout 1 39"/>
          <p:cNvSpPr/>
          <p:nvPr/>
        </p:nvSpPr>
        <p:spPr>
          <a:xfrm>
            <a:off x="4811152" y="5048252"/>
            <a:ext cx="1295400" cy="423333"/>
          </a:xfrm>
          <a:prstGeom prst="borderCallout1">
            <a:avLst>
              <a:gd name="adj1" fmla="val 44596"/>
              <a:gd name="adj2" fmla="val 355"/>
              <a:gd name="adj3" fmla="val -38885"/>
              <a:gd name="adj4" fmla="val -3398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bug123</a:t>
            </a:r>
          </a:p>
        </p:txBody>
      </p:sp>
      <p:sp>
        <p:nvSpPr>
          <p:cNvPr id="17" name="5-Point Star 16"/>
          <p:cNvSpPr/>
          <p:nvPr/>
        </p:nvSpPr>
        <p:spPr>
          <a:xfrm>
            <a:off x="5915395" y="4805275"/>
            <a:ext cx="382314" cy="464789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5486400" y="3200400"/>
            <a:ext cx="3261578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commits are going to bug123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8126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5167"/>
            <a:ext cx="8229600" cy="1143000"/>
          </a:xfrm>
        </p:spPr>
        <p:txBody>
          <a:bodyPr/>
          <a:lstStyle/>
          <a:p>
            <a:r>
              <a:rPr lang="en-US" dirty="0" smtClean="0"/>
              <a:t>Lets point back to master</a:t>
            </a:r>
            <a:endParaRPr lang="en-US" dirty="0"/>
          </a:p>
        </p:txBody>
      </p:sp>
      <p:sp>
        <p:nvSpPr>
          <p:cNvPr id="16" name="Line Callout 1 15"/>
          <p:cNvSpPr/>
          <p:nvPr/>
        </p:nvSpPr>
        <p:spPr>
          <a:xfrm>
            <a:off x="3124201" y="2836335"/>
            <a:ext cx="1295400" cy="423333"/>
          </a:xfrm>
          <a:prstGeom prst="borderCallout1">
            <a:avLst>
              <a:gd name="adj1" fmla="val 44596"/>
              <a:gd name="adj2" fmla="val 355"/>
              <a:gd name="adj3" fmla="val 138346"/>
              <a:gd name="adj4" fmla="val -3290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master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7200" y="6053669"/>
            <a:ext cx="82296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Consolas" pitchFamily="49" charset="0"/>
                <a:cs typeface="Consolas" pitchFamily="49" charset="0"/>
              </a:rPr>
              <a:t>&gt; git checkout master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30348" y="3429001"/>
            <a:ext cx="501748" cy="592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cxnSp>
        <p:nvCxnSpPr>
          <p:cNvPr id="36" name="Straight Arrow Connector 35"/>
          <p:cNvCxnSpPr>
            <a:stCxn id="37" idx="1"/>
            <a:endCxn id="35" idx="3"/>
          </p:cNvCxnSpPr>
          <p:nvPr/>
        </p:nvCxnSpPr>
        <p:spPr>
          <a:xfrm flipH="1">
            <a:off x="1232096" y="3725333"/>
            <a:ext cx="3364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568548" y="3429001"/>
            <a:ext cx="501748" cy="592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2070296" y="3725333"/>
            <a:ext cx="3364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2406748" y="3429001"/>
            <a:ext cx="501748" cy="592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H="1" flipV="1">
            <a:off x="2657622" y="4021667"/>
            <a:ext cx="559192" cy="571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3216814" y="4296833"/>
            <a:ext cx="501748" cy="592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3737318" y="4593167"/>
            <a:ext cx="3364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4073770" y="4296833"/>
            <a:ext cx="501748" cy="592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sp>
        <p:nvSpPr>
          <p:cNvPr id="44" name="Line Callout 1 43"/>
          <p:cNvSpPr/>
          <p:nvPr/>
        </p:nvSpPr>
        <p:spPr>
          <a:xfrm>
            <a:off x="4811152" y="5048252"/>
            <a:ext cx="1295400" cy="423333"/>
          </a:xfrm>
          <a:prstGeom prst="borderCallout1">
            <a:avLst>
              <a:gd name="adj1" fmla="val 44596"/>
              <a:gd name="adj2" fmla="val 355"/>
              <a:gd name="adj3" fmla="val -38885"/>
              <a:gd name="adj4" fmla="val -3398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bug123</a:t>
            </a:r>
          </a:p>
        </p:txBody>
      </p:sp>
      <p:sp>
        <p:nvSpPr>
          <p:cNvPr id="17" name="5-Point Star 16"/>
          <p:cNvSpPr/>
          <p:nvPr/>
        </p:nvSpPr>
        <p:spPr>
          <a:xfrm>
            <a:off x="4228444" y="2583212"/>
            <a:ext cx="382314" cy="464789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4705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5167"/>
            <a:ext cx="8229600" cy="1143000"/>
          </a:xfrm>
        </p:spPr>
        <p:txBody>
          <a:bodyPr/>
          <a:lstStyle/>
          <a:p>
            <a:r>
              <a:rPr lang="en-US" sz="3200" dirty="0" smtClean="0"/>
              <a:t>Now we want to merge bug123 into our head (current pointing to master)</a:t>
            </a:r>
            <a:endParaRPr lang="en-US" sz="3200" dirty="0"/>
          </a:p>
        </p:txBody>
      </p:sp>
      <p:sp>
        <p:nvSpPr>
          <p:cNvPr id="15" name="Line Callout 1 14"/>
          <p:cNvSpPr/>
          <p:nvPr/>
        </p:nvSpPr>
        <p:spPr>
          <a:xfrm>
            <a:off x="4724401" y="4191000"/>
            <a:ext cx="1295400" cy="423333"/>
          </a:xfrm>
          <a:prstGeom prst="borderCallout1">
            <a:avLst>
              <a:gd name="adj1" fmla="val 44596"/>
              <a:gd name="adj2" fmla="val 355"/>
              <a:gd name="adj3" fmla="val -38885"/>
              <a:gd name="adj4" fmla="val -3398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bug123</a:t>
            </a:r>
          </a:p>
        </p:txBody>
      </p:sp>
      <p:sp>
        <p:nvSpPr>
          <p:cNvPr id="16" name="Line Callout 1 15"/>
          <p:cNvSpPr/>
          <p:nvPr/>
        </p:nvSpPr>
        <p:spPr>
          <a:xfrm>
            <a:off x="4724401" y="2844800"/>
            <a:ext cx="1295400" cy="423333"/>
          </a:xfrm>
          <a:prstGeom prst="borderCallout1">
            <a:avLst>
              <a:gd name="adj1" fmla="val 44596"/>
              <a:gd name="adj2" fmla="val 355"/>
              <a:gd name="adj3" fmla="val 138346"/>
              <a:gd name="adj4" fmla="val -3290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master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7200" y="6053669"/>
            <a:ext cx="82296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Consolas" pitchFamily="49" charset="0"/>
                <a:cs typeface="Consolas" pitchFamily="49" charset="0"/>
              </a:rPr>
              <a:t>&gt; git merge bug123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30348" y="3429001"/>
            <a:ext cx="501748" cy="592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cxnSp>
        <p:nvCxnSpPr>
          <p:cNvPr id="27" name="Straight Arrow Connector 26"/>
          <p:cNvCxnSpPr>
            <a:stCxn id="28" idx="1"/>
            <a:endCxn id="24" idx="3"/>
          </p:cNvCxnSpPr>
          <p:nvPr/>
        </p:nvCxnSpPr>
        <p:spPr>
          <a:xfrm flipH="1">
            <a:off x="1232096" y="3725333"/>
            <a:ext cx="3364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568548" y="3429001"/>
            <a:ext cx="501748" cy="592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2070296" y="3725333"/>
            <a:ext cx="3364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2406748" y="3429001"/>
            <a:ext cx="501748" cy="592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2876844" y="3725333"/>
            <a:ext cx="3364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213296" y="3429001"/>
            <a:ext cx="501748" cy="592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3733800" y="3725333"/>
            <a:ext cx="3364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070252" y="3429001"/>
            <a:ext cx="501748" cy="592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sp>
        <p:nvSpPr>
          <p:cNvPr id="17" name="5-Point Star 16"/>
          <p:cNvSpPr/>
          <p:nvPr/>
        </p:nvSpPr>
        <p:spPr>
          <a:xfrm>
            <a:off x="5828644" y="2591679"/>
            <a:ext cx="382314" cy="464789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0845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5167"/>
            <a:ext cx="8229600" cy="1143000"/>
          </a:xfrm>
        </p:spPr>
        <p:txBody>
          <a:bodyPr/>
          <a:lstStyle/>
          <a:p>
            <a:r>
              <a:rPr lang="en-US" dirty="0" smtClean="0"/>
              <a:t>The results of merging</a:t>
            </a:r>
            <a:endParaRPr lang="en-US" dirty="0"/>
          </a:p>
        </p:txBody>
      </p:sp>
      <p:sp>
        <p:nvSpPr>
          <p:cNvPr id="16" name="Line Callout 1 15"/>
          <p:cNvSpPr/>
          <p:nvPr/>
        </p:nvSpPr>
        <p:spPr>
          <a:xfrm>
            <a:off x="4724401" y="2844800"/>
            <a:ext cx="1295400" cy="423333"/>
          </a:xfrm>
          <a:prstGeom prst="borderCallout1">
            <a:avLst>
              <a:gd name="adj1" fmla="val 44596"/>
              <a:gd name="adj2" fmla="val 355"/>
              <a:gd name="adj3" fmla="val 138346"/>
              <a:gd name="adj4" fmla="val -3290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master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7200" y="6053669"/>
            <a:ext cx="82296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Consolas" pitchFamily="49" charset="0"/>
                <a:cs typeface="Consolas" pitchFamily="49" charset="0"/>
              </a:rPr>
              <a:t>&gt; git branch -d bug123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30348" y="3429001"/>
            <a:ext cx="501748" cy="592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cxnSp>
        <p:nvCxnSpPr>
          <p:cNvPr id="27" name="Straight Arrow Connector 26"/>
          <p:cNvCxnSpPr>
            <a:stCxn id="28" idx="1"/>
            <a:endCxn id="24" idx="3"/>
          </p:cNvCxnSpPr>
          <p:nvPr/>
        </p:nvCxnSpPr>
        <p:spPr>
          <a:xfrm flipH="1">
            <a:off x="1232096" y="3725333"/>
            <a:ext cx="3364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568548" y="3429001"/>
            <a:ext cx="501748" cy="592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2070296" y="3725333"/>
            <a:ext cx="3364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2406748" y="3429001"/>
            <a:ext cx="501748" cy="592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2876844" y="3725333"/>
            <a:ext cx="3364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213296" y="3429001"/>
            <a:ext cx="501748" cy="592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3733800" y="3725333"/>
            <a:ext cx="3364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070252" y="3429001"/>
            <a:ext cx="501748" cy="592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5828644" y="2591679"/>
            <a:ext cx="382314" cy="464789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06326" y="4838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Now lets delete our branch bug123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8897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2505075"/>
          </a:xfrm>
        </p:spPr>
        <p:txBody>
          <a:bodyPr/>
          <a:lstStyle/>
          <a:p>
            <a:r>
              <a:rPr lang="en-US" dirty="0" smtClean="0"/>
              <a:t>Another use scenario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9600" dirty="0"/>
              <a:t>Let’s consider another scenario. Here we created our bug story branch back off of (C). But some changes have happened in master (bug 123 which we just merged) since then.</a:t>
            </a:r>
          </a:p>
          <a:p>
            <a:endParaRPr lang="en-US" sz="9600" dirty="0"/>
          </a:p>
          <a:p>
            <a:r>
              <a:rPr lang="en-US" sz="9600" dirty="0"/>
              <a:t>And we made a couple of commits in bug 456.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708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5167"/>
            <a:ext cx="8229600" cy="1143000"/>
          </a:xfrm>
        </p:spPr>
        <p:txBody>
          <a:bodyPr/>
          <a:lstStyle/>
          <a:p>
            <a:r>
              <a:rPr lang="en-US" dirty="0" smtClean="0"/>
              <a:t>Our starting place</a:t>
            </a:r>
            <a:endParaRPr lang="en-US" dirty="0"/>
          </a:p>
        </p:txBody>
      </p:sp>
      <p:sp>
        <p:nvSpPr>
          <p:cNvPr id="16" name="Line Callout 1 15"/>
          <p:cNvSpPr/>
          <p:nvPr/>
        </p:nvSpPr>
        <p:spPr>
          <a:xfrm>
            <a:off x="4724401" y="2844800"/>
            <a:ext cx="1295400" cy="423333"/>
          </a:xfrm>
          <a:prstGeom prst="borderCallout1">
            <a:avLst>
              <a:gd name="adj1" fmla="val 44596"/>
              <a:gd name="adj2" fmla="val 355"/>
              <a:gd name="adj3" fmla="val 138346"/>
              <a:gd name="adj4" fmla="val -3290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master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30348" y="3429001"/>
            <a:ext cx="501748" cy="592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cxnSp>
        <p:nvCxnSpPr>
          <p:cNvPr id="18" name="Straight Arrow Connector 17"/>
          <p:cNvCxnSpPr>
            <a:stCxn id="19" idx="1"/>
            <a:endCxn id="17" idx="3"/>
          </p:cNvCxnSpPr>
          <p:nvPr/>
        </p:nvCxnSpPr>
        <p:spPr>
          <a:xfrm flipH="1">
            <a:off x="1232096" y="3725333"/>
            <a:ext cx="3364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568548" y="3429001"/>
            <a:ext cx="501748" cy="592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2070296" y="3725333"/>
            <a:ext cx="3364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406748" y="3429001"/>
            <a:ext cx="501748" cy="592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2876844" y="3725333"/>
            <a:ext cx="3364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213296" y="3429001"/>
            <a:ext cx="501748" cy="592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733800" y="3725333"/>
            <a:ext cx="3364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070252" y="3429001"/>
            <a:ext cx="501748" cy="592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cxnSp>
        <p:nvCxnSpPr>
          <p:cNvPr id="15" name="Straight Arrow Connector 14"/>
          <p:cNvCxnSpPr>
            <a:endCxn id="21" idx="2"/>
          </p:cNvCxnSpPr>
          <p:nvPr/>
        </p:nvCxnSpPr>
        <p:spPr>
          <a:xfrm flipH="1" flipV="1">
            <a:off x="2657622" y="4021667"/>
            <a:ext cx="559192" cy="571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216814" y="4296833"/>
            <a:ext cx="501748" cy="592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3737318" y="4593167"/>
            <a:ext cx="3364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073770" y="4296833"/>
            <a:ext cx="501748" cy="592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</a:t>
            </a:r>
          </a:p>
        </p:txBody>
      </p:sp>
      <p:sp>
        <p:nvSpPr>
          <p:cNvPr id="29" name="Line Callout 1 28"/>
          <p:cNvSpPr/>
          <p:nvPr/>
        </p:nvSpPr>
        <p:spPr>
          <a:xfrm>
            <a:off x="4811152" y="5048252"/>
            <a:ext cx="1295400" cy="423333"/>
          </a:xfrm>
          <a:prstGeom prst="borderCallout1">
            <a:avLst>
              <a:gd name="adj1" fmla="val 44596"/>
              <a:gd name="adj2" fmla="val 355"/>
              <a:gd name="adj3" fmla="val -38885"/>
              <a:gd name="adj4" fmla="val -3398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bug456</a:t>
            </a:r>
          </a:p>
        </p:txBody>
      </p:sp>
      <p:sp>
        <p:nvSpPr>
          <p:cNvPr id="26" name="5-Point Star 25"/>
          <p:cNvSpPr/>
          <p:nvPr/>
        </p:nvSpPr>
        <p:spPr>
          <a:xfrm>
            <a:off x="5915395" y="4815856"/>
            <a:ext cx="382314" cy="464789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502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762000"/>
            <a:ext cx="8229600" cy="1143000"/>
          </a:xfrm>
        </p:spPr>
        <p:txBody>
          <a:bodyPr/>
          <a:lstStyle/>
          <a:p>
            <a:r>
              <a:rPr lang="en-US" dirty="0" smtClean="0"/>
              <a:t>Check out master so we can merge next</a:t>
            </a:r>
            <a:endParaRPr lang="en-US" dirty="0"/>
          </a:p>
        </p:txBody>
      </p:sp>
      <p:sp>
        <p:nvSpPr>
          <p:cNvPr id="16" name="Line Callout 1 15"/>
          <p:cNvSpPr/>
          <p:nvPr/>
        </p:nvSpPr>
        <p:spPr>
          <a:xfrm>
            <a:off x="4724401" y="2844800"/>
            <a:ext cx="1295400" cy="423333"/>
          </a:xfrm>
          <a:prstGeom prst="borderCallout1">
            <a:avLst>
              <a:gd name="adj1" fmla="val 44596"/>
              <a:gd name="adj2" fmla="val 355"/>
              <a:gd name="adj3" fmla="val 138346"/>
              <a:gd name="adj4" fmla="val -3290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master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30348" y="3429001"/>
            <a:ext cx="501748" cy="592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cxnSp>
        <p:nvCxnSpPr>
          <p:cNvPr id="18" name="Straight Arrow Connector 17"/>
          <p:cNvCxnSpPr>
            <a:stCxn id="19" idx="1"/>
            <a:endCxn id="17" idx="3"/>
          </p:cNvCxnSpPr>
          <p:nvPr/>
        </p:nvCxnSpPr>
        <p:spPr>
          <a:xfrm flipH="1">
            <a:off x="1232096" y="3725333"/>
            <a:ext cx="3364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568548" y="3429001"/>
            <a:ext cx="501748" cy="592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2070296" y="3725333"/>
            <a:ext cx="3364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406748" y="3429001"/>
            <a:ext cx="501748" cy="592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2876844" y="3725333"/>
            <a:ext cx="3364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213296" y="3429001"/>
            <a:ext cx="501748" cy="592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733800" y="3725333"/>
            <a:ext cx="3364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070252" y="3429001"/>
            <a:ext cx="501748" cy="592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cxnSp>
        <p:nvCxnSpPr>
          <p:cNvPr id="15" name="Straight Arrow Connector 14"/>
          <p:cNvCxnSpPr>
            <a:endCxn id="21" idx="2"/>
          </p:cNvCxnSpPr>
          <p:nvPr/>
        </p:nvCxnSpPr>
        <p:spPr>
          <a:xfrm flipH="1" flipV="1">
            <a:off x="2657622" y="4021667"/>
            <a:ext cx="559192" cy="571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216814" y="4296833"/>
            <a:ext cx="501748" cy="592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3737318" y="4593167"/>
            <a:ext cx="3364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073770" y="4296833"/>
            <a:ext cx="501748" cy="592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</a:t>
            </a:r>
          </a:p>
        </p:txBody>
      </p:sp>
      <p:sp>
        <p:nvSpPr>
          <p:cNvPr id="29" name="Line Callout 1 28"/>
          <p:cNvSpPr/>
          <p:nvPr/>
        </p:nvSpPr>
        <p:spPr>
          <a:xfrm>
            <a:off x="4811152" y="5048252"/>
            <a:ext cx="1295400" cy="423333"/>
          </a:xfrm>
          <a:prstGeom prst="borderCallout1">
            <a:avLst>
              <a:gd name="adj1" fmla="val 44596"/>
              <a:gd name="adj2" fmla="val 355"/>
              <a:gd name="adj3" fmla="val -38885"/>
              <a:gd name="adj4" fmla="val -3398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bug456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7200" y="6053669"/>
            <a:ext cx="82296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Consolas" pitchFamily="49" charset="0"/>
                <a:cs typeface="Consolas" pitchFamily="49" charset="0"/>
              </a:rPr>
              <a:t>&gt; git checkout master</a:t>
            </a:r>
          </a:p>
        </p:txBody>
      </p:sp>
      <p:sp>
        <p:nvSpPr>
          <p:cNvPr id="30" name="5-Point Star 29"/>
          <p:cNvSpPr/>
          <p:nvPr/>
        </p:nvSpPr>
        <p:spPr>
          <a:xfrm>
            <a:off x="5828644" y="2598684"/>
            <a:ext cx="382314" cy="464789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7308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30348" y="762000"/>
            <a:ext cx="8229600" cy="1143000"/>
          </a:xfrm>
        </p:spPr>
        <p:txBody>
          <a:bodyPr/>
          <a:lstStyle/>
          <a:p>
            <a:r>
              <a:rPr lang="en-US" dirty="0" smtClean="0"/>
              <a:t>Merge bug456 branch into head (master) </a:t>
            </a:r>
            <a:endParaRPr lang="en-US" dirty="0"/>
          </a:p>
        </p:txBody>
      </p:sp>
      <p:sp>
        <p:nvSpPr>
          <p:cNvPr id="16" name="Line Callout 1 15"/>
          <p:cNvSpPr/>
          <p:nvPr/>
        </p:nvSpPr>
        <p:spPr>
          <a:xfrm>
            <a:off x="5562601" y="2846036"/>
            <a:ext cx="1295400" cy="423333"/>
          </a:xfrm>
          <a:prstGeom prst="borderCallout1">
            <a:avLst>
              <a:gd name="adj1" fmla="val 44596"/>
              <a:gd name="adj2" fmla="val 355"/>
              <a:gd name="adj3" fmla="val 138346"/>
              <a:gd name="adj4" fmla="val -3290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master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30348" y="3429001"/>
            <a:ext cx="501748" cy="592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cxnSp>
        <p:nvCxnSpPr>
          <p:cNvPr id="18" name="Straight Arrow Connector 17"/>
          <p:cNvCxnSpPr>
            <a:stCxn id="19" idx="1"/>
            <a:endCxn id="17" idx="3"/>
          </p:cNvCxnSpPr>
          <p:nvPr/>
        </p:nvCxnSpPr>
        <p:spPr>
          <a:xfrm flipH="1">
            <a:off x="1232096" y="3725333"/>
            <a:ext cx="3364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568548" y="3429001"/>
            <a:ext cx="501748" cy="592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2070296" y="3725333"/>
            <a:ext cx="3364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406748" y="3429001"/>
            <a:ext cx="501748" cy="592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2876844" y="3725333"/>
            <a:ext cx="3364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213296" y="3429001"/>
            <a:ext cx="501748" cy="592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733800" y="3725333"/>
            <a:ext cx="3364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070252" y="3429001"/>
            <a:ext cx="501748" cy="592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cxnSp>
        <p:nvCxnSpPr>
          <p:cNvPr id="15" name="Straight Arrow Connector 14"/>
          <p:cNvCxnSpPr>
            <a:endCxn id="21" idx="2"/>
          </p:cNvCxnSpPr>
          <p:nvPr/>
        </p:nvCxnSpPr>
        <p:spPr>
          <a:xfrm flipH="1" flipV="1">
            <a:off x="2657622" y="4021667"/>
            <a:ext cx="559192" cy="571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216814" y="4296833"/>
            <a:ext cx="501748" cy="592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3737318" y="4593167"/>
            <a:ext cx="3364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073770" y="4296833"/>
            <a:ext cx="501748" cy="592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7200" y="6053669"/>
            <a:ext cx="82296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Consolas" pitchFamily="49" charset="0"/>
                <a:cs typeface="Consolas" pitchFamily="49" charset="0"/>
              </a:rPr>
              <a:t>&gt; git merge bug456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4572000" y="3734451"/>
            <a:ext cx="3364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908452" y="3438120"/>
            <a:ext cx="501748" cy="592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H</a:t>
            </a:r>
          </a:p>
        </p:txBody>
      </p:sp>
      <p:cxnSp>
        <p:nvCxnSpPr>
          <p:cNvPr id="32" name="Straight Arrow Connector 31"/>
          <p:cNvCxnSpPr>
            <a:stCxn id="31" idx="1"/>
          </p:cNvCxnSpPr>
          <p:nvPr/>
        </p:nvCxnSpPr>
        <p:spPr>
          <a:xfrm flipH="1">
            <a:off x="4564382" y="3734452"/>
            <a:ext cx="344070" cy="8487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Line Callout 1 32"/>
          <p:cNvSpPr/>
          <p:nvPr/>
        </p:nvSpPr>
        <p:spPr>
          <a:xfrm>
            <a:off x="4811152" y="5048252"/>
            <a:ext cx="1295400" cy="423333"/>
          </a:xfrm>
          <a:prstGeom prst="borderCallout1">
            <a:avLst>
              <a:gd name="adj1" fmla="val 44596"/>
              <a:gd name="adj2" fmla="val 355"/>
              <a:gd name="adj3" fmla="val -38885"/>
              <a:gd name="adj4" fmla="val -3398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bug456</a:t>
            </a:r>
          </a:p>
        </p:txBody>
      </p:sp>
      <p:sp>
        <p:nvSpPr>
          <p:cNvPr id="29" name="5-Point Star 28"/>
          <p:cNvSpPr/>
          <p:nvPr/>
        </p:nvSpPr>
        <p:spPr>
          <a:xfrm>
            <a:off x="6666844" y="2592912"/>
            <a:ext cx="382314" cy="464789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6677730" y="3481650"/>
            <a:ext cx="2285999" cy="258532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And now we merge,</a:t>
            </a:r>
            <a:r>
              <a:rPr lang="en-US" baseline="0" dirty="0" smtClean="0"/>
              <a:t> connecting the new (H) to both (E) and (G). Note that this merge, especially if there are conflicts, can be unpleasant to perform.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05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Git</a:t>
            </a:r>
            <a:r>
              <a:rPr lang="en-US" dirty="0" smtClean="0"/>
              <a:t> maintains versions of software over time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667000"/>
            <a:ext cx="6007696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36078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5167"/>
            <a:ext cx="8229600" cy="1143000"/>
          </a:xfrm>
        </p:spPr>
        <p:txBody>
          <a:bodyPr/>
          <a:lstStyle/>
          <a:p>
            <a:r>
              <a:rPr lang="en-US" dirty="0" smtClean="0"/>
              <a:t>The results</a:t>
            </a:r>
            <a:endParaRPr lang="en-US" dirty="0"/>
          </a:p>
        </p:txBody>
      </p:sp>
      <p:sp>
        <p:nvSpPr>
          <p:cNvPr id="16" name="Line Callout 1 15"/>
          <p:cNvSpPr/>
          <p:nvPr/>
        </p:nvSpPr>
        <p:spPr>
          <a:xfrm>
            <a:off x="5562601" y="2846036"/>
            <a:ext cx="1295400" cy="423333"/>
          </a:xfrm>
          <a:prstGeom prst="borderCallout1">
            <a:avLst>
              <a:gd name="adj1" fmla="val 44596"/>
              <a:gd name="adj2" fmla="val 355"/>
              <a:gd name="adj3" fmla="val 138346"/>
              <a:gd name="adj4" fmla="val -3290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master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30348" y="3429001"/>
            <a:ext cx="501748" cy="592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cxnSp>
        <p:nvCxnSpPr>
          <p:cNvPr id="18" name="Straight Arrow Connector 17"/>
          <p:cNvCxnSpPr>
            <a:stCxn id="19" idx="1"/>
            <a:endCxn id="17" idx="3"/>
          </p:cNvCxnSpPr>
          <p:nvPr/>
        </p:nvCxnSpPr>
        <p:spPr>
          <a:xfrm flipH="1">
            <a:off x="1232096" y="3725333"/>
            <a:ext cx="3364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568548" y="3429001"/>
            <a:ext cx="501748" cy="592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2070296" y="3725333"/>
            <a:ext cx="3364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406748" y="3429001"/>
            <a:ext cx="501748" cy="592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2876844" y="3725333"/>
            <a:ext cx="3364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213296" y="3429001"/>
            <a:ext cx="501748" cy="592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733800" y="3725333"/>
            <a:ext cx="3364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070252" y="3429001"/>
            <a:ext cx="501748" cy="592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cxnSp>
        <p:nvCxnSpPr>
          <p:cNvPr id="15" name="Straight Arrow Connector 14"/>
          <p:cNvCxnSpPr>
            <a:endCxn id="21" idx="2"/>
          </p:cNvCxnSpPr>
          <p:nvPr/>
        </p:nvCxnSpPr>
        <p:spPr>
          <a:xfrm flipH="1" flipV="1">
            <a:off x="2657622" y="4021667"/>
            <a:ext cx="559192" cy="571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216814" y="4296833"/>
            <a:ext cx="501748" cy="592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3737318" y="4593167"/>
            <a:ext cx="3364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073770" y="4296833"/>
            <a:ext cx="501748" cy="592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7200" y="6053669"/>
            <a:ext cx="82296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Consolas" pitchFamily="49" charset="0"/>
                <a:cs typeface="Consolas" pitchFamily="49" charset="0"/>
              </a:rPr>
              <a:t>&gt; git branch -d bug456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4572000" y="3734451"/>
            <a:ext cx="3364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908452" y="3438120"/>
            <a:ext cx="501748" cy="592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H</a:t>
            </a:r>
          </a:p>
        </p:txBody>
      </p:sp>
      <p:cxnSp>
        <p:nvCxnSpPr>
          <p:cNvPr id="32" name="Straight Arrow Connector 31"/>
          <p:cNvCxnSpPr>
            <a:stCxn id="31" idx="1"/>
          </p:cNvCxnSpPr>
          <p:nvPr/>
        </p:nvCxnSpPr>
        <p:spPr>
          <a:xfrm flipH="1">
            <a:off x="4564382" y="3734452"/>
            <a:ext cx="344070" cy="8487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5-Point Star 28"/>
          <p:cNvSpPr/>
          <p:nvPr/>
        </p:nvSpPr>
        <p:spPr>
          <a:xfrm>
            <a:off x="6666844" y="2592912"/>
            <a:ext cx="382314" cy="464789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-762000" y="5029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Cleanup- delete branch bug456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7058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in teams with </a:t>
            </a:r>
            <a:r>
              <a:rPr lang="en-US" dirty="0" err="1" smtClean="0"/>
              <a:t>Git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it can help you….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6485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as a team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 bwMode="auto">
          <a:xfrm>
            <a:off x="789037" y="5240594"/>
            <a:ext cx="1364226" cy="934065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+mn-lt"/>
              </a:rPr>
              <a:t>My Local Repo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153263" y="1599378"/>
            <a:ext cx="1364226" cy="934065"/>
          </a:xfrm>
          <a:prstGeom prst="roundRect">
            <a:avLst/>
          </a:prstGeom>
          <a:ln>
            <a:headEnd type="triangle" w="med" len="med"/>
            <a:tailEnd type="triangl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+mn-lt"/>
              </a:rPr>
              <a:t>Tom’s Repo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5336457" y="5240593"/>
            <a:ext cx="1364226" cy="934065"/>
          </a:xfrm>
          <a:prstGeom prst="roundRect">
            <a:avLst/>
          </a:prstGeom>
          <a:ln>
            <a:headEnd type="triangle" w="med" len="med"/>
            <a:tailEnd type="triangl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+mn-lt"/>
              </a:rPr>
              <a:t>Tracey’s Repo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6700683" y="1599380"/>
            <a:ext cx="1364226" cy="934065"/>
          </a:xfrm>
          <a:prstGeom prst="roundRect">
            <a:avLst/>
          </a:prstGeom>
          <a:ln>
            <a:headEnd type="triangle" w="med" len="med"/>
            <a:tailEnd type="triangle" w="med" len="med"/>
          </a:ln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+mn-lt"/>
              </a:rPr>
              <a:t>Matt’s Repo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1959" y="6270526"/>
            <a:ext cx="213549" cy="238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27095" y="6270526"/>
            <a:ext cx="213549" cy="238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2012231" y="6270525"/>
            <a:ext cx="213549" cy="238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2840444" y="2595966"/>
            <a:ext cx="213549" cy="2384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25581" y="2595966"/>
            <a:ext cx="213549" cy="2384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3410717" y="2595965"/>
            <a:ext cx="213549" cy="2384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</a:t>
            </a:r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>
            <a:off x="7494640" y="2595966"/>
            <a:ext cx="213549" cy="2384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779776" y="2595966"/>
            <a:ext cx="213549" cy="2384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</a:t>
            </a:r>
            <a:endParaRPr lang="en-US" sz="1400" dirty="0"/>
          </a:p>
        </p:txBody>
      </p:sp>
      <p:sp>
        <p:nvSpPr>
          <p:cNvPr id="19" name="Rectangle 18"/>
          <p:cNvSpPr/>
          <p:nvPr/>
        </p:nvSpPr>
        <p:spPr>
          <a:xfrm>
            <a:off x="8064912" y="2595965"/>
            <a:ext cx="213549" cy="2384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</a:t>
            </a:r>
            <a:endParaRPr lang="en-US" sz="1400" dirty="0"/>
          </a:p>
        </p:txBody>
      </p:sp>
      <p:sp>
        <p:nvSpPr>
          <p:cNvPr id="20" name="Rectangle 19"/>
          <p:cNvSpPr/>
          <p:nvPr/>
        </p:nvSpPr>
        <p:spPr>
          <a:xfrm>
            <a:off x="6130414" y="6280355"/>
            <a:ext cx="213549" cy="238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415550" y="6280355"/>
            <a:ext cx="213549" cy="238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</a:t>
            </a:r>
            <a:endParaRPr lang="en-US" sz="1400" dirty="0"/>
          </a:p>
        </p:txBody>
      </p:sp>
      <p:sp>
        <p:nvSpPr>
          <p:cNvPr id="22" name="Rectangle 21"/>
          <p:cNvSpPr/>
          <p:nvPr/>
        </p:nvSpPr>
        <p:spPr>
          <a:xfrm>
            <a:off x="6700683" y="6280354"/>
            <a:ext cx="213549" cy="238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</a:t>
            </a:r>
            <a:endParaRPr lang="en-US" sz="1400" dirty="0"/>
          </a:p>
        </p:txBody>
      </p:sp>
      <p:cxnSp>
        <p:nvCxnSpPr>
          <p:cNvPr id="23" name="Straight Arrow Connector 22"/>
          <p:cNvCxnSpPr/>
          <p:nvPr/>
        </p:nvCxnSpPr>
        <p:spPr bwMode="auto">
          <a:xfrm flipV="1">
            <a:off x="1518309" y="2595963"/>
            <a:ext cx="1194619" cy="2644628"/>
          </a:xfrm>
          <a:prstGeom prst="straightConnector1">
            <a:avLst/>
          </a:prstGeom>
          <a:ln>
            <a:headEnd type="triangle" w="med" len="med"/>
            <a:tailEnd type="triangle"/>
          </a:ln>
          <a:ex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 bwMode="auto">
          <a:xfrm flipH="1" flipV="1">
            <a:off x="3427384" y="2979177"/>
            <a:ext cx="2604405" cy="2261417"/>
          </a:xfrm>
          <a:prstGeom prst="straightConnector1">
            <a:avLst/>
          </a:prstGeom>
          <a:ln>
            <a:headEnd type="triangle" w="med" len="med"/>
            <a:tailEnd type="triangle"/>
          </a:ln>
          <a:ex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 bwMode="auto">
          <a:xfrm>
            <a:off x="2224850" y="5707625"/>
            <a:ext cx="3040020" cy="1"/>
          </a:xfrm>
          <a:prstGeom prst="straightConnector1">
            <a:avLst/>
          </a:prstGeom>
          <a:ln>
            <a:headEnd type="triangle" w="med" len="med"/>
            <a:tailEnd type="triangle"/>
          </a:ln>
          <a:ex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 bwMode="auto">
          <a:xfrm flipV="1">
            <a:off x="6168212" y="2563059"/>
            <a:ext cx="1194619" cy="2644628"/>
          </a:xfrm>
          <a:prstGeom prst="straightConnector1">
            <a:avLst/>
          </a:prstGeom>
          <a:ln>
            <a:headEnd type="triangle" w="med" len="med"/>
            <a:tailEnd type="triangle"/>
          </a:ln>
          <a:ex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 bwMode="auto">
          <a:xfrm flipV="1">
            <a:off x="3589079" y="2040395"/>
            <a:ext cx="3071671" cy="4716"/>
          </a:xfrm>
          <a:prstGeom prst="straightConnector1">
            <a:avLst/>
          </a:prstGeom>
          <a:ln>
            <a:headEnd type="triangle" w="med" len="med"/>
            <a:tailEnd type="triangle"/>
          </a:ln>
          <a:ex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 bwMode="auto">
          <a:xfrm flipV="1">
            <a:off x="2224850" y="2543116"/>
            <a:ext cx="4404246" cy="2591779"/>
          </a:xfrm>
          <a:prstGeom prst="straightConnector1">
            <a:avLst/>
          </a:prstGeom>
          <a:ln>
            <a:headEnd type="triangle" w="med" len="med"/>
            <a:tailEnd type="triangle"/>
          </a:ln>
          <a:ex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63270" y="4129878"/>
            <a:ext cx="2285999" cy="175432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Everyone has initially the same</a:t>
            </a:r>
            <a:br>
              <a:rPr lang="en-US" dirty="0" smtClean="0"/>
            </a:br>
            <a:r>
              <a:rPr lang="en-US" dirty="0" smtClean="0"/>
              <a:t>code on their local machines –checked out from remote master repository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Here we are working and we are sharing the remote repository</a:t>
            </a:r>
            <a:endParaRPr lang="en-US" sz="4000" dirty="0"/>
          </a:p>
        </p:txBody>
      </p:sp>
      <p:sp>
        <p:nvSpPr>
          <p:cNvPr id="3" name="Rounded Rectangle 2"/>
          <p:cNvSpPr/>
          <p:nvPr/>
        </p:nvSpPr>
        <p:spPr bwMode="auto">
          <a:xfrm>
            <a:off x="789037" y="5240594"/>
            <a:ext cx="1364226" cy="934065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+mn-lt"/>
              </a:rPr>
              <a:t>My Local Repo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153263" y="1599378"/>
            <a:ext cx="1364226" cy="934065"/>
          </a:xfrm>
          <a:prstGeom prst="roundRect">
            <a:avLst/>
          </a:prstGeom>
          <a:ln>
            <a:headEnd type="triangle" w="med" len="med"/>
            <a:tailEnd type="triangl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+mn-lt"/>
              </a:rPr>
              <a:t>Tom’s Repo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5336457" y="5240593"/>
            <a:ext cx="1364226" cy="934065"/>
          </a:xfrm>
          <a:prstGeom prst="roundRect">
            <a:avLst/>
          </a:prstGeom>
          <a:ln>
            <a:headEnd type="triangle" w="med" len="med"/>
            <a:tailEnd type="triangl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+mn-lt"/>
              </a:rPr>
              <a:t>Tracey’s Repo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6700683" y="1599380"/>
            <a:ext cx="1364226" cy="934065"/>
          </a:xfrm>
          <a:prstGeom prst="roundRect">
            <a:avLst/>
          </a:prstGeom>
          <a:ln>
            <a:headEnd type="triangle" w="med" len="med"/>
            <a:tailEnd type="triangle" w="med" len="med"/>
          </a:ln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+mn-lt"/>
              </a:rPr>
              <a:t>Matt’s Repo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1959" y="6270526"/>
            <a:ext cx="213549" cy="238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27095" y="6270526"/>
            <a:ext cx="213549" cy="238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2012231" y="6270525"/>
            <a:ext cx="213549" cy="238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2840444" y="2595966"/>
            <a:ext cx="213549" cy="2384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25581" y="2595966"/>
            <a:ext cx="213549" cy="2384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3410717" y="2595965"/>
            <a:ext cx="213549" cy="2384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</a:t>
            </a:r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>
            <a:off x="7494640" y="2595966"/>
            <a:ext cx="213549" cy="2384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779776" y="2595966"/>
            <a:ext cx="213549" cy="2384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</a:t>
            </a:r>
            <a:endParaRPr lang="en-US" sz="1400" dirty="0"/>
          </a:p>
        </p:txBody>
      </p:sp>
      <p:sp>
        <p:nvSpPr>
          <p:cNvPr id="19" name="Rectangle 18"/>
          <p:cNvSpPr/>
          <p:nvPr/>
        </p:nvSpPr>
        <p:spPr>
          <a:xfrm>
            <a:off x="8064912" y="2595965"/>
            <a:ext cx="213549" cy="2384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</a:t>
            </a:r>
            <a:endParaRPr lang="en-US" sz="1400" dirty="0"/>
          </a:p>
        </p:txBody>
      </p:sp>
      <p:sp>
        <p:nvSpPr>
          <p:cNvPr id="20" name="Rectangle 19"/>
          <p:cNvSpPr/>
          <p:nvPr/>
        </p:nvSpPr>
        <p:spPr>
          <a:xfrm>
            <a:off x="6130414" y="6280355"/>
            <a:ext cx="213549" cy="238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415550" y="6280355"/>
            <a:ext cx="213549" cy="238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</a:t>
            </a:r>
            <a:endParaRPr lang="en-US" sz="1400" dirty="0"/>
          </a:p>
        </p:txBody>
      </p:sp>
      <p:sp>
        <p:nvSpPr>
          <p:cNvPr id="22" name="Rectangle 21"/>
          <p:cNvSpPr/>
          <p:nvPr/>
        </p:nvSpPr>
        <p:spPr>
          <a:xfrm>
            <a:off x="6700683" y="6280354"/>
            <a:ext cx="213549" cy="238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</a:t>
            </a:r>
            <a:endParaRPr lang="en-US" sz="1400" dirty="0"/>
          </a:p>
        </p:txBody>
      </p:sp>
      <p:cxnSp>
        <p:nvCxnSpPr>
          <p:cNvPr id="23" name="Straight Arrow Connector 22"/>
          <p:cNvCxnSpPr/>
          <p:nvPr/>
        </p:nvCxnSpPr>
        <p:spPr bwMode="auto">
          <a:xfrm flipV="1">
            <a:off x="1940641" y="4354051"/>
            <a:ext cx="0" cy="886541"/>
          </a:xfrm>
          <a:prstGeom prst="straightConnector1">
            <a:avLst/>
          </a:prstGeom>
          <a:ln>
            <a:headEnd type="triangle" w="med" len="med"/>
            <a:tailEnd type="triangle"/>
          </a:ln>
          <a:ex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 bwMode="auto">
          <a:xfrm>
            <a:off x="1496961" y="3419985"/>
            <a:ext cx="5997676" cy="934065"/>
          </a:xfrm>
          <a:prstGeom prst="roundRect">
            <a:avLst/>
          </a:prstGeom>
          <a:ln>
            <a:headEnd type="triangle" w="med" len="med"/>
            <a:tailEnd type="triangle" w="med" len="med"/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+mn-lt"/>
              </a:rPr>
              <a:t>Remote Repo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415550" y="4287683"/>
            <a:ext cx="213549" cy="2384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A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700683" y="4287683"/>
            <a:ext cx="213549" cy="2384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</a:t>
            </a:r>
            <a:endParaRPr lang="en-US" sz="1400" dirty="0"/>
          </a:p>
        </p:txBody>
      </p:sp>
      <p:sp>
        <p:nvSpPr>
          <p:cNvPr id="34" name="Rectangle 33"/>
          <p:cNvSpPr/>
          <p:nvPr/>
        </p:nvSpPr>
        <p:spPr>
          <a:xfrm>
            <a:off x="6985822" y="4287682"/>
            <a:ext cx="213549" cy="2384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</a:t>
            </a:r>
            <a:endParaRPr lang="en-US" sz="1400" dirty="0"/>
          </a:p>
        </p:txBody>
      </p:sp>
      <p:cxnSp>
        <p:nvCxnSpPr>
          <p:cNvPr id="35" name="Straight Arrow Connector 34"/>
          <p:cNvCxnSpPr/>
          <p:nvPr/>
        </p:nvCxnSpPr>
        <p:spPr bwMode="auto">
          <a:xfrm flipV="1">
            <a:off x="2702641" y="2533443"/>
            <a:ext cx="0" cy="886541"/>
          </a:xfrm>
          <a:prstGeom prst="straightConnector1">
            <a:avLst/>
          </a:prstGeom>
          <a:ln>
            <a:headEnd type="triangle" w="med" len="med"/>
            <a:tailEnd type="triangle"/>
          </a:ln>
          <a:ex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 bwMode="auto">
          <a:xfrm flipV="1">
            <a:off x="5569666" y="4354048"/>
            <a:ext cx="0" cy="886541"/>
          </a:xfrm>
          <a:prstGeom prst="straightConnector1">
            <a:avLst/>
          </a:prstGeom>
          <a:ln>
            <a:headEnd type="triangle" w="med" len="med"/>
            <a:tailEnd type="triangle"/>
          </a:ln>
          <a:ex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 bwMode="auto">
          <a:xfrm flipV="1">
            <a:off x="6985819" y="2533443"/>
            <a:ext cx="0" cy="886541"/>
          </a:xfrm>
          <a:prstGeom prst="straightConnector1">
            <a:avLst/>
          </a:prstGeom>
          <a:ln>
            <a:headEnd type="triangle" w="med" len="med"/>
            <a:tailEnd type="triangle"/>
          </a:ln>
          <a:ex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2297367" y="6270525"/>
            <a:ext cx="213549" cy="238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</a:t>
            </a:r>
            <a:endParaRPr lang="en-US" sz="1400" dirty="0"/>
          </a:p>
        </p:txBody>
      </p:sp>
      <p:sp>
        <p:nvSpPr>
          <p:cNvPr id="39" name="Rectangle 38"/>
          <p:cNvSpPr/>
          <p:nvPr/>
        </p:nvSpPr>
        <p:spPr>
          <a:xfrm>
            <a:off x="3696159" y="2595963"/>
            <a:ext cx="213549" cy="2384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</a:t>
            </a:r>
            <a:endParaRPr lang="en-US" sz="1400" dirty="0"/>
          </a:p>
        </p:txBody>
      </p:sp>
      <p:sp>
        <p:nvSpPr>
          <p:cNvPr id="40" name="Rectangle 39"/>
          <p:cNvSpPr/>
          <p:nvPr/>
        </p:nvSpPr>
        <p:spPr>
          <a:xfrm>
            <a:off x="6985822" y="6270523"/>
            <a:ext cx="213549" cy="238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</a:t>
            </a:r>
            <a:endParaRPr lang="en-US" sz="1400" dirty="0"/>
          </a:p>
        </p:txBody>
      </p:sp>
      <p:sp>
        <p:nvSpPr>
          <p:cNvPr id="41" name="Rectangle 40"/>
          <p:cNvSpPr/>
          <p:nvPr/>
        </p:nvSpPr>
        <p:spPr>
          <a:xfrm>
            <a:off x="8350048" y="2595963"/>
            <a:ext cx="213549" cy="2384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</a:t>
            </a:r>
            <a:endParaRPr lang="en-US" sz="1400" dirty="0"/>
          </a:p>
        </p:txBody>
      </p:sp>
      <p:sp>
        <p:nvSpPr>
          <p:cNvPr id="42" name="Rectangle 41"/>
          <p:cNvSpPr/>
          <p:nvPr/>
        </p:nvSpPr>
        <p:spPr>
          <a:xfrm>
            <a:off x="7270956" y="4287682"/>
            <a:ext cx="213549" cy="2384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88947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we do….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next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1467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458200" cy="1905000"/>
          </a:xfrm>
        </p:spPr>
        <p:txBody>
          <a:bodyPr/>
          <a:lstStyle/>
          <a:p>
            <a:r>
              <a:rPr lang="en-US" dirty="0"/>
              <a:t>What we will use: </a:t>
            </a:r>
            <a:r>
              <a:rPr lang="en-US" dirty="0" err="1"/>
              <a:t>BitBucket</a:t>
            </a:r>
            <a:r>
              <a:rPr lang="en-US" dirty="0"/>
              <a:t> for remote GIT, </a:t>
            </a:r>
            <a:r>
              <a:rPr lang="en-US" dirty="0" err="1"/>
              <a:t>eGit</a:t>
            </a:r>
            <a:r>
              <a:rPr lang="en-US" dirty="0"/>
              <a:t> for support in Eclipse, local client </a:t>
            </a:r>
            <a:r>
              <a:rPr lang="en-US" dirty="0" err="1"/>
              <a:t>SourceTree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154363"/>
          </a:xfrm>
        </p:spPr>
        <p:txBody>
          <a:bodyPr/>
          <a:lstStyle/>
          <a:p>
            <a:r>
              <a:rPr lang="en-US" dirty="0"/>
              <a:t>https://bitbucket.org/ for details (try setting up the tutorial example and download </a:t>
            </a:r>
            <a:r>
              <a:rPr lang="en-US" dirty="0" err="1"/>
              <a:t>SourceTree</a:t>
            </a:r>
            <a:r>
              <a:rPr lang="en-US" dirty="0"/>
              <a:t> as part of it). </a:t>
            </a:r>
            <a:r>
              <a:rPr lang="en-US" dirty="0" err="1"/>
              <a:t>SourceTree</a:t>
            </a:r>
            <a:r>
              <a:rPr lang="en-US" dirty="0"/>
              <a:t> can be found directly at </a:t>
            </a:r>
            <a:r>
              <a:rPr lang="en-US" dirty="0">
                <a:hlinkClick r:id="rId2"/>
              </a:rPr>
              <a:t>http://sourcetreeapp.com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See class website for tips on how to setup and of course the websites for each product.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7036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ADVICE:   </a:t>
            </a:r>
            <a:r>
              <a:rPr lang="en-US" sz="4000" dirty="0" err="1" smtClean="0"/>
              <a:t>Git</a:t>
            </a:r>
            <a:r>
              <a:rPr lang="en-US" sz="4000" dirty="0" smtClean="0"/>
              <a:t> </a:t>
            </a:r>
            <a:r>
              <a:rPr lang="en-US" sz="4000" dirty="0" smtClean="0"/>
              <a:t>has a </a:t>
            </a:r>
            <a:r>
              <a:rPr lang="en-US" sz="4000" b="1" dirty="0" smtClean="0">
                <a:solidFill>
                  <a:srgbClr val="3366FF"/>
                </a:solidFill>
              </a:rPr>
              <a:t>lot</a:t>
            </a:r>
            <a:r>
              <a:rPr lang="en-US" sz="4000" dirty="0" smtClean="0"/>
              <a:t> of commands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Learn a core subset of them</a:t>
            </a:r>
          </a:p>
          <a:p>
            <a:r>
              <a:rPr lang="en-US" b="1" dirty="0" smtClean="0"/>
              <a:t>Use GUI </a:t>
            </a:r>
            <a:r>
              <a:rPr lang="en-US" b="1" dirty="0" smtClean="0"/>
              <a:t>tools </a:t>
            </a:r>
            <a:r>
              <a:rPr lang="en-US" dirty="0" smtClean="0"/>
              <a:t>(we use </a:t>
            </a:r>
            <a:r>
              <a:rPr lang="en-US" dirty="0" err="1" smtClean="0"/>
              <a:t>eGit</a:t>
            </a:r>
            <a:r>
              <a:rPr lang="en-US" dirty="0" smtClean="0"/>
              <a:t> in Eclipse with </a:t>
            </a:r>
            <a:r>
              <a:rPr lang="en-US" dirty="0" err="1" smtClean="0"/>
              <a:t>Bitbucket</a:t>
            </a:r>
            <a:r>
              <a:rPr lang="en-US" dirty="0" smtClean="0"/>
              <a:t> online remote </a:t>
            </a:r>
            <a:r>
              <a:rPr lang="en-US" dirty="0" err="1"/>
              <a:t>G</a:t>
            </a:r>
            <a:r>
              <a:rPr lang="en-US" dirty="0" err="1" smtClean="0"/>
              <a:t>it</a:t>
            </a:r>
            <a:r>
              <a:rPr lang="en-US" dirty="0" smtClean="0"/>
              <a:t> repository)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Then learn the rest as you need them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0459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you heard of SVN –what is the difference with </a:t>
            </a:r>
            <a:r>
              <a:rPr lang="en-US" dirty="0" err="1" smtClean="0"/>
              <a:t>Git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….</a:t>
            </a:r>
            <a:r>
              <a:rPr lang="en-US" dirty="0" err="1" smtClean="0"/>
              <a:t>hmmmmm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9046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SVN vs. Git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404040"/>
                </a:solidFill>
              </a:rPr>
              <a:t>SVN: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b="1" dirty="0" smtClean="0"/>
              <a:t>central repository </a:t>
            </a:r>
            <a:r>
              <a:rPr lang="en-US" dirty="0" smtClean="0"/>
              <a:t>approach – the main repository is the only “true” source, only the main repository has the complete file history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dirty="0" smtClean="0"/>
              <a:t>Users check out local copies of the current version</a:t>
            </a:r>
          </a:p>
          <a:p>
            <a:pPr>
              <a:defRPr/>
            </a:pPr>
            <a:r>
              <a:rPr lang="en-US" dirty="0" err="1" smtClean="0">
                <a:solidFill>
                  <a:srgbClr val="404040"/>
                </a:solidFill>
              </a:rPr>
              <a:t>Git</a:t>
            </a:r>
            <a:r>
              <a:rPr lang="en-US" dirty="0" smtClean="0">
                <a:solidFill>
                  <a:srgbClr val="404040"/>
                </a:solidFill>
              </a:rPr>
              <a:t>: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b="1" dirty="0" smtClean="0"/>
              <a:t>Distributed repository </a:t>
            </a:r>
            <a:r>
              <a:rPr lang="en-US" dirty="0" smtClean="0"/>
              <a:t>approach – every checkout of the repository is a full fledged repository, complete with history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b="1" dirty="0" smtClean="0"/>
              <a:t>Greater redundancy and speed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dirty="0" smtClean="0"/>
              <a:t>Branching and merging repositories is more heavily used as a </a:t>
            </a:r>
            <a:r>
              <a:rPr lang="en-US" dirty="0" smtClean="0"/>
              <a:t>result</a:t>
            </a:r>
          </a:p>
          <a:p>
            <a:pPr lvl="1">
              <a:buFont typeface="Wingdings" charset="2"/>
              <a:buChar char="§"/>
              <a:defRPr/>
            </a:pPr>
            <a:endParaRPr lang="en-US" dirty="0"/>
          </a:p>
          <a:p>
            <a:pPr lvl="1">
              <a:buFont typeface="Wingdings" charset="2"/>
              <a:buChar char="§"/>
              <a:defRPr/>
            </a:pPr>
            <a:endParaRPr lang="en-US" dirty="0" smtClean="0"/>
          </a:p>
          <a:p>
            <a:pPr lvl="1">
              <a:buFont typeface="Wingdings" charset="2"/>
              <a:buChar char="§"/>
              <a:defRPr/>
            </a:pPr>
            <a:endParaRPr lang="en-US" dirty="0"/>
          </a:p>
          <a:p>
            <a:pPr>
              <a:buFont typeface="Wingdings" charset="2"/>
              <a:buChar char="§"/>
              <a:defRPr/>
            </a:pPr>
            <a:r>
              <a:rPr lang="en-US" dirty="0" smtClean="0"/>
              <a:t>Conclusion –use </a:t>
            </a:r>
            <a:r>
              <a:rPr lang="en-US" dirty="0" err="1" smtClean="0"/>
              <a:t>Git</a:t>
            </a:r>
            <a:r>
              <a:rPr lang="en-US" dirty="0" smtClean="0"/>
              <a:t> </a:t>
            </a:r>
            <a:endParaRPr lang="en-US" dirty="0" smtClean="0"/>
          </a:p>
          <a:p>
            <a:pPr lvl="2">
              <a:defRPr/>
            </a:pPr>
            <a:endParaRPr lang="en-US" dirty="0" smtClean="0"/>
          </a:p>
          <a:p>
            <a:pPr>
              <a:defRPr/>
            </a:pPr>
            <a:endParaRPr lang="en-US" dirty="0" smtClean="0">
              <a:solidFill>
                <a:srgbClr val="262626"/>
              </a:solidFill>
            </a:endParaRPr>
          </a:p>
          <a:p>
            <a:pPr lvl="2">
              <a:defRPr/>
            </a:pPr>
            <a:endParaRPr lang="en-US" dirty="0" smtClean="0"/>
          </a:p>
          <a:p>
            <a:pPr lvl="1">
              <a:buFont typeface="Wingdings" charset="2"/>
              <a:buChar char="§"/>
              <a:defRPr/>
            </a:pPr>
            <a:endParaRPr lang="en-US" dirty="0" smtClean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6115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needs </a:t>
            </a:r>
            <a:r>
              <a:rPr lang="en-US" dirty="0" err="1" smtClean="0"/>
              <a:t>Git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9618" y="5752050"/>
            <a:ext cx="70031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http://www.geekherocomic.com/2009/01/26/who-needs-git/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597" y="1722113"/>
            <a:ext cx="8844643" cy="279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510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have code on your local development machine (local </a:t>
            </a:r>
            <a:r>
              <a:rPr lang="en-US" dirty="0" err="1"/>
              <a:t>git</a:t>
            </a:r>
            <a:r>
              <a:rPr lang="en-US" dirty="0"/>
              <a:t> repository) that you can create versions of and commit to a remote </a:t>
            </a:r>
            <a:r>
              <a:rPr lang="en-US" dirty="0" err="1"/>
              <a:t>Git</a:t>
            </a:r>
            <a:r>
              <a:rPr lang="en-US" dirty="0"/>
              <a:t> repository.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repository = a location storing and </a:t>
            </a:r>
            <a:r>
              <a:rPr lang="en-US" dirty="0" err="1"/>
              <a:t>mantaining</a:t>
            </a:r>
            <a:r>
              <a:rPr lang="en-US" dirty="0"/>
              <a:t> versioned code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428" y="3962400"/>
            <a:ext cx="287404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741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dirty="0"/>
              <a:t>The concept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57200"/>
            <a:ext cx="6553201" cy="660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37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dirty="0" smtClean="0"/>
              <a:t>Another view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838200"/>
            <a:ext cx="5267979" cy="574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536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220200" cy="1143000"/>
          </a:xfrm>
        </p:spPr>
        <p:txBody>
          <a:bodyPr/>
          <a:lstStyle/>
          <a:p>
            <a:r>
              <a:rPr lang="en-US" dirty="0" smtClean="0"/>
              <a:t>Another powerful use --rollback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2743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Scenario:  there is a bug in the code that was committed  ---you need to QUICKLY go back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657" y="1295400"/>
            <a:ext cx="4893717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12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roles of </a:t>
            </a:r>
            <a:r>
              <a:rPr lang="en-US" dirty="0" err="1" smtClean="0"/>
              <a:t>Git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952999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The HEAD (master</a:t>
            </a:r>
            <a:r>
              <a:rPr lang="en-US" dirty="0" smtClean="0"/>
              <a:t>) = </a:t>
            </a:r>
            <a:br>
              <a:rPr lang="en-US" dirty="0" smtClean="0"/>
            </a:br>
            <a:r>
              <a:rPr lang="en-US" dirty="0" smtClean="0"/>
              <a:t>last </a:t>
            </a:r>
            <a:r>
              <a:rPr lang="en-US" dirty="0"/>
              <a:t>commit snapshot, pointer to the current branch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 smtClean="0"/>
              <a:t>Index = </a:t>
            </a:r>
            <a:br>
              <a:rPr lang="en-US" dirty="0" smtClean="0"/>
            </a:br>
            <a:r>
              <a:rPr lang="en-US" dirty="0" smtClean="0"/>
              <a:t>proposed </a:t>
            </a:r>
            <a:r>
              <a:rPr lang="en-US" dirty="0"/>
              <a:t>next commit snapshot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The Working </a:t>
            </a:r>
            <a:r>
              <a:rPr lang="en-US" dirty="0" smtClean="0"/>
              <a:t>Directory = sandbox </a:t>
            </a:r>
            <a:r>
              <a:rPr lang="en-US" dirty="0"/>
              <a:t>(local machine)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664" y="2057400"/>
            <a:ext cx="4542336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867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operations/ </a:t>
            </a:r>
            <a:r>
              <a:rPr lang="en-US" dirty="0" err="1"/>
              <a:t>nominclature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Operations to submit/get code</a:t>
            </a:r>
          </a:p>
          <a:p>
            <a:r>
              <a:rPr lang="en-US" dirty="0" smtClean="0"/>
              <a:t>Operations to revert code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743200"/>
            <a:ext cx="4838248" cy="395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312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92</TotalTime>
  <Words>1661</Words>
  <Application>Microsoft Office PowerPoint</Application>
  <PresentationFormat>On-screen Show (4:3)</PresentationFormat>
  <Paragraphs>312</Paragraphs>
  <Slides>39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Executive</vt:lpstr>
      <vt:lpstr>Git – versioning and managing your software</vt:lpstr>
      <vt:lpstr>What is Git?</vt:lpstr>
      <vt:lpstr>The concept</vt:lpstr>
      <vt:lpstr>The concept</vt:lpstr>
      <vt:lpstr>The concept</vt:lpstr>
      <vt:lpstr>Another view</vt:lpstr>
      <vt:lpstr>Another powerful use --rollback</vt:lpstr>
      <vt:lpstr>3 roles of Git</vt:lpstr>
      <vt:lpstr>Common operations/ nominclature</vt:lpstr>
      <vt:lpstr>Operations to submit/get code</vt:lpstr>
      <vt:lpstr>Operations to revert/undo to previous</vt:lpstr>
      <vt:lpstr>Groups of Git commands</vt:lpstr>
      <vt:lpstr>Some of the operations</vt:lpstr>
      <vt:lpstr>Branching</vt:lpstr>
      <vt:lpstr>Branching the concept</vt:lpstr>
      <vt:lpstr>Another use of branches</vt:lpstr>
      <vt:lpstr>You can merge a branch into the master</vt:lpstr>
      <vt:lpstr>Lets look at some operations</vt:lpstr>
      <vt:lpstr>Branches – the master is your first branch</vt:lpstr>
      <vt:lpstr>Adding commits to master</vt:lpstr>
      <vt:lpstr>Creating a New Branch and having master point to it</vt:lpstr>
      <vt:lpstr>Continuing commits –will be where the head is pointing to –which is our bug123 branch</vt:lpstr>
      <vt:lpstr>Lets point back to master</vt:lpstr>
      <vt:lpstr>Now we want to merge bug123 into our head (current pointing to master)</vt:lpstr>
      <vt:lpstr>The results of merging</vt:lpstr>
      <vt:lpstr>Another use scenario</vt:lpstr>
      <vt:lpstr>Our starting place</vt:lpstr>
      <vt:lpstr>Check out master so we can merge next</vt:lpstr>
      <vt:lpstr>Merge bug456 branch into head (master) </vt:lpstr>
      <vt:lpstr>The results</vt:lpstr>
      <vt:lpstr>Working in teams with Git</vt:lpstr>
      <vt:lpstr>Working as a team</vt:lpstr>
      <vt:lpstr>Here we are working and we are sharing the remote repository</vt:lpstr>
      <vt:lpstr>What will we do….</vt:lpstr>
      <vt:lpstr>What we will use: BitBucket for remote GIT, eGit for support in Eclipse, local client SourceTree</vt:lpstr>
      <vt:lpstr>ADVICE:   Git has a lot of commands</vt:lpstr>
      <vt:lpstr>Have you heard of SVN –what is the difference with Git</vt:lpstr>
      <vt:lpstr>SVN vs. Git</vt:lpstr>
      <vt:lpstr>Who needs Git?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Git – versioning and managing your software</dc:title>
  <dc:creator>Windows User</dc:creator>
  <cp:lastModifiedBy>Windows User</cp:lastModifiedBy>
  <cp:revision>53</cp:revision>
  <dcterms:created xsi:type="dcterms:W3CDTF">2015-09-16T19:26:18Z</dcterms:created>
  <dcterms:modified xsi:type="dcterms:W3CDTF">2015-09-16T20:58:40Z</dcterms:modified>
</cp:coreProperties>
</file>