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6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1" r:id="rId18"/>
    <p:sldId id="272" r:id="rId19"/>
    <p:sldId id="274" r:id="rId20"/>
    <p:sldId id="273" r:id="rId21"/>
    <p:sldId id="275" r:id="rId22"/>
    <p:sldId id="264" r:id="rId23"/>
    <p:sldId id="263" r:id="rId24"/>
    <p:sldId id="265" r:id="rId25"/>
    <p:sldId id="266" r:id="rId26"/>
    <p:sldId id="267" r:id="rId27"/>
    <p:sldId id="268" r:id="rId28"/>
    <p:sldId id="269" r:id="rId29"/>
    <p:sldId id="270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5046-8A3B-441D-82BD-E30C8C8A3802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60F04-8D73-49A9-A83F-C87F468514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0F04-8D73-49A9-A83F-C87F468514A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3BFA-90B5-4C9D-92BA-DF23A27E7578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FAEF-9496-485B-ACC6-A2524519DC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cs.csueastbay.edu/~grewe/CS2020/Mat/Maps/HelloWorldMap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.csueastbay.edu/~grewe/CS2020/Mat/Maps/Example_Map_Marker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cs.csueastbay.edu/~grewe/CS2020/Mat/Maps/Example_Map_Marker_InfoWindowOverlay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anomarks.net/stylemap2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view-source:http://maps.google.com/maps/api/js?sensor=false" TargetMode="External"/><Relationship Id="rId2" Type="http://schemas.openxmlformats.org/officeDocument/2006/relationships/hyperlink" Target="view-source:http://code.google.com/apis/maps/documentation/javascript/examples/standard.c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maps-samples-v3.googlecode.com/svn/trunk/styledmaps/examples/style2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view-source:http://maps.google.com/maps/api/js?sensor=fals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gmaps-samples.googlecode.com/svn/trunk/fusiontables/rectangle_example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gmaps-samples.googlecode.com/svn/trunk/fusiontables/circle_example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fusiontables/DataSource?dsrcid=2909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apis/maps/documentation/staticmap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code.google.com/apis/maps/documentation/javascri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code.google.com/apis/earth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/api/staticmap?sensor=false&amp;size=500x300&amp;zoom=9&amp;center=Sao+Paulo+Brazil&amp;style=feature:water|saturation:100|hue:0xff5e00|gamma:0.58&amp;style=feature:landscape|invert_lightness:true&amp;style=element:labels|visibility:off&amp;style=feature:p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Maps API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Grewe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Maps with Google JavaScript Map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900" dirty="0" smtClean="0"/>
              <a:t>Hello World Example</a:t>
            </a:r>
            <a:br>
              <a:rPr lang="en-US" sz="4900" dirty="0" smtClean="0"/>
            </a:br>
            <a:endParaRPr lang="en-US" sz="4900" dirty="0" smtClean="0"/>
          </a:p>
          <a:p>
            <a:pPr>
              <a:buNone/>
            </a:pPr>
            <a:r>
              <a:rPr lang="en-US" sz="3700" dirty="0" smtClean="0"/>
              <a:t>&lt;!DOCTYPE html&gt;</a:t>
            </a:r>
            <a:br>
              <a:rPr lang="en-US" sz="3700" dirty="0" smtClean="0"/>
            </a:br>
            <a:r>
              <a:rPr lang="en-US" sz="3700" dirty="0" smtClean="0"/>
              <a:t>&lt;html&gt;</a:t>
            </a:r>
            <a:br>
              <a:rPr lang="en-US" sz="3700" dirty="0" smtClean="0"/>
            </a:br>
            <a:r>
              <a:rPr lang="en-US" sz="3700" dirty="0" smtClean="0"/>
              <a:t>&lt;head&gt;</a:t>
            </a:r>
            <a:br>
              <a:rPr lang="en-US" sz="3700" dirty="0" smtClean="0"/>
            </a:br>
            <a:r>
              <a:rPr lang="en-US" sz="3700" dirty="0" smtClean="0"/>
              <a:t>&lt;meta name="viewport" content="initial-scale=1.0, user-scalable=no" /&gt;</a:t>
            </a:r>
            <a:br>
              <a:rPr lang="en-US" sz="3700" dirty="0" smtClean="0"/>
            </a:br>
            <a:r>
              <a:rPr lang="en-US" sz="3700" dirty="0" smtClean="0"/>
              <a:t>&lt;style type="text/</a:t>
            </a:r>
            <a:r>
              <a:rPr lang="en-US" sz="3700" dirty="0" err="1" smtClean="0"/>
              <a:t>css</a:t>
            </a:r>
            <a:r>
              <a:rPr lang="en-US" sz="3700" dirty="0" smtClean="0"/>
              <a:t>"&gt;</a:t>
            </a:r>
            <a:br>
              <a:rPr lang="en-US" sz="3700" dirty="0" smtClean="0"/>
            </a:br>
            <a:r>
              <a:rPr lang="en-US" sz="3700" dirty="0" smtClean="0"/>
              <a:t>  html { height: 100% }</a:t>
            </a:r>
            <a:br>
              <a:rPr lang="en-US" sz="3700" dirty="0" smtClean="0"/>
            </a:br>
            <a:r>
              <a:rPr lang="en-US" sz="3700" dirty="0" smtClean="0"/>
              <a:t>  body { height: 100%; margin: 0px; padding: 0px }</a:t>
            </a:r>
            <a:br>
              <a:rPr lang="en-US" sz="3700" dirty="0" smtClean="0"/>
            </a:br>
            <a:r>
              <a:rPr lang="en-US" sz="3700" dirty="0" smtClean="0"/>
              <a:t>  #</a:t>
            </a:r>
            <a:r>
              <a:rPr lang="en-US" sz="3700" dirty="0" err="1" smtClean="0"/>
              <a:t>map_canvas</a:t>
            </a:r>
            <a:r>
              <a:rPr lang="en-US" sz="3700" dirty="0" smtClean="0"/>
              <a:t> { height: 100% }</a:t>
            </a:r>
            <a:br>
              <a:rPr lang="en-US" sz="3700" dirty="0" smtClean="0"/>
            </a:br>
            <a:r>
              <a:rPr lang="en-US" sz="3700" dirty="0" smtClean="0"/>
              <a:t>&lt;/style&gt;</a:t>
            </a:r>
            <a:br>
              <a:rPr lang="en-US" sz="3700" dirty="0" smtClean="0"/>
            </a:br>
            <a:r>
              <a:rPr lang="en-US" sz="3700" dirty="0" smtClean="0"/>
              <a:t>&lt;script type="text/</a:t>
            </a:r>
            <a:r>
              <a:rPr lang="en-US" sz="3700" dirty="0" err="1" smtClean="0"/>
              <a:t>javascript</a:t>
            </a:r>
            <a:r>
              <a:rPr lang="en-US" sz="3700" dirty="0" smtClean="0"/>
              <a:t>"</a:t>
            </a:r>
            <a:br>
              <a:rPr lang="en-US" sz="3700" dirty="0" smtClean="0"/>
            </a:br>
            <a:r>
              <a:rPr lang="en-US" sz="3700" dirty="0" smtClean="0"/>
              <a:t>    </a:t>
            </a:r>
            <a:r>
              <a:rPr lang="en-US" sz="3700" dirty="0" err="1" smtClean="0"/>
              <a:t>src</a:t>
            </a:r>
            <a:r>
              <a:rPr lang="en-US" sz="3700" dirty="0" smtClean="0"/>
              <a:t>="http://maps.google.com/maps/api/js?sensor=</a:t>
            </a:r>
            <a:r>
              <a:rPr lang="en-US" sz="3700" i="1" dirty="0" smtClean="0"/>
              <a:t>set_to_true_or_false</a:t>
            </a:r>
            <a:r>
              <a:rPr lang="en-US" sz="3700" dirty="0" smtClean="0"/>
              <a:t>"&gt;</a:t>
            </a:r>
            <a:br>
              <a:rPr lang="en-US" sz="3700" dirty="0" smtClean="0"/>
            </a:br>
            <a:r>
              <a:rPr lang="en-US" sz="3700" dirty="0" smtClean="0"/>
              <a:t>&lt;/script&gt;</a:t>
            </a:r>
            <a:br>
              <a:rPr lang="en-US" sz="3700" dirty="0" smtClean="0"/>
            </a:br>
            <a:r>
              <a:rPr lang="en-US" sz="3700" dirty="0" smtClean="0"/>
              <a:t>&lt;script type="text/</a:t>
            </a:r>
            <a:r>
              <a:rPr lang="en-US" sz="3700" dirty="0" err="1" smtClean="0"/>
              <a:t>javascript</a:t>
            </a:r>
            <a:r>
              <a:rPr lang="en-US" sz="3700" dirty="0" smtClean="0"/>
              <a:t>"&gt;</a:t>
            </a:r>
            <a:br>
              <a:rPr lang="en-US" sz="3700" dirty="0" smtClean="0"/>
            </a:br>
            <a:r>
              <a:rPr lang="en-US" sz="3700" dirty="0" smtClean="0"/>
              <a:t>  </a:t>
            </a:r>
            <a:r>
              <a:rPr lang="en-US" sz="3700" dirty="0" smtClean="0">
                <a:solidFill>
                  <a:srgbClr val="00B050"/>
                </a:solidFill>
              </a:rPr>
              <a:t>function initialize() {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    </a:t>
            </a:r>
            <a:r>
              <a:rPr lang="en-US" sz="3700" dirty="0" err="1" smtClean="0"/>
              <a:t>var</a:t>
            </a:r>
            <a:r>
              <a:rPr lang="en-US" sz="3700" dirty="0" smtClean="0"/>
              <a:t> </a:t>
            </a:r>
            <a:r>
              <a:rPr lang="en-US" sz="3700" dirty="0" err="1" smtClean="0"/>
              <a:t>latlng</a:t>
            </a:r>
            <a:r>
              <a:rPr lang="en-US" sz="3700" dirty="0" smtClean="0"/>
              <a:t> = new </a:t>
            </a:r>
            <a:r>
              <a:rPr lang="en-US" sz="3700" dirty="0" err="1" smtClean="0"/>
              <a:t>google.maps.LatLng</a:t>
            </a:r>
            <a:r>
              <a:rPr lang="en-US" sz="3700" dirty="0" smtClean="0"/>
              <a:t>(-34.397, 150.644);</a:t>
            </a:r>
            <a:br>
              <a:rPr lang="en-US" sz="3700" dirty="0" smtClean="0"/>
            </a:br>
            <a:r>
              <a:rPr lang="en-US" sz="3700" dirty="0" smtClean="0"/>
              <a:t>    </a:t>
            </a:r>
            <a:r>
              <a:rPr lang="en-US" sz="3700" dirty="0" err="1" smtClean="0"/>
              <a:t>var</a:t>
            </a:r>
            <a:r>
              <a:rPr lang="en-US" sz="3700" dirty="0" smtClean="0"/>
              <a:t> </a:t>
            </a:r>
            <a:r>
              <a:rPr lang="en-US" sz="3700" dirty="0" err="1" smtClean="0"/>
              <a:t>myOptions</a:t>
            </a:r>
            <a:r>
              <a:rPr lang="en-US" sz="3700" dirty="0" smtClean="0"/>
              <a:t> = {</a:t>
            </a:r>
            <a:br>
              <a:rPr lang="en-US" sz="3700" dirty="0" smtClean="0"/>
            </a:br>
            <a:r>
              <a:rPr lang="en-US" sz="3700" dirty="0" smtClean="0"/>
              <a:t>      zoom: 8,</a:t>
            </a:r>
            <a:br>
              <a:rPr lang="en-US" sz="3700" dirty="0" smtClean="0"/>
            </a:br>
            <a:r>
              <a:rPr lang="en-US" sz="3700" dirty="0" smtClean="0"/>
              <a:t>      center: </a:t>
            </a:r>
            <a:r>
              <a:rPr lang="en-US" sz="3700" dirty="0" err="1" smtClean="0"/>
              <a:t>latlng</a:t>
            </a:r>
            <a:r>
              <a:rPr lang="en-US" sz="3700" dirty="0" smtClean="0"/>
              <a:t>,</a:t>
            </a:r>
            <a:br>
              <a:rPr lang="en-US" sz="3700" dirty="0" smtClean="0"/>
            </a:br>
            <a:r>
              <a:rPr lang="en-US" sz="3700" dirty="0" smtClean="0"/>
              <a:t>      </a:t>
            </a:r>
            <a:r>
              <a:rPr lang="en-US" sz="3700" dirty="0" err="1" smtClean="0"/>
              <a:t>mapTypeId</a:t>
            </a:r>
            <a:r>
              <a:rPr lang="en-US" sz="3700" dirty="0" smtClean="0"/>
              <a:t>: </a:t>
            </a:r>
            <a:r>
              <a:rPr lang="en-US" sz="3700" dirty="0" err="1" smtClean="0"/>
              <a:t>google.maps.MapTypeId.ROADMAP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    };</a:t>
            </a:r>
            <a:br>
              <a:rPr lang="en-US" sz="3700" dirty="0" smtClean="0"/>
            </a:br>
            <a:r>
              <a:rPr lang="en-US" sz="3700" dirty="0" smtClean="0"/>
              <a:t>    </a:t>
            </a:r>
            <a:r>
              <a:rPr lang="en-US" sz="3700" dirty="0" err="1" smtClean="0"/>
              <a:t>var</a:t>
            </a:r>
            <a:r>
              <a:rPr lang="en-US" sz="3700" dirty="0" smtClean="0"/>
              <a:t> map = new </a:t>
            </a:r>
            <a:r>
              <a:rPr lang="en-US" sz="3700" dirty="0" err="1" smtClean="0"/>
              <a:t>google.maps.Map</a:t>
            </a:r>
            <a:r>
              <a:rPr lang="en-US" sz="3700" dirty="0" smtClean="0"/>
              <a:t>(</a:t>
            </a:r>
            <a:r>
              <a:rPr lang="en-US" sz="3700" dirty="0" err="1" smtClean="0"/>
              <a:t>document.getElementById</a:t>
            </a:r>
            <a:r>
              <a:rPr lang="en-US" sz="3700" dirty="0" smtClean="0">
                <a:solidFill>
                  <a:srgbClr val="FF0000"/>
                </a:solidFill>
              </a:rPr>
              <a:t>("</a:t>
            </a:r>
            <a:r>
              <a:rPr lang="en-US" sz="3700" dirty="0" err="1" smtClean="0">
                <a:solidFill>
                  <a:srgbClr val="FF0000"/>
                </a:solidFill>
              </a:rPr>
              <a:t>map_canvas</a:t>
            </a:r>
            <a:r>
              <a:rPr lang="en-US" sz="3700" dirty="0" smtClean="0"/>
              <a:t>"),</a:t>
            </a:r>
            <a:br>
              <a:rPr lang="en-US" sz="3700" dirty="0" smtClean="0"/>
            </a:br>
            <a:r>
              <a:rPr lang="en-US" sz="3700" dirty="0" smtClean="0"/>
              <a:t>        </a:t>
            </a:r>
            <a:r>
              <a:rPr lang="en-US" sz="3700" dirty="0" err="1" smtClean="0"/>
              <a:t>myOptions</a:t>
            </a:r>
            <a:r>
              <a:rPr lang="en-US" sz="3700" dirty="0" smtClean="0"/>
              <a:t>);</a:t>
            </a:r>
            <a:br>
              <a:rPr lang="en-US" sz="3700" dirty="0" smtClean="0"/>
            </a:br>
            <a:r>
              <a:rPr lang="en-US" sz="3700" dirty="0" smtClean="0"/>
              <a:t>  }</a:t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&lt;/script&gt;</a:t>
            </a:r>
            <a:br>
              <a:rPr lang="en-US" sz="3700" dirty="0" smtClean="0"/>
            </a:br>
            <a:r>
              <a:rPr lang="en-US" sz="3700" dirty="0" smtClean="0"/>
              <a:t>&lt;/head&gt;</a:t>
            </a:r>
            <a:br>
              <a:rPr lang="en-US" sz="3700" dirty="0" smtClean="0"/>
            </a:br>
            <a:r>
              <a:rPr lang="en-US" sz="3700" dirty="0" smtClean="0"/>
              <a:t>&lt;body </a:t>
            </a:r>
            <a:r>
              <a:rPr lang="en-US" sz="3700" dirty="0" err="1" smtClean="0"/>
              <a:t>onload</a:t>
            </a:r>
            <a:r>
              <a:rPr lang="en-US" sz="3700" dirty="0" smtClean="0">
                <a:solidFill>
                  <a:srgbClr val="00B050"/>
                </a:solidFill>
              </a:rPr>
              <a:t>="initialize()"&gt;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  &lt;div id="</a:t>
            </a:r>
            <a:r>
              <a:rPr lang="en-US" sz="3700" dirty="0" err="1" smtClean="0">
                <a:solidFill>
                  <a:srgbClr val="FF0000"/>
                </a:solidFill>
              </a:rPr>
              <a:t>map_canva</a:t>
            </a:r>
            <a:r>
              <a:rPr lang="en-US" sz="3700" dirty="0" err="1" smtClean="0"/>
              <a:t>s</a:t>
            </a:r>
            <a:r>
              <a:rPr lang="en-US" sz="3700" dirty="0" smtClean="0"/>
              <a:t>" style="width:100%; height:100%"&gt;&lt;/div&gt;</a:t>
            </a:r>
            <a:br>
              <a:rPr lang="en-US" sz="3700" dirty="0" smtClean="0"/>
            </a:br>
            <a:r>
              <a:rPr lang="en-US" sz="3700" dirty="0" smtClean="0"/>
              <a:t>&lt;/body&gt;</a:t>
            </a:r>
            <a:br>
              <a:rPr lang="en-US" sz="3700" dirty="0" smtClean="0"/>
            </a:br>
            <a:r>
              <a:rPr lang="en-US" sz="3700" dirty="0" smtClean="0"/>
              <a:t>&lt;/html&gt;</a:t>
            </a:r>
            <a:endParaRPr lang="en-US" sz="3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HelloWorld</a:t>
            </a:r>
            <a:r>
              <a:rPr lang="en-US" dirty="0" smtClean="0"/>
              <a:t> Map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function initialize() {</a:t>
            </a:r>
            <a:br>
              <a:rPr lang="en-US" sz="2400" dirty="0" smtClean="0"/>
            </a:br>
            <a:r>
              <a:rPr lang="en-US" sz="2400" dirty="0" smtClean="0"/>
              <a:t>    </a:t>
            </a:r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dirty="0" err="1" smtClean="0"/>
              <a:t>latlng</a:t>
            </a:r>
            <a:r>
              <a:rPr lang="en-US" sz="2400" dirty="0" smtClean="0"/>
              <a:t> = new </a:t>
            </a:r>
            <a:r>
              <a:rPr lang="en-US" sz="2400" dirty="0" err="1" smtClean="0"/>
              <a:t>google.maps.LatLng</a:t>
            </a:r>
            <a:r>
              <a:rPr lang="en-US" sz="2400" dirty="0" smtClean="0"/>
              <a:t>(-34.397, 150.644);</a:t>
            </a:r>
            <a:br>
              <a:rPr lang="en-US" sz="2400" dirty="0" smtClean="0"/>
            </a:br>
            <a:r>
              <a:rPr lang="en-US" sz="2400" dirty="0" smtClean="0"/>
              <a:t>    </a:t>
            </a:r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dirty="0" err="1" smtClean="0"/>
              <a:t>myOptions</a:t>
            </a:r>
            <a:r>
              <a:rPr lang="en-US" sz="2400" dirty="0" smtClean="0"/>
              <a:t> = {</a:t>
            </a:r>
            <a:br>
              <a:rPr lang="en-US" sz="2400" dirty="0" smtClean="0"/>
            </a:br>
            <a:r>
              <a:rPr lang="en-US" sz="2400" dirty="0" smtClean="0"/>
              <a:t>      zoom: 8,</a:t>
            </a:r>
            <a:br>
              <a:rPr lang="en-US" sz="2400" dirty="0" smtClean="0"/>
            </a:br>
            <a:r>
              <a:rPr lang="en-US" sz="2400" dirty="0" smtClean="0"/>
              <a:t>      center: </a:t>
            </a:r>
            <a:r>
              <a:rPr lang="en-US" sz="2400" dirty="0" err="1" smtClean="0"/>
              <a:t>latlng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      </a:t>
            </a:r>
            <a:r>
              <a:rPr lang="en-US" sz="2400" dirty="0" err="1" smtClean="0"/>
              <a:t>mapTypeId</a:t>
            </a:r>
            <a:r>
              <a:rPr lang="en-US" sz="2400" dirty="0" smtClean="0"/>
              <a:t>: </a:t>
            </a:r>
            <a:r>
              <a:rPr lang="en-US" sz="2400" dirty="0" err="1" smtClean="0"/>
              <a:t>google.maps.MapTypeId.ROADMAP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  };</a:t>
            </a:r>
            <a:br>
              <a:rPr lang="en-US" sz="2400" dirty="0" smtClean="0"/>
            </a:br>
            <a:r>
              <a:rPr lang="en-US" sz="2400" dirty="0" smtClean="0"/>
              <a:t>    </a:t>
            </a:r>
            <a:r>
              <a:rPr lang="en-US" sz="2400" dirty="0" err="1" smtClean="0"/>
              <a:t>var</a:t>
            </a:r>
            <a:r>
              <a:rPr lang="en-US" sz="2400" dirty="0" smtClean="0"/>
              <a:t> map = new </a:t>
            </a:r>
            <a:r>
              <a:rPr lang="en-US" sz="2400" dirty="0" err="1" smtClean="0"/>
              <a:t>google.maps.Map</a:t>
            </a:r>
            <a:r>
              <a:rPr lang="en-US" sz="2400" dirty="0" smtClean="0"/>
              <a:t>(</a:t>
            </a:r>
            <a:r>
              <a:rPr lang="en-US" sz="2400" dirty="0" err="1" smtClean="0"/>
              <a:t>document.getElementById</a:t>
            </a:r>
            <a:r>
              <a:rPr lang="en-US" sz="2400" dirty="0" smtClean="0"/>
              <a:t>("</a:t>
            </a:r>
            <a:r>
              <a:rPr lang="en-US" sz="2400" dirty="0" err="1" smtClean="0"/>
              <a:t>map_canvas</a:t>
            </a:r>
            <a:r>
              <a:rPr lang="en-US" sz="2400" dirty="0" smtClean="0"/>
              <a:t>"),</a:t>
            </a:r>
            <a:br>
              <a:rPr lang="en-US" sz="2400" dirty="0" smtClean="0"/>
            </a:br>
            <a:r>
              <a:rPr lang="en-US" sz="2400" dirty="0" smtClean="0"/>
              <a:t>        </a:t>
            </a:r>
            <a:r>
              <a:rPr lang="en-US" sz="2400" dirty="0" err="1" smtClean="0"/>
              <a:t>myOptions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smtClean="0"/>
              <a:t>  }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1219200"/>
            <a:ext cx="20876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Create new instance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LatLng</a:t>
            </a:r>
            <a:r>
              <a:rPr lang="en-US" dirty="0" smtClean="0"/>
              <a:t> object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800600" y="1676400"/>
            <a:ext cx="2286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2667000"/>
            <a:ext cx="2057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Setup Options for map will create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819400" y="3048000"/>
            <a:ext cx="2895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5410200"/>
            <a:ext cx="27432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Create new instance of a Google Map with our options and associated with a div tag in our html body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667000" y="5181600"/>
            <a:ext cx="3048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HelloWorld</a:t>
            </a:r>
            <a:r>
              <a:rPr lang="en-US" dirty="0" smtClean="0"/>
              <a:t> Map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course website for other examples</a:t>
            </a:r>
          </a:p>
          <a:p>
            <a:r>
              <a:rPr lang="en-US" dirty="0" smtClean="0">
                <a:hlinkClick r:id="rId2"/>
              </a:rPr>
              <a:t>http://www.mcs.csueastbay.edu/~grewe/CS2020/Mat/Maps/HelloWorldMap.htm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4114799" cy="297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200" dirty="0" smtClean="0"/>
              <a:t>Markers are like map pins showing the location of places of interest in your map.</a:t>
            </a:r>
          </a:p>
          <a:p>
            <a:endParaRPr lang="en-US" dirty="0"/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map;</a:t>
            </a:r>
            <a:br>
              <a:rPr lang="en-US" dirty="0" smtClean="0"/>
            </a:br>
            <a:r>
              <a:rPr lang="en-US" dirty="0" smtClean="0"/>
              <a:t>function initialize() {</a:t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myLatlng</a:t>
            </a:r>
            <a:r>
              <a:rPr lang="en-US" dirty="0" smtClean="0"/>
              <a:t> = new </a:t>
            </a:r>
            <a:r>
              <a:rPr lang="en-US" dirty="0" err="1" smtClean="0"/>
              <a:t>google.maps.LatLng</a:t>
            </a:r>
            <a:r>
              <a:rPr lang="en-US" dirty="0" smtClean="0"/>
              <a:t>(-25.363882,131.044922);</a:t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myOptions</a:t>
            </a:r>
            <a:r>
              <a:rPr lang="en-US" dirty="0" smtClean="0"/>
              <a:t> = {</a:t>
            </a:r>
            <a:br>
              <a:rPr lang="en-US" dirty="0" smtClean="0"/>
            </a:br>
            <a:r>
              <a:rPr lang="en-US" dirty="0" smtClean="0"/>
              <a:t>    zoom: 4,</a:t>
            </a:r>
            <a:br>
              <a:rPr lang="en-US" dirty="0" smtClean="0"/>
            </a:br>
            <a:r>
              <a:rPr lang="en-US" dirty="0" smtClean="0"/>
              <a:t>    center: </a:t>
            </a:r>
            <a:r>
              <a:rPr lang="en-US" dirty="0" err="1" smtClean="0"/>
              <a:t>myLatlng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    </a:t>
            </a:r>
            <a:r>
              <a:rPr lang="en-US" dirty="0" err="1" smtClean="0"/>
              <a:t>mapTypeId</a:t>
            </a:r>
            <a:r>
              <a:rPr lang="en-US" dirty="0" smtClean="0"/>
              <a:t>: </a:t>
            </a:r>
            <a:r>
              <a:rPr lang="en-US" dirty="0" err="1" smtClean="0"/>
              <a:t>google.maps.MapTypeId.ROADMAP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}</a:t>
            </a:r>
            <a:br>
              <a:rPr lang="en-US" dirty="0" smtClean="0"/>
            </a:br>
            <a:r>
              <a:rPr lang="en-US" dirty="0" smtClean="0"/>
              <a:t>  map = new </a:t>
            </a:r>
            <a:r>
              <a:rPr lang="en-US" dirty="0" err="1" smtClean="0"/>
              <a:t>google.maps.Map</a:t>
            </a:r>
            <a:r>
              <a:rPr lang="en-US" dirty="0" smtClean="0"/>
              <a:t>(</a:t>
            </a:r>
            <a:r>
              <a:rPr lang="en-US" dirty="0" err="1" smtClean="0"/>
              <a:t>document.getElementById</a:t>
            </a:r>
            <a:r>
              <a:rPr lang="en-US" dirty="0" smtClean="0"/>
              <a:t>("</a:t>
            </a:r>
            <a:r>
              <a:rPr lang="en-US" dirty="0" err="1" smtClean="0"/>
              <a:t>map_canvas</a:t>
            </a:r>
            <a:r>
              <a:rPr lang="en-US" dirty="0" smtClean="0"/>
              <a:t>"), </a:t>
            </a:r>
            <a:r>
              <a:rPr lang="en-US" dirty="0" err="1" smtClean="0"/>
              <a:t>myOptions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  </a:t>
            </a:r>
            <a:r>
              <a:rPr lang="en-US" dirty="0" err="1" smtClean="0">
                <a:solidFill>
                  <a:srgbClr val="0070C0"/>
                </a:solidFill>
              </a:rPr>
              <a:t>var</a:t>
            </a:r>
            <a:r>
              <a:rPr lang="en-US" dirty="0" smtClean="0">
                <a:solidFill>
                  <a:srgbClr val="0070C0"/>
                </a:solidFill>
              </a:rPr>
              <a:t> marker = new </a:t>
            </a:r>
            <a:r>
              <a:rPr lang="en-US" dirty="0" err="1" smtClean="0">
                <a:solidFill>
                  <a:srgbClr val="0070C0"/>
                </a:solidFill>
              </a:rPr>
              <a:t>google.maps.Marker</a:t>
            </a:r>
            <a:r>
              <a:rPr lang="en-US" dirty="0" smtClean="0">
                <a:solidFill>
                  <a:srgbClr val="0070C0"/>
                </a:solidFill>
              </a:rPr>
              <a:t>({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      position: </a:t>
            </a:r>
            <a:r>
              <a:rPr lang="en-US" dirty="0" err="1" smtClean="0">
                <a:solidFill>
                  <a:srgbClr val="0070C0"/>
                </a:solidFill>
              </a:rPr>
              <a:t>myLatlng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      map: map,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      title:"Hello World!"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  });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course website for examples and more details on markers</a:t>
            </a:r>
          </a:p>
          <a:p>
            <a:r>
              <a:rPr lang="en-US" dirty="0" smtClean="0">
                <a:hlinkClick r:id="rId3"/>
              </a:rPr>
              <a:t>http://www.mcs.csueastbay.edu/~grewe/CS2020/Mat/Maps/Example_Map_Marker.htm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86200"/>
            <a:ext cx="3124200" cy="225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2895600" y="3505200"/>
            <a:ext cx="2667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Markers Example with Events – open an </a:t>
            </a:r>
            <a:r>
              <a:rPr lang="en-US" dirty="0" err="1" smtClean="0"/>
              <a:t>InfoWindow</a:t>
            </a:r>
            <a:r>
              <a:rPr lang="en-US" dirty="0" smtClean="0"/>
              <a:t> (bubble)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943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myLatlng</a:t>
            </a:r>
            <a:r>
              <a:rPr lang="en-US" dirty="0" smtClean="0"/>
              <a:t> = new </a:t>
            </a:r>
            <a:r>
              <a:rPr lang="en-US" dirty="0" err="1" smtClean="0"/>
              <a:t>google.maps.LatLng</a:t>
            </a:r>
            <a:r>
              <a:rPr lang="en-US" dirty="0" smtClean="0"/>
              <a:t>(-25.363882,131.044922);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myOptions</a:t>
            </a:r>
            <a:r>
              <a:rPr lang="en-US" dirty="0" smtClean="0"/>
              <a:t> = {</a:t>
            </a:r>
          </a:p>
          <a:p>
            <a:pPr>
              <a:buNone/>
            </a:pPr>
            <a:r>
              <a:rPr lang="en-US" dirty="0" smtClean="0"/>
              <a:t>  zoom: 4,</a:t>
            </a:r>
          </a:p>
          <a:p>
            <a:pPr>
              <a:buNone/>
            </a:pPr>
            <a:r>
              <a:rPr lang="en-US" dirty="0" smtClean="0"/>
              <a:t>  center: </a:t>
            </a:r>
            <a:r>
              <a:rPr lang="en-US" dirty="0" err="1" smtClean="0"/>
              <a:t>myLatlng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  </a:t>
            </a:r>
            <a:r>
              <a:rPr lang="en-US" dirty="0" err="1" smtClean="0"/>
              <a:t>mapTypeId</a:t>
            </a:r>
            <a:r>
              <a:rPr lang="en-US" dirty="0" smtClean="0"/>
              <a:t>: </a:t>
            </a:r>
            <a:r>
              <a:rPr lang="en-US" dirty="0" err="1" smtClean="0"/>
              <a:t>google.maps.MapTypeId.ROADMAP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map = new </a:t>
            </a:r>
            <a:r>
              <a:rPr lang="en-US" dirty="0" err="1" smtClean="0"/>
              <a:t>google.maps.Map</a:t>
            </a:r>
            <a:r>
              <a:rPr lang="en-US" dirty="0" smtClean="0"/>
              <a:t>(</a:t>
            </a:r>
            <a:r>
              <a:rPr lang="en-US" dirty="0" err="1" smtClean="0"/>
              <a:t>document.getElementById</a:t>
            </a:r>
            <a:r>
              <a:rPr lang="en-US" dirty="0" smtClean="0"/>
              <a:t>("</a:t>
            </a:r>
            <a:r>
              <a:rPr lang="en-US" dirty="0" err="1" smtClean="0"/>
              <a:t>map_canvas</a:t>
            </a:r>
            <a:r>
              <a:rPr lang="en-US" dirty="0" smtClean="0"/>
              <a:t>"), </a:t>
            </a:r>
            <a:r>
              <a:rPr lang="en-US" dirty="0" err="1" smtClean="0"/>
              <a:t>myOptions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contentString</a:t>
            </a:r>
            <a:r>
              <a:rPr lang="en-US" dirty="0" smtClean="0"/>
              <a:t> = '&lt;div id="content"&gt;'+</a:t>
            </a:r>
          </a:p>
          <a:p>
            <a:pPr>
              <a:buNone/>
            </a:pPr>
            <a:r>
              <a:rPr lang="en-US" dirty="0" smtClean="0"/>
              <a:t>    '&lt;div id="</a:t>
            </a:r>
            <a:r>
              <a:rPr lang="en-US" dirty="0" err="1" smtClean="0"/>
              <a:t>siteNotice</a:t>
            </a:r>
            <a:r>
              <a:rPr lang="en-US" dirty="0" smtClean="0"/>
              <a:t>"&gt;'+</a:t>
            </a:r>
          </a:p>
          <a:p>
            <a:pPr>
              <a:buNone/>
            </a:pPr>
            <a:r>
              <a:rPr lang="en-US" dirty="0" smtClean="0"/>
              <a:t>    '&lt;/div&gt;'+</a:t>
            </a:r>
          </a:p>
          <a:p>
            <a:pPr>
              <a:buNone/>
            </a:pPr>
            <a:r>
              <a:rPr lang="en-US" dirty="0" smtClean="0"/>
              <a:t>    '&lt;h1 id="</a:t>
            </a:r>
            <a:r>
              <a:rPr lang="en-US" dirty="0" err="1" smtClean="0"/>
              <a:t>firstHeading</a:t>
            </a:r>
            <a:r>
              <a:rPr lang="en-US" dirty="0" smtClean="0"/>
              <a:t>" class="</a:t>
            </a:r>
            <a:r>
              <a:rPr lang="en-US" dirty="0" err="1" smtClean="0"/>
              <a:t>firstHeading</a:t>
            </a:r>
            <a:r>
              <a:rPr lang="en-US" dirty="0" smtClean="0"/>
              <a:t>"&gt;Uluru&lt;/h1&gt;'+</a:t>
            </a:r>
          </a:p>
          <a:p>
            <a:pPr>
              <a:buNone/>
            </a:pPr>
            <a:r>
              <a:rPr lang="en-US" dirty="0" smtClean="0"/>
              <a:t>    '&lt;div id="</a:t>
            </a:r>
            <a:r>
              <a:rPr lang="en-US" dirty="0" err="1" smtClean="0"/>
              <a:t>bodyContent</a:t>
            </a:r>
            <a:r>
              <a:rPr lang="en-US" dirty="0" smtClean="0"/>
              <a:t>"&gt;'+</a:t>
            </a:r>
          </a:p>
          <a:p>
            <a:pPr>
              <a:buNone/>
            </a:pPr>
            <a:r>
              <a:rPr lang="en-US" dirty="0" smtClean="0"/>
              <a:t>    '&lt;p&gt;&lt;b&gt;Uluru&lt;/b&gt;, also referred to as &lt;b&gt;Ayers Rock&lt;/b&gt;, is a large ' +</a:t>
            </a:r>
          </a:p>
          <a:p>
            <a:pPr>
              <a:buNone/>
            </a:pPr>
            <a:r>
              <a:rPr lang="en-US" dirty="0" smtClean="0"/>
              <a:t>    'sandstone rock formation in the southern part of the '+</a:t>
            </a:r>
          </a:p>
          <a:p>
            <a:pPr>
              <a:buNone/>
            </a:pPr>
            <a:r>
              <a:rPr lang="en-US" dirty="0" smtClean="0"/>
              <a:t>    'Northern Territory, central Australia. It lies 335 km (208 mi) '+</a:t>
            </a:r>
          </a:p>
          <a:p>
            <a:pPr>
              <a:buNone/>
            </a:pPr>
            <a:r>
              <a:rPr lang="en-US" dirty="0" smtClean="0"/>
              <a:t>    'south west of the nearest large town, Alice Springs; 450 km '+</a:t>
            </a:r>
          </a:p>
          <a:p>
            <a:pPr>
              <a:buNone/>
            </a:pPr>
            <a:r>
              <a:rPr lang="en-US" dirty="0" smtClean="0"/>
              <a:t>    '(280 mi) by road.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Tjuta</a:t>
            </a:r>
            <a:r>
              <a:rPr lang="en-US" dirty="0" smtClean="0"/>
              <a:t> and Uluru are the two major '+</a:t>
            </a:r>
          </a:p>
          <a:p>
            <a:pPr>
              <a:buNone/>
            </a:pPr>
            <a:r>
              <a:rPr lang="en-US" dirty="0" smtClean="0"/>
              <a:t>    'features of the Uluru -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Tjuta</a:t>
            </a:r>
            <a:r>
              <a:rPr lang="en-US" dirty="0" smtClean="0"/>
              <a:t> National Park. Uluru is '+</a:t>
            </a:r>
          </a:p>
          <a:p>
            <a:pPr>
              <a:buNone/>
            </a:pPr>
            <a:r>
              <a:rPr lang="en-US" dirty="0" smtClean="0"/>
              <a:t>    'sacred to the </a:t>
            </a:r>
            <a:r>
              <a:rPr lang="en-US" dirty="0" err="1" smtClean="0"/>
              <a:t>Pitjantjatjara</a:t>
            </a:r>
            <a:r>
              <a:rPr lang="en-US" dirty="0" smtClean="0"/>
              <a:t> and </a:t>
            </a:r>
            <a:r>
              <a:rPr lang="en-US" dirty="0" err="1" smtClean="0"/>
              <a:t>Yankunytjatjara</a:t>
            </a:r>
            <a:r>
              <a:rPr lang="en-US" dirty="0" smtClean="0"/>
              <a:t>, the '+</a:t>
            </a:r>
          </a:p>
          <a:p>
            <a:pPr>
              <a:buNone/>
            </a:pPr>
            <a:r>
              <a:rPr lang="en-US" dirty="0" smtClean="0"/>
              <a:t>    'Aboriginal people of the area. It has many springs, waterholes, '+</a:t>
            </a:r>
          </a:p>
          <a:p>
            <a:pPr>
              <a:buNone/>
            </a:pPr>
            <a:r>
              <a:rPr lang="en-US" dirty="0" smtClean="0"/>
              <a:t>    'rock caves and ancient paintings. Uluru is listed as a World '+</a:t>
            </a:r>
          </a:p>
          <a:p>
            <a:pPr>
              <a:buNone/>
            </a:pPr>
            <a:r>
              <a:rPr lang="en-US" dirty="0" smtClean="0"/>
              <a:t>    'Heritage Site.&lt;/p&gt;'+</a:t>
            </a:r>
          </a:p>
          <a:p>
            <a:pPr>
              <a:buNone/>
            </a:pPr>
            <a:r>
              <a:rPr lang="en-US" dirty="0" smtClean="0"/>
              <a:t>    '&lt;p&gt;Attribution: Uluru, &lt;a </a:t>
            </a:r>
            <a:r>
              <a:rPr lang="en-US" dirty="0" err="1" smtClean="0"/>
              <a:t>href</a:t>
            </a:r>
            <a:r>
              <a:rPr lang="en-US" dirty="0" smtClean="0"/>
              <a:t>="http://en.wikipedia.org/w/index.php?title=Uluru&amp;oldid=297882194"&gt;'+</a:t>
            </a:r>
          </a:p>
          <a:p>
            <a:pPr>
              <a:buNone/>
            </a:pPr>
            <a:r>
              <a:rPr lang="en-US" dirty="0" smtClean="0"/>
              <a:t>    'http://en.wikipedia.org/w/index.php?title=Uluru&lt;/a&gt; (last visited June 22, 2009).&lt;/p&gt;'+</a:t>
            </a:r>
          </a:p>
          <a:p>
            <a:pPr>
              <a:buNone/>
            </a:pPr>
            <a:r>
              <a:rPr lang="en-US" dirty="0" smtClean="0"/>
              <a:t>    '&lt;/div&gt;'+</a:t>
            </a:r>
          </a:p>
          <a:p>
            <a:pPr>
              <a:buNone/>
            </a:pPr>
            <a:r>
              <a:rPr lang="en-US" dirty="0" smtClean="0"/>
              <a:t>    '&lt;/div&gt;';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infowindow</a:t>
            </a:r>
            <a:r>
              <a:rPr lang="en-US" dirty="0" smtClean="0"/>
              <a:t> = new </a:t>
            </a:r>
            <a:r>
              <a:rPr lang="en-US" dirty="0" err="1" smtClean="0"/>
              <a:t>google.maps.InfoWindow</a:t>
            </a:r>
            <a:r>
              <a:rPr lang="en-US" dirty="0" smtClean="0"/>
              <a:t>({</a:t>
            </a:r>
          </a:p>
          <a:p>
            <a:pPr>
              <a:buNone/>
            </a:pPr>
            <a:r>
              <a:rPr lang="en-US" dirty="0" smtClean="0"/>
              <a:t>    content: </a:t>
            </a:r>
            <a:r>
              <a:rPr lang="en-US" dirty="0" err="1" smtClean="0"/>
              <a:t>contentString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});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marker = new </a:t>
            </a:r>
            <a:r>
              <a:rPr lang="en-US" dirty="0" err="1" smtClean="0"/>
              <a:t>google.maps.Marker</a:t>
            </a:r>
            <a:r>
              <a:rPr lang="en-US" dirty="0" smtClean="0"/>
              <a:t>({</a:t>
            </a:r>
          </a:p>
          <a:p>
            <a:pPr>
              <a:buNone/>
            </a:pPr>
            <a:r>
              <a:rPr lang="en-US" dirty="0" smtClean="0"/>
              <a:t>    position: </a:t>
            </a:r>
            <a:r>
              <a:rPr lang="en-US" dirty="0" err="1" smtClean="0"/>
              <a:t>myLatlng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    map: map,</a:t>
            </a:r>
          </a:p>
          <a:p>
            <a:pPr>
              <a:buNone/>
            </a:pPr>
            <a:r>
              <a:rPr lang="en-US" dirty="0" smtClean="0"/>
              <a:t>    title:"Uluru (Ayers Rock)"</a:t>
            </a:r>
          </a:p>
          <a:p>
            <a:pPr>
              <a:buNone/>
            </a:pPr>
            <a:r>
              <a:rPr lang="en-US" dirty="0" smtClean="0"/>
              <a:t>});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google.maps.event.addListener</a:t>
            </a:r>
            <a:r>
              <a:rPr lang="en-US" dirty="0" smtClean="0"/>
              <a:t>(marker, 'click', function() {</a:t>
            </a:r>
          </a:p>
          <a:p>
            <a:pPr>
              <a:buNone/>
            </a:pPr>
            <a:r>
              <a:rPr lang="en-US" dirty="0" smtClean="0"/>
              <a:t>  </a:t>
            </a:r>
            <a:r>
              <a:rPr lang="en-US" dirty="0" err="1" smtClean="0"/>
              <a:t>infowindow.open</a:t>
            </a:r>
            <a:r>
              <a:rPr lang="en-US" dirty="0" smtClean="0"/>
              <a:t>(</a:t>
            </a:r>
            <a:r>
              <a:rPr lang="en-US" dirty="0" err="1" smtClean="0"/>
              <a:t>map,marker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});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828800"/>
            <a:ext cx="12815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Create 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743200"/>
            <a:ext cx="36849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String to be content to be in</a:t>
            </a:r>
          </a:p>
          <a:p>
            <a:r>
              <a:rPr lang="en-US" dirty="0" smtClean="0"/>
              <a:t>“bubble” overlay (</a:t>
            </a:r>
            <a:r>
              <a:rPr lang="en-US" dirty="0" err="1" smtClean="0"/>
              <a:t>InfoWindow</a:t>
            </a:r>
            <a:r>
              <a:rPr lang="en-US" dirty="0" smtClean="0"/>
              <a:t>) that</a:t>
            </a:r>
          </a:p>
          <a:p>
            <a:r>
              <a:rPr lang="en-US" dirty="0" smtClean="0"/>
              <a:t>will be displayed (opened) when user</a:t>
            </a:r>
          </a:p>
          <a:p>
            <a:r>
              <a:rPr lang="en-US" dirty="0" smtClean="0"/>
              <a:t>clicks on a marker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648200"/>
            <a:ext cx="3124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Create “bubble” </a:t>
            </a:r>
            <a:r>
              <a:rPr lang="en-US" dirty="0" err="1" smtClean="0"/>
              <a:t>InfoWindow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334000"/>
            <a:ext cx="15321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Create Marker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096000"/>
            <a:ext cx="51224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Add Event </a:t>
            </a:r>
            <a:r>
              <a:rPr lang="en-US" dirty="0" err="1" smtClean="0"/>
              <a:t>Listner</a:t>
            </a:r>
            <a:r>
              <a:rPr lang="en-US" dirty="0" smtClean="0"/>
              <a:t> – when user clicks on marker open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InfoWindow</a:t>
            </a:r>
            <a:r>
              <a:rPr lang="en-US" dirty="0" smtClean="0"/>
              <a:t> (“bubble”)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4343400" y="20574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038600" y="32766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76600" y="47244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200400" y="54102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743200" y="60960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Markers Example with Events – open an </a:t>
            </a:r>
            <a:r>
              <a:rPr lang="en-US" dirty="0" err="1" smtClean="0"/>
              <a:t>InfoWindow</a:t>
            </a:r>
            <a:r>
              <a:rPr lang="en-US" smtClean="0"/>
              <a:t> (bubble)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it at: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http://www.mcs.csueastbay.edu/~grewe/CS2020/Mat/Maps/Example_Map_Marker_InfoWindowOverlay.htm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513" y="3505199"/>
            <a:ext cx="18005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Control </a:t>
            </a:r>
            <a:r>
              <a:rPr lang="en-US" dirty="0"/>
              <a:t>look of maps</a:t>
            </a:r>
          </a:p>
          <a:p>
            <a:r>
              <a:rPr lang="en-US" dirty="0"/>
              <a:t>Change size, color, and visibility of</a:t>
            </a:r>
          </a:p>
          <a:p>
            <a:pPr lvl="1"/>
            <a:r>
              <a:rPr lang="en-US" dirty="0"/>
              <a:t>Points of Interest</a:t>
            </a:r>
          </a:p>
          <a:p>
            <a:pPr lvl="1"/>
            <a:r>
              <a:rPr lang="en-US" dirty="0"/>
              <a:t>Labels</a:t>
            </a:r>
          </a:p>
          <a:p>
            <a:pPr lvl="1"/>
            <a:r>
              <a:rPr lang="en-US" dirty="0"/>
              <a:t>Roads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Borders</a:t>
            </a:r>
          </a:p>
          <a:p>
            <a:pPr lvl="1"/>
            <a:r>
              <a:rPr lang="en-US" dirty="0"/>
              <a:t>and more</a:t>
            </a:r>
          </a:p>
          <a:p>
            <a:r>
              <a:rPr lang="en-US" dirty="0"/>
              <a:t>Clean up interface</a:t>
            </a:r>
          </a:p>
          <a:p>
            <a:r>
              <a:rPr lang="en-US" dirty="0"/>
              <a:t>Match the color scheme of your site</a:t>
            </a:r>
          </a:p>
          <a:p>
            <a:r>
              <a:rPr lang="en-US" dirty="0"/>
              <a:t>Be artistic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Stylized Maps from 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with no roads, </a:t>
            </a:r>
            <a:r>
              <a:rPr lang="en-US" dirty="0" smtClean="0">
                <a:hlinkClick r:id="rId2"/>
              </a:rPr>
              <a:t>http://manomarks.net/stylemap2.html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23773"/>
          <a:stretch>
            <a:fillRect/>
          </a:stretch>
        </p:blipFill>
        <p:spPr bwMode="auto">
          <a:xfrm>
            <a:off x="1524000" y="3448050"/>
            <a:ext cx="614369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&lt;!DOCTYPE html&gt; &lt;html&gt; &lt;head&gt; </a:t>
            </a:r>
            <a:br>
              <a:rPr lang="en-US" dirty="0" smtClean="0"/>
            </a:br>
            <a:r>
              <a:rPr lang="en-US" dirty="0" smtClean="0"/>
              <a:t>&lt;link </a:t>
            </a:r>
            <a:r>
              <a:rPr lang="en-US" dirty="0" err="1" smtClean="0"/>
              <a:t>href</a:t>
            </a:r>
            <a:r>
              <a:rPr lang="en-US" dirty="0" smtClean="0"/>
              <a:t>="</a:t>
            </a:r>
            <a:r>
              <a:rPr lang="en-US" dirty="0" smtClean="0">
                <a:hlinkClick r:id="rId2"/>
              </a:rPr>
              <a:t>http://code.google.com/apis/maps/documentation/javascript/examples/standard.css</a:t>
            </a:r>
            <a:r>
              <a:rPr lang="en-US" dirty="0" smtClean="0"/>
              <a:t>"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stylesheet</a:t>
            </a:r>
            <a:r>
              <a:rPr lang="en-US" dirty="0" smtClean="0"/>
              <a:t>" type="text/</a:t>
            </a:r>
            <a:r>
              <a:rPr lang="en-US" dirty="0" err="1" smtClean="0"/>
              <a:t>css</a:t>
            </a:r>
            <a:r>
              <a:rPr lang="en-US" dirty="0" smtClean="0"/>
              <a:t>" /&gt; 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&lt;script type="text/</a:t>
            </a:r>
            <a:r>
              <a:rPr lang="en-US" dirty="0" err="1" smtClean="0"/>
              <a:t>javascript</a:t>
            </a:r>
            <a:r>
              <a:rPr lang="en-US" dirty="0" smtClean="0"/>
              <a:t>" </a:t>
            </a:r>
            <a:r>
              <a:rPr lang="en-US" dirty="0" err="1" smtClean="0"/>
              <a:t>src</a:t>
            </a:r>
            <a:r>
              <a:rPr lang="en-US" dirty="0" smtClean="0"/>
              <a:t>="</a:t>
            </a:r>
            <a:r>
              <a:rPr lang="en-US" dirty="0" smtClean="0">
                <a:hlinkClick r:id="rId3"/>
              </a:rPr>
              <a:t>http://maps.google.com/maps/api/js?sensor=false</a:t>
            </a:r>
            <a:r>
              <a:rPr lang="en-US" dirty="0" smtClean="0"/>
              <a:t>"&gt;&lt;/script&gt;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&lt;script&gt; 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map;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munich</a:t>
            </a:r>
            <a:r>
              <a:rPr lang="en-US" dirty="0" smtClean="0"/>
              <a:t> = new </a:t>
            </a:r>
            <a:r>
              <a:rPr lang="en-US" dirty="0" err="1" smtClean="0"/>
              <a:t>google.maps.LatLng</a:t>
            </a:r>
            <a:r>
              <a:rPr lang="en-US" dirty="0" smtClean="0"/>
              <a:t>(48.198238,11.610663); 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MY_MAPTYPE_ID = '</a:t>
            </a:r>
            <a:r>
              <a:rPr lang="en-US" dirty="0" err="1" smtClean="0"/>
              <a:t>noroads</a:t>
            </a:r>
            <a:r>
              <a:rPr lang="en-US" dirty="0" smtClean="0"/>
              <a:t>'; f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unction initialize() {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stylez</a:t>
            </a:r>
            <a:r>
              <a:rPr lang="en-US" dirty="0" smtClean="0"/>
              <a:t> = [ { </a:t>
            </a:r>
            <a:r>
              <a:rPr lang="en-US" dirty="0" err="1" smtClean="0"/>
              <a:t>featureType</a:t>
            </a:r>
            <a:r>
              <a:rPr lang="en-US" dirty="0" smtClean="0"/>
              <a:t>: "road",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 { </a:t>
            </a:r>
            <a:r>
              <a:rPr lang="en-US" dirty="0" err="1" smtClean="0"/>
              <a:t>featureType</a:t>
            </a:r>
            <a:r>
              <a:rPr lang="en-US" dirty="0" smtClean="0"/>
              <a:t>: "poi",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 { </a:t>
            </a:r>
            <a:r>
              <a:rPr lang="en-US" dirty="0" err="1" smtClean="0"/>
              <a:t>featureType</a:t>
            </a:r>
            <a:r>
              <a:rPr lang="en-US" dirty="0" smtClean="0"/>
              <a:t>: "water",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saturation: -100 }, { lightness: -100 }, { gamma: 8.79 } ] } ];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mapOptions</a:t>
            </a:r>
            <a:r>
              <a:rPr lang="en-US" dirty="0" smtClean="0"/>
              <a:t> = { zoom: 12, </a:t>
            </a:r>
            <a:r>
              <a:rPr lang="en-US" dirty="0" err="1" smtClean="0"/>
              <a:t>center:munich</a:t>
            </a:r>
            <a:r>
              <a:rPr lang="en-US" dirty="0" smtClean="0"/>
              <a:t>, </a:t>
            </a:r>
            <a:r>
              <a:rPr lang="en-US" dirty="0" err="1" smtClean="0"/>
              <a:t>mapTypeControlOptions</a:t>
            </a:r>
            <a:r>
              <a:rPr lang="en-US" dirty="0" smtClean="0"/>
              <a:t>: { </a:t>
            </a:r>
            <a:r>
              <a:rPr lang="en-US" dirty="0" err="1" smtClean="0"/>
              <a:t>mapTypeIds</a:t>
            </a:r>
            <a:r>
              <a:rPr lang="en-US" dirty="0" smtClean="0"/>
              <a:t>: [</a:t>
            </a:r>
            <a:r>
              <a:rPr lang="en-US" dirty="0" err="1" smtClean="0"/>
              <a:t>google.maps.MapTypeId.ROADMAP</a:t>
            </a:r>
            <a:r>
              <a:rPr lang="en-US" dirty="0" smtClean="0"/>
              <a:t>, MY_MAPTYPE_ID] }, </a:t>
            </a:r>
            <a:r>
              <a:rPr lang="en-US" dirty="0" err="1" smtClean="0"/>
              <a:t>mapTypeId</a:t>
            </a:r>
            <a:r>
              <a:rPr lang="en-US" dirty="0" smtClean="0"/>
              <a:t>: MY_MAPTYPE_ID }; </a:t>
            </a:r>
          </a:p>
          <a:p>
            <a:pPr>
              <a:buNone/>
            </a:pPr>
            <a:r>
              <a:rPr lang="en-US" dirty="0" smtClean="0"/>
              <a:t>map = new </a:t>
            </a:r>
            <a:r>
              <a:rPr lang="en-US" dirty="0" err="1" smtClean="0"/>
              <a:t>google.maps.Map</a:t>
            </a:r>
            <a:r>
              <a:rPr lang="en-US" dirty="0" smtClean="0"/>
              <a:t>(</a:t>
            </a:r>
            <a:r>
              <a:rPr lang="en-US" dirty="0" err="1" smtClean="0"/>
              <a:t>document.getElementById</a:t>
            </a:r>
            <a:r>
              <a:rPr lang="en-US" dirty="0" smtClean="0"/>
              <a:t>("</a:t>
            </a:r>
            <a:r>
              <a:rPr lang="en-US" dirty="0" err="1" smtClean="0"/>
              <a:t>map_canvas</a:t>
            </a:r>
            <a:r>
              <a:rPr lang="en-US" dirty="0" smtClean="0"/>
              <a:t>"), </a:t>
            </a:r>
            <a:r>
              <a:rPr lang="en-US" dirty="0" err="1" smtClean="0"/>
              <a:t>mapOptions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styledMapOptions</a:t>
            </a:r>
            <a:r>
              <a:rPr lang="en-US" dirty="0" smtClean="0"/>
              <a:t> = { name: "No Roads" }; 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nrMapType</a:t>
            </a:r>
            <a:r>
              <a:rPr lang="en-US" dirty="0" smtClean="0"/>
              <a:t> = new </a:t>
            </a:r>
            <a:r>
              <a:rPr lang="en-US" dirty="0" err="1" smtClean="0"/>
              <a:t>google.maps.StyledMapType</a:t>
            </a:r>
            <a:r>
              <a:rPr lang="en-US" dirty="0" smtClean="0"/>
              <a:t>(</a:t>
            </a:r>
            <a:r>
              <a:rPr lang="en-US" dirty="0" err="1" smtClean="0"/>
              <a:t>stylez</a:t>
            </a:r>
            <a:r>
              <a:rPr lang="en-US" dirty="0" smtClean="0"/>
              <a:t>, </a:t>
            </a:r>
            <a:r>
              <a:rPr lang="en-US" dirty="0" err="1" smtClean="0"/>
              <a:t>styledMapOptions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err="1" smtClean="0"/>
              <a:t>map.mapTypes.set</a:t>
            </a:r>
            <a:r>
              <a:rPr lang="en-US" dirty="0" smtClean="0"/>
              <a:t>(MY_MAPTYPE_ID, </a:t>
            </a:r>
            <a:r>
              <a:rPr lang="en-US" dirty="0" err="1" smtClean="0"/>
              <a:t>nrMapType</a:t>
            </a:r>
            <a:r>
              <a:rPr lang="en-US" dirty="0" smtClean="0"/>
              <a:t>); } </a:t>
            </a:r>
          </a:p>
          <a:p>
            <a:pPr>
              <a:buNone/>
            </a:pPr>
            <a:r>
              <a:rPr lang="en-US" dirty="0" smtClean="0"/>
              <a:t>&lt;/script&gt; </a:t>
            </a:r>
          </a:p>
          <a:p>
            <a:pPr>
              <a:buNone/>
            </a:pPr>
            <a:r>
              <a:rPr lang="en-US" dirty="0" smtClean="0"/>
              <a:t>&lt;/head&gt;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&lt;body </a:t>
            </a:r>
            <a:r>
              <a:rPr lang="en-US" dirty="0" err="1" smtClean="0"/>
              <a:t>onload</a:t>
            </a:r>
            <a:r>
              <a:rPr lang="en-US" dirty="0" smtClean="0"/>
              <a:t>="initialize()"&gt; &lt;</a:t>
            </a:r>
            <a:br>
              <a:rPr lang="en-US" dirty="0" smtClean="0"/>
            </a:br>
            <a:r>
              <a:rPr lang="en-US" dirty="0" smtClean="0"/>
              <a:t>div id="</a:t>
            </a:r>
            <a:r>
              <a:rPr lang="en-US" dirty="0" err="1" smtClean="0"/>
              <a:t>map_canvas</a:t>
            </a:r>
            <a:r>
              <a:rPr lang="en-US" dirty="0" smtClean="0"/>
              <a:t>" style="</a:t>
            </a:r>
            <a:r>
              <a:rPr lang="en-US" dirty="0" err="1" smtClean="0"/>
              <a:t>width:full</a:t>
            </a:r>
            <a:r>
              <a:rPr lang="en-US" dirty="0" smtClean="0"/>
              <a:t>; height:100%"&gt;&lt;/div&gt; </a:t>
            </a:r>
          </a:p>
          <a:p>
            <a:pPr>
              <a:buNone/>
            </a:pPr>
            <a:r>
              <a:rPr lang="en-US" dirty="0" smtClean="0"/>
              <a:t>&lt;/body&gt; &lt;/html&gt;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23773"/>
          <a:stretch>
            <a:fillRect/>
          </a:stretch>
        </p:blipFill>
        <p:spPr bwMode="auto">
          <a:xfrm>
            <a:off x="6629400" y="5257800"/>
            <a:ext cx="19220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Mapping API</a:t>
            </a:r>
          </a:p>
          <a:p>
            <a:r>
              <a:rPr lang="en-US" dirty="0" smtClean="0"/>
              <a:t>One of the most popular web services</a:t>
            </a:r>
          </a:p>
          <a:p>
            <a:r>
              <a:rPr lang="en-US" dirty="0" smtClean="0"/>
              <a:t>Used in many web “</a:t>
            </a:r>
            <a:r>
              <a:rPr lang="en-US" dirty="0" err="1" smtClean="0"/>
              <a:t>mashup</a:t>
            </a:r>
            <a:r>
              <a:rPr lang="en-US" dirty="0" smtClean="0"/>
              <a:t>” applications</a:t>
            </a:r>
          </a:p>
          <a:p>
            <a:r>
              <a:rPr lang="en-US" dirty="0" smtClean="0"/>
              <a:t>Used on many platforms – also in mobile devices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Stylized Maps from 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and Water only </a:t>
            </a:r>
            <a:r>
              <a:rPr lang="en-US" dirty="0" smtClean="0">
                <a:hlinkClick r:id="rId2"/>
              </a:rPr>
              <a:t>http://gmaps-samples-v3.googlecode.com/svn/trunk/styledmaps/examples/style2.html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t="19638" r="52587" b="56589"/>
          <a:stretch>
            <a:fillRect/>
          </a:stretch>
        </p:blipFill>
        <p:spPr bwMode="auto">
          <a:xfrm>
            <a:off x="1752600" y="32004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&lt;html&gt; &lt;head&gt; &lt;title&gt;Styles&lt;/title&gt; </a:t>
            </a:r>
          </a:p>
          <a:p>
            <a:pPr>
              <a:buNone/>
            </a:pPr>
            <a:r>
              <a:rPr lang="en-US" dirty="0" smtClean="0"/>
              <a:t>&lt;script type="text/</a:t>
            </a:r>
            <a:r>
              <a:rPr lang="en-US" dirty="0" err="1" smtClean="0"/>
              <a:t>javascript</a:t>
            </a:r>
            <a:r>
              <a:rPr lang="en-US" dirty="0" smtClean="0"/>
              <a:t>" </a:t>
            </a:r>
            <a:r>
              <a:rPr lang="en-US" dirty="0" err="1" smtClean="0"/>
              <a:t>src</a:t>
            </a:r>
            <a:r>
              <a:rPr lang="en-US" dirty="0" smtClean="0"/>
              <a:t>="</a:t>
            </a:r>
            <a:r>
              <a:rPr lang="en-US" dirty="0" smtClean="0">
                <a:hlinkClick r:id="rId2"/>
              </a:rPr>
              <a:t>http://maps.google.com/maps/api/js?sensor=false</a:t>
            </a:r>
            <a:r>
              <a:rPr lang="en-US" dirty="0" smtClean="0"/>
              <a:t>"&gt;&lt;/script&gt; &lt;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script type="text/</a:t>
            </a:r>
            <a:r>
              <a:rPr lang="en-US" dirty="0" err="1" smtClean="0"/>
              <a:t>javascript</a:t>
            </a:r>
            <a:r>
              <a:rPr lang="en-US" dirty="0" smtClean="0"/>
              <a:t>"&gt; 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maps;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geocoder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function init() {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styles = { 'Dark': [ { </a:t>
            </a:r>
            <a:r>
              <a:rPr lang="en-US" dirty="0" err="1" smtClean="0"/>
              <a:t>featureType</a:t>
            </a:r>
            <a:r>
              <a:rPr lang="en-US" dirty="0" smtClean="0"/>
              <a:t>: "all",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</a:t>
            </a:r>
            <a:r>
              <a:rPr lang="en-US" dirty="0" err="1" smtClean="0"/>
              <a:t>invert_lightness</a:t>
            </a:r>
            <a:r>
              <a:rPr lang="en-US" dirty="0" smtClean="0"/>
              <a:t>: true } ] },{ </a:t>
            </a:r>
            <a:r>
              <a:rPr lang="en-US" dirty="0" err="1" smtClean="0"/>
              <a:t>featureType</a:t>
            </a:r>
            <a:r>
              <a:rPr lang="en-US" dirty="0" smtClean="0"/>
              <a:t>: "administrative", </a:t>
            </a:r>
            <a:r>
              <a:rPr lang="en-US" dirty="0" err="1" smtClean="0"/>
              <a:t>elementType</a:t>
            </a:r>
            <a:r>
              <a:rPr lang="en-US" dirty="0" smtClean="0"/>
              <a:t>: "labels",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},{ </a:t>
            </a:r>
            <a:r>
              <a:rPr lang="en-US" dirty="0" err="1" smtClean="0"/>
              <a:t>featureType</a:t>
            </a:r>
            <a:r>
              <a:rPr lang="en-US" dirty="0" smtClean="0"/>
              <a:t>: "landscape",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},{ </a:t>
            </a:r>
            <a:r>
              <a:rPr lang="en-US" dirty="0" err="1" smtClean="0"/>
              <a:t>featureType</a:t>
            </a:r>
            <a:r>
              <a:rPr lang="en-US" dirty="0" smtClean="0"/>
              <a:t>: "poi",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},{ </a:t>
            </a:r>
            <a:r>
              <a:rPr lang="en-US" dirty="0" err="1" smtClean="0"/>
              <a:t>featureType</a:t>
            </a:r>
            <a:r>
              <a:rPr lang="en-US" dirty="0" smtClean="0"/>
              <a:t>: "road",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},{ </a:t>
            </a:r>
            <a:r>
              <a:rPr lang="en-US" dirty="0" err="1" smtClean="0"/>
              <a:t>featureType</a:t>
            </a:r>
            <a:r>
              <a:rPr lang="en-US" dirty="0" smtClean="0"/>
              <a:t>: "transit", </a:t>
            </a:r>
            <a:r>
              <a:rPr lang="en-US" dirty="0" err="1" smtClean="0"/>
              <a:t>elementType</a:t>
            </a:r>
            <a:r>
              <a:rPr lang="en-US" dirty="0" smtClean="0"/>
              <a:t>: "all",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},{ </a:t>
            </a:r>
            <a:r>
              <a:rPr lang="en-US" dirty="0" err="1" smtClean="0"/>
              <a:t>featureType</a:t>
            </a:r>
            <a:r>
              <a:rPr lang="en-US" dirty="0" smtClean="0"/>
              <a:t>: "water", </a:t>
            </a:r>
            <a:r>
              <a:rPr lang="en-US" dirty="0" err="1" smtClean="0"/>
              <a:t>elementType</a:t>
            </a:r>
            <a:r>
              <a:rPr lang="en-US" dirty="0" smtClean="0"/>
              <a:t>: "labels", </a:t>
            </a:r>
            <a:r>
              <a:rPr lang="en-US" dirty="0" err="1" smtClean="0"/>
              <a:t>stylers</a:t>
            </a:r>
            <a:r>
              <a:rPr lang="en-US" dirty="0" smtClean="0"/>
              <a:t>: [ { visibility: "off" } ] },{ </a:t>
            </a:r>
            <a:r>
              <a:rPr lang="en-US" dirty="0" err="1" smtClean="0"/>
              <a:t>featureType</a:t>
            </a:r>
            <a:r>
              <a:rPr lang="en-US" dirty="0" smtClean="0"/>
              <a:t>: "water", </a:t>
            </a:r>
            <a:r>
              <a:rPr lang="en-US" dirty="0" err="1" smtClean="0"/>
              <a:t>elementType</a:t>
            </a:r>
            <a:r>
              <a:rPr lang="en-US" dirty="0" smtClean="0"/>
              <a:t>: "geometry", </a:t>
            </a:r>
            <a:r>
              <a:rPr lang="en-US" dirty="0" err="1" smtClean="0"/>
              <a:t>stylers</a:t>
            </a:r>
            <a:r>
              <a:rPr lang="en-US" dirty="0" smtClean="0"/>
              <a:t>: [ { lightness: 50 } ] } ] }; 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var</a:t>
            </a:r>
            <a:r>
              <a:rPr lang="en-US" dirty="0" smtClean="0"/>
              <a:t> s in styles) { </a:t>
            </a:r>
            <a:r>
              <a:rPr lang="en-US" dirty="0" err="1" smtClean="0"/>
              <a:t>var</a:t>
            </a:r>
            <a:r>
              <a:rPr lang="en-US" dirty="0" smtClean="0"/>
              <a:t> opt = { </a:t>
            </a:r>
            <a:r>
              <a:rPr lang="en-US" dirty="0" err="1" smtClean="0"/>
              <a:t>mapTypeControlOptions</a:t>
            </a:r>
            <a:r>
              <a:rPr lang="en-US" dirty="0" smtClean="0"/>
              <a:t>: { </a:t>
            </a:r>
            <a:r>
              <a:rPr lang="en-US" dirty="0" err="1" smtClean="0"/>
              <a:t>mapTypeIds</a:t>
            </a:r>
            <a:r>
              <a:rPr lang="en-US" dirty="0" smtClean="0"/>
              <a:t>: [s] }, </a:t>
            </a:r>
            <a:r>
              <a:rPr lang="en-US" dirty="0" err="1" smtClean="0"/>
              <a:t>disableDefaultUI</a:t>
            </a:r>
            <a:r>
              <a:rPr lang="en-US" dirty="0" smtClean="0"/>
              <a:t>: true, </a:t>
            </a:r>
            <a:r>
              <a:rPr lang="en-US" dirty="0" err="1" smtClean="0"/>
              <a:t>navigationControl</a:t>
            </a:r>
            <a:r>
              <a:rPr lang="en-US" dirty="0" smtClean="0"/>
              <a:t>: true, center: new </a:t>
            </a:r>
            <a:r>
              <a:rPr lang="en-US" dirty="0" err="1" smtClean="0"/>
              <a:t>google.maps.LatLng</a:t>
            </a:r>
            <a:r>
              <a:rPr lang="en-US" dirty="0" smtClean="0"/>
              <a:t>(37.7749295, -122.4194155), zoom: 8, </a:t>
            </a:r>
            <a:r>
              <a:rPr lang="en-US" dirty="0" err="1" smtClean="0"/>
              <a:t>mapTypeId</a:t>
            </a:r>
            <a:r>
              <a:rPr lang="en-US" dirty="0" smtClean="0"/>
              <a:t>: s }; </a:t>
            </a:r>
          </a:p>
          <a:p>
            <a:pPr lvl="1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div = </a:t>
            </a:r>
            <a:r>
              <a:rPr lang="en-US" dirty="0" err="1" smtClean="0"/>
              <a:t>document.getElementById</a:t>
            </a:r>
            <a:r>
              <a:rPr lang="en-US" dirty="0" smtClean="0"/>
              <a:t>('map'); </a:t>
            </a:r>
          </a:p>
          <a:p>
            <a:pPr lvl="1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map = new </a:t>
            </a:r>
            <a:r>
              <a:rPr lang="en-US" dirty="0" err="1" smtClean="0"/>
              <a:t>google.maps.Map</a:t>
            </a:r>
            <a:r>
              <a:rPr lang="en-US" dirty="0" smtClean="0"/>
              <a:t>(div, opt); </a:t>
            </a:r>
          </a:p>
          <a:p>
            <a:pPr lvl="1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styledMapType</a:t>
            </a:r>
            <a:r>
              <a:rPr lang="en-US" dirty="0" smtClean="0"/>
              <a:t> = new </a:t>
            </a:r>
            <a:r>
              <a:rPr lang="en-US" dirty="0" err="1" smtClean="0"/>
              <a:t>google.maps.StyledMapType</a:t>
            </a:r>
            <a:r>
              <a:rPr lang="en-US" dirty="0" smtClean="0"/>
              <a:t>(styles[s], {name: s}); </a:t>
            </a:r>
          </a:p>
          <a:p>
            <a:pPr lvl="1">
              <a:buNone/>
            </a:pPr>
            <a:r>
              <a:rPr lang="en-US" dirty="0" err="1" smtClean="0"/>
              <a:t>map.mapTypes.set</a:t>
            </a:r>
            <a:r>
              <a:rPr lang="en-US" dirty="0" smtClean="0"/>
              <a:t>(s, </a:t>
            </a:r>
            <a:r>
              <a:rPr lang="en-US" dirty="0" err="1" smtClean="0"/>
              <a:t>styledMapType</a:t>
            </a:r>
            <a:r>
              <a:rPr lang="en-US" dirty="0" smtClean="0"/>
              <a:t>); }</a:t>
            </a:r>
          </a:p>
          <a:p>
            <a:pPr>
              <a:buNone/>
            </a:pPr>
            <a:r>
              <a:rPr lang="en-US" dirty="0" smtClean="0"/>
              <a:t> } 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r>
              <a:rPr lang="en-US" dirty="0" smtClean="0"/>
              <a:t> &lt;style&gt; body { margin: 0px; padding: 0px; } #map { width: 500px; height: 180px; border: 1px solid black; margin: 0px; padding: 0px; } &lt;/style&gt;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&lt;/head&gt;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&lt;body </a:t>
            </a:r>
            <a:r>
              <a:rPr lang="en-US" dirty="0" err="1" smtClean="0"/>
              <a:t>onload</a:t>
            </a:r>
            <a:r>
              <a:rPr lang="en-US" dirty="0" smtClean="0"/>
              <a:t>="init()" id="body"&gt; &lt;div id="map"&gt;&lt;/div&gt; &lt;/body&gt; &lt;/html&gt;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9638" r="52587" b="56589"/>
          <a:stretch>
            <a:fillRect/>
          </a:stretch>
        </p:blipFill>
        <p:spPr bwMode="auto">
          <a:xfrm>
            <a:off x="6553200" y="5715000"/>
            <a:ext cx="2590800" cy="94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</a:t>
            </a:r>
          </a:p>
          <a:p>
            <a:r>
              <a:rPr lang="en-US" dirty="0" smtClean="0"/>
              <a:t>How to create and use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– Fusion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management web application allowing easy host, manage, collaboration on, visualization and publishing of data tables online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1875" t="30130" r="13125" b="17922"/>
          <a:stretch>
            <a:fillRect/>
          </a:stretch>
        </p:blipFill>
        <p:spPr bwMode="auto">
          <a:xfrm>
            <a:off x="3657600" y="3048000"/>
            <a:ext cx="548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Tables –uploading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to </a:t>
            </a:r>
            <a:r>
              <a:rPr lang="en-US" dirty="0" err="1" smtClean="0"/>
              <a:t>google</a:t>
            </a:r>
            <a:r>
              <a:rPr lang="en-US" dirty="0" smtClean="0"/>
              <a:t> and go to fusion tables</a:t>
            </a:r>
          </a:p>
          <a:p>
            <a:r>
              <a:rPr lang="en-US" dirty="0" smtClean="0"/>
              <a:t>Public files can be seen by all.</a:t>
            </a:r>
          </a:p>
          <a:p>
            <a:r>
              <a:rPr lang="en-US" dirty="0" smtClean="0"/>
              <a:t>You can have your own tables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31169" r="13750" b="25195"/>
          <a:stretch>
            <a:fillRect/>
          </a:stretch>
        </p:blipFill>
        <p:spPr bwMode="auto">
          <a:xfrm>
            <a:off x="838200" y="3657600"/>
            <a:ext cx="731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Tables -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lets you “see” / visualize data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8937" t="30961" r="13563" b="7740"/>
          <a:stretch>
            <a:fillRect/>
          </a:stretch>
        </p:blipFill>
        <p:spPr bwMode="auto">
          <a:xfrm>
            <a:off x="990600" y="2362200"/>
            <a:ext cx="701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Table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JavaScript code: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layer = new </a:t>
            </a:r>
            <a:r>
              <a:rPr lang="en-US" dirty="0" err="1" smtClean="0"/>
              <a:t>google.maps.FusionTablesLayer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i="1" dirty="0" err="1" smtClean="0"/>
              <a:t>someid</a:t>
            </a:r>
            <a:r>
              <a:rPr lang="en-US" i="1" dirty="0" smtClean="0"/>
              <a:t>,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query: “SELECT address FROM </a:t>
            </a:r>
            <a:r>
              <a:rPr lang="en-US" i="1" dirty="0" err="1" smtClean="0"/>
              <a:t>someid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ridership &gt; 5000”}</a:t>
            </a:r>
          </a:p>
          <a:p>
            <a:pPr>
              <a:buNone/>
            </a:pP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Layer.setMap</a:t>
            </a:r>
            <a:r>
              <a:rPr lang="en-US" dirty="0" smtClean="0"/>
              <a:t>(map);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Tables Demos from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Bounding Box search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http://gmaps-samples.googlecode.com/svn/trunk/fusiontables/rectangle_example.html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t="19380" r="61618" b="25840"/>
          <a:stretch>
            <a:fillRect/>
          </a:stretch>
        </p:blipFill>
        <p:spPr bwMode="auto">
          <a:xfrm>
            <a:off x="5486400" y="1219200"/>
            <a:ext cx="13931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Tables Demos from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Radius Search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http://gmaps-samples.googlecode.com/svn/trunk/fusiontables/circle_example.html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22739" r="60865" b="30749"/>
          <a:stretch>
            <a:fillRect/>
          </a:stretch>
        </p:blipFill>
        <p:spPr bwMode="auto">
          <a:xfrm>
            <a:off x="1981200" y="3962400"/>
            <a:ext cx="2209800" cy="19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Tables Demos from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Congressional Areas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http://www.google.com/fusiontables/DataSource?dsrcid=290985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4835" t="44444" r="7432" b="6977"/>
          <a:stretch>
            <a:fillRect/>
          </a:stretch>
        </p:blipFill>
        <p:spPr bwMode="auto">
          <a:xfrm>
            <a:off x="1600200" y="32766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API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366" t="8418" r="2648" b="42757"/>
          <a:stretch>
            <a:fillRect/>
          </a:stretch>
        </p:blipFill>
        <p:spPr bwMode="auto">
          <a:xfrm>
            <a:off x="1295400" y="1600200"/>
            <a:ext cx="6400800" cy="48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6454" t="39664" r="38711" b="3488"/>
          <a:stretch>
            <a:fillRect/>
          </a:stretch>
        </p:blipFill>
        <p:spPr bwMode="auto">
          <a:xfrm>
            <a:off x="6629400" y="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Features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Latitude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 mobile app </a:t>
            </a:r>
            <a:r>
              <a:rPr lang="en-US" dirty="0"/>
              <a:t>that lets you see where</a:t>
            </a:r>
          </a:p>
          <a:p>
            <a:pPr>
              <a:buNone/>
            </a:pPr>
            <a:r>
              <a:rPr lang="en-US" dirty="0"/>
              <a:t>your friends are on a map and share your</a:t>
            </a:r>
          </a:p>
          <a:p>
            <a:pPr>
              <a:buNone/>
            </a:pPr>
            <a:r>
              <a:rPr lang="en-US" dirty="0" smtClean="0"/>
              <a:t>Real </a:t>
            </a:r>
            <a:r>
              <a:rPr lang="en-US" dirty="0"/>
              <a:t>location with whomever you choose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Location continuously &amp; automatically updated</a:t>
            </a:r>
          </a:p>
          <a:p>
            <a:r>
              <a:rPr lang="en-US" dirty="0"/>
              <a:t>Add friends with whom you share location</a:t>
            </a:r>
          </a:p>
          <a:p>
            <a:r>
              <a:rPr lang="en-US" dirty="0"/>
              <a:t>Share best available or city-level location</a:t>
            </a:r>
          </a:p>
          <a:p>
            <a:r>
              <a:rPr lang="en-US" dirty="0"/>
              <a:t>Change privacy settings at any time</a:t>
            </a:r>
          </a:p>
          <a:p>
            <a:r>
              <a:rPr lang="en-US" dirty="0"/>
              <a:t>Android, BlackBerry, </a:t>
            </a:r>
            <a:r>
              <a:rPr lang="en-US" dirty="0" err="1"/>
              <a:t>Symbian</a:t>
            </a:r>
            <a:r>
              <a:rPr lang="en-US" dirty="0"/>
              <a:t>, Windows Mobile, or</a:t>
            </a:r>
          </a:p>
          <a:p>
            <a:r>
              <a:rPr lang="en-US" dirty="0" err="1"/>
              <a:t>iPhone</a:t>
            </a:r>
            <a:r>
              <a:rPr lang="en-US" dirty="0"/>
              <a:t>*</a:t>
            </a:r>
          </a:p>
          <a:p>
            <a:r>
              <a:rPr lang="en-US" dirty="0"/>
              <a:t>29 countries, 42 languages</a:t>
            </a:r>
          </a:p>
          <a:p>
            <a:r>
              <a:rPr lang="en-US" dirty="0"/>
              <a:t>8 million+ accounts created &amp; 3 million+ active users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7500" t="32208" r="10625" b="9610"/>
          <a:stretch>
            <a:fillRect/>
          </a:stretch>
        </p:blipFill>
        <p:spPr bwMode="auto">
          <a:xfrm>
            <a:off x="6477000" y="1143000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Latitude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features of Google Latitude in your app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A simple and secure way for users to use their location in new ways by sharing it with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/>
              <a:t>developers, apps, and services in addition to their friends.</a:t>
            </a:r>
          </a:p>
          <a:p>
            <a:r>
              <a:rPr lang="en-US" b="1" dirty="0"/>
              <a:t>Why use the Latitude API?</a:t>
            </a:r>
          </a:p>
          <a:p>
            <a:r>
              <a:rPr lang="en-US" dirty="0"/>
              <a:t>What would you offer your users if they shared their real location with you?</a:t>
            </a:r>
          </a:p>
          <a:p>
            <a:r>
              <a:rPr lang="en-US" dirty="0"/>
              <a:t>Latitude pushes users’ real location to the cloud so any service – mobile </a:t>
            </a:r>
            <a:r>
              <a:rPr lang="en-US" dirty="0" smtClean="0"/>
              <a:t>or desktop </a:t>
            </a:r>
            <a:r>
              <a:rPr lang="en-US" dirty="0"/>
              <a:t>– can leverage it for location-based features </a:t>
            </a:r>
            <a:r>
              <a:rPr lang="en-US" i="1" dirty="0"/>
              <a:t>without building a </a:t>
            </a:r>
            <a:r>
              <a:rPr lang="en-US" i="1" dirty="0" smtClean="0"/>
              <a:t>mobile </a:t>
            </a:r>
            <a:r>
              <a:rPr lang="en-US" dirty="0" smtClean="0"/>
              <a:t>app</a:t>
            </a:r>
            <a:r>
              <a:rPr lang="en-US" dirty="0"/>
              <a:t>.</a:t>
            </a:r>
          </a:p>
          <a:p>
            <a:r>
              <a:rPr lang="en-US" dirty="0"/>
              <a:t>Create smarter features based on users’ location history if enabled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Apps---use your imagination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9740" r="10000" b="6494"/>
          <a:stretch>
            <a:fillRect/>
          </a:stretch>
        </p:blipFill>
        <p:spPr bwMode="auto">
          <a:xfrm>
            <a:off x="685800" y="1143000"/>
            <a:ext cx="8153400" cy="584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API -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Possibilities</a:t>
            </a:r>
          </a:p>
          <a:p>
            <a:r>
              <a:rPr lang="en-US" dirty="0" smtClean="0"/>
              <a:t>Maps JavaScript API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200" dirty="0" smtClean="0"/>
              <a:t>(</a:t>
            </a:r>
            <a:r>
              <a:rPr lang="en-US" sz="2200" dirty="0" smtClean="0">
                <a:hlinkClick r:id="rId2"/>
              </a:rPr>
              <a:t>http://code.google.com/apis/maps/documentation/javascript/</a:t>
            </a:r>
            <a:r>
              <a:rPr lang="en-US" sz="2200" dirty="0" smtClean="0"/>
              <a:t> )</a:t>
            </a:r>
            <a:endParaRPr lang="en-US" sz="2200" dirty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Static Maps API</a:t>
            </a:r>
          </a:p>
          <a:p>
            <a:pPr>
              <a:buNone/>
            </a:pPr>
            <a:r>
              <a:rPr lang="en-US" sz="2200" dirty="0" smtClean="0"/>
              <a:t>(</a:t>
            </a:r>
            <a:r>
              <a:rPr lang="en-US" sz="2200" dirty="0" smtClean="0">
                <a:hlinkClick r:id="rId3"/>
              </a:rPr>
              <a:t>http://code.google.com/apis/maps/documentation/staticmaps/</a:t>
            </a:r>
            <a:r>
              <a:rPr lang="en-US" sz="2200" dirty="0" smtClean="0"/>
              <a:t> )</a:t>
            </a:r>
          </a:p>
          <a:p>
            <a:r>
              <a:rPr lang="en-US" dirty="0" smtClean="0"/>
              <a:t>Maps API for Flash </a:t>
            </a:r>
          </a:p>
          <a:p>
            <a:r>
              <a:rPr lang="en-US" dirty="0" smtClean="0"/>
              <a:t>Google Earth (3d) API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4"/>
              </a:rPr>
              <a:t>http://code.google.com/apis/earth/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723238"/>
            <a:ext cx="1381125" cy="11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600200"/>
            <a:ext cx="1762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657600"/>
            <a:ext cx="1076325" cy="88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/ GEO </a:t>
            </a:r>
            <a:r>
              <a:rPr lang="en-US" dirty="0" err="1" smtClean="0"/>
              <a:t>Apis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8991" t="38636" r="6121" b="20455"/>
          <a:stretch>
            <a:fillRect/>
          </a:stretch>
        </p:blipFill>
        <p:spPr bwMode="auto">
          <a:xfrm>
            <a:off x="1371600" y="2362200"/>
            <a:ext cx="63103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basic Map in a Web-page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4375" t="29221" r="17500" b="6364"/>
          <a:stretch>
            <a:fillRect/>
          </a:stretch>
        </p:blipFill>
        <p:spPr bwMode="auto">
          <a:xfrm>
            <a:off x="993057" y="1066800"/>
            <a:ext cx="719229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Maps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Keyless</a:t>
            </a:r>
          </a:p>
          <a:p>
            <a:r>
              <a:rPr lang="en-US" dirty="0" smtClean="0"/>
              <a:t>Designed for multiple platforms  including mobile</a:t>
            </a:r>
          </a:p>
          <a:p>
            <a:r>
              <a:rPr lang="en-US" dirty="0" smtClean="0"/>
              <a:t>Styled Maps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Polygons/</a:t>
            </a:r>
            <a:r>
              <a:rPr lang="en-US" dirty="0" err="1" smtClean="0"/>
              <a:t>Polylines</a:t>
            </a:r>
            <a:endParaRPr lang="en-US" dirty="0" smtClean="0"/>
          </a:p>
          <a:p>
            <a:r>
              <a:rPr lang="en-US" dirty="0" err="1" smtClean="0"/>
              <a:t>Geocoding</a:t>
            </a:r>
            <a:r>
              <a:rPr lang="en-US" dirty="0" smtClean="0"/>
              <a:t>/Driving Directions</a:t>
            </a:r>
          </a:p>
          <a:p>
            <a:r>
              <a:rPr lang="en-US" dirty="0" err="1" smtClean="0"/>
              <a:t>Elecvation</a:t>
            </a:r>
            <a:endParaRPr lang="en-US" dirty="0" smtClean="0"/>
          </a:p>
          <a:p>
            <a:r>
              <a:rPr lang="en-US" dirty="0" smtClean="0"/>
              <a:t>Fusion Tables integration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no dynamic component but, will display a location – useful for showing where a fixed location is (location of company, etc).</a:t>
            </a:r>
          </a:p>
          <a:p>
            <a:endParaRPr lang="en-US" dirty="0"/>
          </a:p>
          <a:p>
            <a:r>
              <a:rPr lang="en-US" dirty="0" smtClean="0"/>
              <a:t>EXAMPLE – Sao Paulo, Brazil with size and zoom given</a:t>
            </a:r>
          </a:p>
          <a:p>
            <a:r>
              <a:rPr lang="en-US" dirty="0" smtClean="0"/>
              <a:t>http://maps.google.com/maps/api/staticmap?sensor=false&amp;size=500x300&amp;zoom=9&amp;center=Sao+Paulo+Brazil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20672" r="51082" b="40052"/>
          <a:stretch>
            <a:fillRect/>
          </a:stretch>
        </p:blipFill>
        <p:spPr bwMode="auto">
          <a:xfrm>
            <a:off x="4114800" y="4724400"/>
            <a:ext cx="2743200" cy="160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0672" r="51082" b="40052"/>
          <a:stretch>
            <a:fillRect/>
          </a:stretch>
        </p:blipFill>
        <p:spPr bwMode="auto">
          <a:xfrm>
            <a:off x="4114800" y="4648200"/>
            <a:ext cx="2743200" cy="160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Stylized Static Maps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2500" t="33247" r="15000" b="23117"/>
          <a:stretch>
            <a:fillRect/>
          </a:stretch>
        </p:blipFill>
        <p:spPr bwMode="auto">
          <a:xfrm>
            <a:off x="2743200" y="30480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Append Style information to URL of static map  (same location as previous)</a:t>
            </a:r>
          </a:p>
          <a:p>
            <a:r>
              <a:rPr lang="en-US" dirty="0" smtClean="0">
                <a:hlinkClick r:id="rId3"/>
              </a:rPr>
              <a:t>http://maps.google.com/maps/api/staticmap?sensor=false&amp;size=500x300&amp;zoom=9&amp;center=Sao+Paulo+Brazil&amp;style=feature:water|saturation:100|hue:0xff5e00|gamma:0.58&amp;style=feature:landscape|invert_lightness:true&amp;style=element:labels|visibility:off&amp;style=feature:poi|hue:0x0800ff|lightness:-70&amp;style=feature:administrative|element:geometry|visibility:off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20672" r="51082" b="40052"/>
          <a:stretch>
            <a:fillRect/>
          </a:stretch>
        </p:blipFill>
        <p:spPr bwMode="auto">
          <a:xfrm>
            <a:off x="0" y="3657600"/>
            <a:ext cx="2743200" cy="160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362200" y="4419600"/>
            <a:ext cx="1600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1105</Words>
  <Application>Microsoft Office PowerPoint</Application>
  <PresentationFormat>On-screen Show (4:3)</PresentationFormat>
  <Paragraphs>220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Google Maps API</vt:lpstr>
      <vt:lpstr>Google Maps</vt:lpstr>
      <vt:lpstr>Google Maps API</vt:lpstr>
      <vt:lpstr>Google Maps API -javascript</vt:lpstr>
      <vt:lpstr>Google Maps / GEO Apis</vt:lpstr>
      <vt:lpstr>A basic Map in a Web-page</vt:lpstr>
      <vt:lpstr>Features of Maps API</vt:lpstr>
      <vt:lpstr>Static Maps</vt:lpstr>
      <vt:lpstr>Stylized Static Maps</vt:lpstr>
      <vt:lpstr>Dynamic Maps with Google JavaScript Map API</vt:lpstr>
      <vt:lpstr>HelloWorld Map explained</vt:lpstr>
      <vt:lpstr>HelloWorld Map example</vt:lpstr>
      <vt:lpstr>Markers</vt:lpstr>
      <vt:lpstr>Markers example</vt:lpstr>
      <vt:lpstr>Markers Example with Events – open an InfoWindow (bubble) </vt:lpstr>
      <vt:lpstr>Markers Example with Events – open an InfoWindow (bubble) </vt:lpstr>
      <vt:lpstr>Stylized Maps</vt:lpstr>
      <vt:lpstr>Example Stylized Maps from  Google</vt:lpstr>
      <vt:lpstr>Code </vt:lpstr>
      <vt:lpstr>Example Stylized Maps from  Google</vt:lpstr>
      <vt:lpstr>code</vt:lpstr>
      <vt:lpstr>Fusion Tables</vt:lpstr>
      <vt:lpstr>Google Maps – Fusion Tables</vt:lpstr>
      <vt:lpstr>Fusion Tables –uploading data</vt:lpstr>
      <vt:lpstr>Fusion Tables - visualization</vt:lpstr>
      <vt:lpstr>Fusion Table Layer</vt:lpstr>
      <vt:lpstr>Fusion Tables Demos from Google</vt:lpstr>
      <vt:lpstr>Fusion Tables Demos from Google</vt:lpstr>
      <vt:lpstr>Fusion Tables Demos from Google</vt:lpstr>
      <vt:lpstr>Mobile Features</vt:lpstr>
      <vt:lpstr>Google Latitude</vt:lpstr>
      <vt:lpstr>Google Latitude API</vt:lpstr>
      <vt:lpstr>Mobile Apps---use your imagination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Maps API</dc:title>
  <dc:creator>grewe</dc:creator>
  <cp:lastModifiedBy>grewe</cp:lastModifiedBy>
  <cp:revision>62</cp:revision>
  <dcterms:created xsi:type="dcterms:W3CDTF">2011-02-18T21:12:25Z</dcterms:created>
  <dcterms:modified xsi:type="dcterms:W3CDTF">2011-02-19T23:14:32Z</dcterms:modified>
</cp:coreProperties>
</file>