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258" r:id="rId3"/>
    <p:sldId id="267" r:id="rId4"/>
    <p:sldId id="259" r:id="rId5"/>
    <p:sldId id="277" r:id="rId6"/>
    <p:sldId id="279" r:id="rId7"/>
    <p:sldId id="280" r:id="rId8"/>
    <p:sldId id="281" r:id="rId9"/>
    <p:sldId id="282" r:id="rId10"/>
    <p:sldId id="283" r:id="rId11"/>
    <p:sldId id="284" r:id="rId12"/>
    <p:sldId id="312" r:id="rId13"/>
    <p:sldId id="278" r:id="rId14"/>
    <p:sldId id="285" r:id="rId15"/>
    <p:sldId id="286" r:id="rId16"/>
    <p:sldId id="287" r:id="rId17"/>
    <p:sldId id="313" r:id="rId18"/>
    <p:sldId id="288" r:id="rId19"/>
    <p:sldId id="289" r:id="rId20"/>
    <p:sldId id="270" r:id="rId21"/>
    <p:sldId id="290" r:id="rId22"/>
    <p:sldId id="311" r:id="rId23"/>
    <p:sldId id="291" r:id="rId24"/>
    <p:sldId id="292" r:id="rId25"/>
    <p:sldId id="293" r:id="rId26"/>
    <p:sldId id="294" r:id="rId27"/>
    <p:sldId id="314" r:id="rId28"/>
    <p:sldId id="271" r:id="rId29"/>
    <p:sldId id="315" r:id="rId30"/>
    <p:sldId id="272" r:id="rId31"/>
    <p:sldId id="273" r:id="rId32"/>
    <p:sldId id="297" r:id="rId33"/>
    <p:sldId id="274" r:id="rId34"/>
    <p:sldId id="298" r:id="rId35"/>
    <p:sldId id="299" r:id="rId36"/>
    <p:sldId id="301" r:id="rId37"/>
    <p:sldId id="316" r:id="rId38"/>
    <p:sldId id="275" r:id="rId39"/>
    <p:sldId id="302" r:id="rId40"/>
    <p:sldId id="303" r:id="rId41"/>
    <p:sldId id="305" r:id="rId42"/>
    <p:sldId id="276" r:id="rId43"/>
    <p:sldId id="317" r:id="rId44"/>
    <p:sldId id="306" r:id="rId45"/>
    <p:sldId id="307" r:id="rId46"/>
    <p:sldId id="308" r:id="rId47"/>
    <p:sldId id="309" r:id="rId48"/>
    <p:sldId id="310" r:id="rId49"/>
    <p:sldId id="318" r:id="rId50"/>
    <p:sldId id="268" r:id="rId51"/>
    <p:sldId id="269" r:id="rId52"/>
    <p:sldId id="266"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Joyce N." initials="JN"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0" autoAdjust="0"/>
  </p:normalViewPr>
  <p:slideViewPr>
    <p:cSldViewPr snapToGrid="0">
      <p:cViewPr varScale="1">
        <p:scale>
          <a:sx n="71" d="100"/>
          <a:sy n="71"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478FE8-D7C8-4AEE-945E-491D7675F372}" type="slidenum">
              <a:rPr lang="en-US"/>
              <a:pPr>
                <a:defRPr/>
              </a:pPr>
              <a:t>‹#›</a:t>
            </a:fld>
            <a:endParaRPr lang="en-US" dirty="0"/>
          </a:p>
        </p:txBody>
      </p:sp>
    </p:spTree>
    <p:extLst>
      <p:ext uri="{BB962C8B-B14F-4D97-AF65-F5344CB8AC3E}">
        <p14:creationId xmlns:p14="http://schemas.microsoft.com/office/powerpoint/2010/main" val="233274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D54998-EE73-4B98-8F3F-F4AF5E2964BA}" type="slidenum">
              <a:rPr lang="en-US"/>
              <a:pPr>
                <a:defRPr/>
              </a:pPr>
              <a:t>‹#›</a:t>
            </a:fld>
            <a:endParaRPr lang="en-US" dirty="0"/>
          </a:p>
        </p:txBody>
      </p:sp>
    </p:spTree>
    <p:extLst>
      <p:ext uri="{BB962C8B-B14F-4D97-AF65-F5344CB8AC3E}">
        <p14:creationId xmlns:p14="http://schemas.microsoft.com/office/powerpoint/2010/main" val="136594894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ftr" sz="quarter" idx="4"/>
          </p:nvPr>
        </p:nvSpPr>
        <p:spPr>
          <a:noFill/>
        </p:spPr>
        <p:txBody>
          <a:bodyPr/>
          <a:lstStyle/>
          <a:p>
            <a:r>
              <a:rPr lang="en-US" dirty="0" smtClean="0"/>
              <a:t>&lt;#&gt;</a:t>
            </a:r>
          </a:p>
        </p:txBody>
      </p:sp>
      <p:sp>
        <p:nvSpPr>
          <p:cNvPr id="17410" name="Rectangle 7"/>
          <p:cNvSpPr>
            <a:spLocks noGrp="1" noChangeArrowheads="1"/>
          </p:cNvSpPr>
          <p:nvPr>
            <p:ph type="sldNum" sz="quarter" idx="5"/>
          </p:nvPr>
        </p:nvSpPr>
        <p:spPr>
          <a:noFill/>
        </p:spPr>
        <p:txBody>
          <a:bodyPr/>
          <a:lstStyle/>
          <a:p>
            <a:fld id="{C6519E6E-2611-499E-A720-BE4933C3D48E}"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10.4</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10.8</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10.16</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27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10.21</a:t>
            </a:r>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29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10.34</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37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10.43</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43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10.47</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49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150938" y="692150"/>
            <a:ext cx="4556125" cy="3416300"/>
          </a:xfrm>
          <a:ln/>
        </p:spPr>
      </p:sp>
      <p:sp>
        <p:nvSpPr>
          <p:cNvPr id="27650" name="Rectangle 3"/>
          <p:cNvSpPr>
            <a:spLocks noGrp="1" noChangeArrowheads="1"/>
          </p:cNvSpPr>
          <p:nvPr>
            <p:ph type="body" idx="1"/>
          </p:nvPr>
        </p:nvSpPr>
        <p:spPr>
          <a:noFill/>
          <a:ln/>
        </p:spPr>
        <p:txBody>
          <a:bodyPr lIns="90488" tIns="44450" rIns="90488" bIns="44450"/>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3" cstate="print"/>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p:txBody>
      </p:sp>
      <p:sp>
        <p:nvSpPr>
          <p:cNvPr id="1037" name="Text Box 13"/>
          <p:cNvSpPr txBox="1">
            <a:spLocks noChangeArrowheads="1"/>
          </p:cNvSpPr>
          <p:nvPr userDrawn="1"/>
        </p:nvSpPr>
        <p:spPr bwMode="auto">
          <a:xfrm>
            <a:off x="425450" y="6454775"/>
            <a:ext cx="8220075" cy="19492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pPr>
            <a:r>
              <a:rPr lang="en-US" sz="1000" i="1" baseline="30000" dirty="0">
                <a:solidFill>
                  <a:schemeClr val="tx2"/>
                </a:solidFill>
              </a:rPr>
              <a:t>	with Microsoft </a:t>
            </a:r>
            <a:r>
              <a:rPr lang="en-US" sz="1000" i="1" baseline="30000" dirty="0" smtClean="0">
                <a:solidFill>
                  <a:schemeClr val="tx2"/>
                </a:solidFill>
              </a:rPr>
              <a:t>Windows 7</a:t>
            </a:r>
            <a:r>
              <a:rPr lang="en-US" sz="1000" i="1" baseline="30000" dirty="0">
                <a:solidFill>
                  <a:schemeClr val="tx2"/>
                </a:solidFill>
              </a:rPr>
              <a:t>	</a:t>
            </a:r>
            <a:r>
              <a:rPr lang="en-US" sz="1000" baseline="30000" dirty="0">
                <a:solidFill>
                  <a:schemeClr val="tx2"/>
                </a:solidFill>
              </a:rPr>
              <a:t>© </a:t>
            </a:r>
            <a:r>
              <a:rPr lang="en-US" sz="1000" baseline="30000" dirty="0" smtClean="0">
                <a:solidFill>
                  <a:schemeClr val="tx2"/>
                </a:solidFill>
              </a:rPr>
              <a:t>2012 Pearson </a:t>
            </a:r>
            <a:r>
              <a:rPr lang="en-US" sz="1000" baseline="30000" dirty="0">
                <a:solidFill>
                  <a:schemeClr val="tx2"/>
                </a:solidFill>
              </a:rPr>
              <a:t>Education, Inc. Publishing as Prentice Hall</a:t>
            </a:r>
            <a:r>
              <a:rPr lang="en-US" sz="1000" i="1" baseline="30000" dirty="0"/>
              <a:t>	</a:t>
            </a:r>
            <a:fld id="{75DC7789-535B-4B95-BC3D-FCC6C7DF7266}" type="slidenum">
              <a:rPr lang="en-US" sz="1000" baseline="30000">
                <a:solidFill>
                  <a:schemeClr val="tx2"/>
                </a:solidFill>
              </a:rPr>
              <a:pPr algn="ctr">
                <a:spcBef>
                  <a:spcPct val="50000"/>
                </a:spcBef>
                <a:tabLst>
                  <a:tab pos="285750" algn="l"/>
                  <a:tab pos="3998913" algn="ctr"/>
                  <a:tab pos="8004175" algn="r"/>
                </a:tabLst>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ultimatebootcd.com/" TargetMode="External"/><Relationship Id="rId2" Type="http://schemas.openxmlformats.org/officeDocument/2006/relationships/hyperlink" Target="http://www.knoppix.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dirty="0" smtClean="0">
                <a:solidFill>
                  <a:srgbClr val="008000"/>
                </a:solidFill>
              </a:rPr>
              <a:t> </a:t>
            </a:r>
            <a:r>
              <a:rPr lang="en-US" sz="2800" b="1" dirty="0" smtClean="0"/>
              <a:t>PowerPoint Presentation to Accompany</a:t>
            </a:r>
            <a:endParaRPr lang="en-US" b="1" dirty="0" smtClean="0"/>
          </a:p>
          <a:p>
            <a:pPr algn="ctr" eaLnBrk="1" hangingPunct="1">
              <a:lnSpc>
                <a:spcPct val="90000"/>
              </a:lnSpc>
              <a:spcAft>
                <a:spcPts val="1300"/>
              </a:spcAft>
              <a:buFontTx/>
              <a:buNone/>
            </a:pPr>
            <a:r>
              <a:rPr lang="en-US" sz="2800" b="1" i="1" dirty="0" smtClean="0"/>
              <a:t>GO! with Microsoft</a:t>
            </a:r>
            <a:r>
              <a:rPr lang="en-US" sz="2800" b="1" i="1" baseline="30000" dirty="0" smtClean="0"/>
              <a:t>®</a:t>
            </a:r>
            <a:r>
              <a:rPr lang="en-US" sz="2800" b="1" i="1" dirty="0" smtClean="0"/>
              <a:t> Windows 7</a:t>
            </a:r>
          </a:p>
          <a:p>
            <a:pPr algn="ctr" eaLnBrk="1" hangingPunct="1">
              <a:lnSpc>
                <a:spcPct val="90000"/>
              </a:lnSpc>
              <a:spcAft>
                <a:spcPts val="1300"/>
              </a:spcAft>
              <a:buFontTx/>
              <a:buNone/>
            </a:pPr>
            <a:r>
              <a:rPr lang="en-US" sz="2800" b="1" dirty="0" smtClean="0">
                <a:solidFill>
                  <a:schemeClr val="tx2"/>
                </a:solidFill>
              </a:rPr>
              <a:t>Chapter 10</a:t>
            </a:r>
          </a:p>
          <a:p>
            <a:pPr algn="ctr" eaLnBrk="1" hangingPunct="1">
              <a:lnSpc>
                <a:spcPct val="60000"/>
              </a:lnSpc>
              <a:spcAft>
                <a:spcPts val="1300"/>
              </a:spcAft>
              <a:buFontTx/>
              <a:buNone/>
            </a:pPr>
            <a:r>
              <a:rPr lang="en-US" sz="2400" dirty="0" smtClean="0">
                <a:solidFill>
                  <a:schemeClr val="tx2"/>
                </a:solidFill>
              </a:rPr>
              <a:t>Controlling Computer Security and</a:t>
            </a:r>
          </a:p>
          <a:p>
            <a:pPr algn="ctr" eaLnBrk="1" hangingPunct="1">
              <a:lnSpc>
                <a:spcPct val="60000"/>
              </a:lnSpc>
              <a:spcAft>
                <a:spcPts val="1300"/>
              </a:spcAft>
              <a:buFontTx/>
              <a:buNone/>
            </a:pPr>
            <a:r>
              <a:rPr lang="en-US" sz="2400" dirty="0" smtClean="0">
                <a:solidFill>
                  <a:schemeClr val="tx2"/>
                </a:solidFill>
              </a:rPr>
              <a:t>Troubleshooting Your Computer</a:t>
            </a:r>
          </a:p>
          <a:p>
            <a:pPr eaLnBrk="1" hangingPunct="1">
              <a:lnSpc>
                <a:spcPct val="90000"/>
              </a:lnSpc>
            </a:pPr>
            <a:endParaRPr lang="en-US" dirty="0" smtClean="0"/>
          </a:p>
        </p:txBody>
      </p:sp>
      <p:sp>
        <p:nvSpPr>
          <p:cNvPr id="16394" name="Rectangle 25"/>
          <p:cNvSpPr>
            <a:spLocks noGrp="1" noChangeArrowheads="1"/>
          </p:cNvSpPr>
          <p:nvPr>
            <p:ph type="title"/>
          </p:nvPr>
        </p:nvSpPr>
        <p:spPr/>
        <p:txBody>
          <a:bodyPr/>
          <a:lstStyle/>
          <a:p>
            <a:pPr eaLnBrk="1" hangingPunct="1"/>
            <a:endParaRPr lang="en-US" dirty="0" smtClean="0"/>
          </a:p>
        </p:txBody>
      </p:sp>
      <p:pic>
        <p:nvPicPr>
          <p:cNvPr id="16395" name="Picture 24" descr="GO! Banner 3"/>
          <p:cNvPicPr>
            <a:picLocks noChangeAspect="1" noChangeArrowheads="1"/>
          </p:cNvPicPr>
          <p:nvPr/>
        </p:nvPicPr>
        <p:blipFill>
          <a:blip r:embed="rId3" cstate="print"/>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Peer-to-peer file sharing sites</a:t>
            </a:r>
            <a:endParaRPr lang="en-US" sz="2800" b="1" dirty="0" smtClean="0">
              <a:solidFill>
                <a:schemeClr val="tx2"/>
              </a:solidFill>
            </a:endParaRPr>
          </a:p>
          <a:p>
            <a:pPr lvl="1" eaLnBrk="1" hangingPunct="1"/>
            <a:r>
              <a:rPr lang="en-US" dirty="0" smtClean="0">
                <a:solidFill>
                  <a:schemeClr val="tx2"/>
                </a:solidFill>
              </a:rPr>
              <a:t>Allows users to share music, video, and software</a:t>
            </a:r>
          </a:p>
          <a:p>
            <a:pPr lvl="1" eaLnBrk="1" hangingPunct="1"/>
            <a:r>
              <a:rPr lang="en-US" dirty="0" smtClean="0">
                <a:solidFill>
                  <a:schemeClr val="tx2"/>
                </a:solidFill>
              </a:rPr>
              <a:t>Often contain viruses on these sites</a:t>
            </a:r>
          </a:p>
          <a:p>
            <a:pPr eaLnBrk="1" hangingPunct="1"/>
            <a:r>
              <a:rPr lang="en-US" b="1" dirty="0" smtClean="0">
                <a:solidFill>
                  <a:schemeClr val="tx2"/>
                </a:solidFill>
              </a:rPr>
              <a:t>Windows Defender</a:t>
            </a:r>
          </a:p>
          <a:p>
            <a:pPr lvl="1" eaLnBrk="1" hangingPunct="1"/>
            <a:r>
              <a:rPr lang="en-US" dirty="0" smtClean="0">
                <a:solidFill>
                  <a:schemeClr val="tx2"/>
                </a:solidFill>
              </a:rPr>
              <a:t>Antispyware included with all versions of Windows 7</a:t>
            </a:r>
          </a:p>
          <a:p>
            <a:pPr eaLnBrk="1" hangingPunct="1">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Microsoft Security Essentials (MSE)</a:t>
            </a:r>
            <a:endParaRPr lang="en-US" sz="2800" b="1" dirty="0" smtClean="0">
              <a:solidFill>
                <a:schemeClr val="tx2"/>
              </a:solidFill>
            </a:endParaRPr>
          </a:p>
          <a:p>
            <a:pPr lvl="1" eaLnBrk="1" hangingPunct="1"/>
            <a:r>
              <a:rPr lang="en-US" dirty="0" smtClean="0">
                <a:solidFill>
                  <a:schemeClr val="tx2"/>
                </a:solidFill>
              </a:rPr>
              <a:t>Guards against viruses, spyware, Trojans, </a:t>
            </a:r>
            <a:r>
              <a:rPr lang="en-US" dirty="0" err="1" smtClean="0">
                <a:solidFill>
                  <a:schemeClr val="tx2"/>
                </a:solidFill>
              </a:rPr>
              <a:t>rootkits</a:t>
            </a:r>
            <a:r>
              <a:rPr lang="en-US" dirty="0" smtClean="0">
                <a:solidFill>
                  <a:schemeClr val="tx2"/>
                </a:solidFill>
              </a:rPr>
              <a:t>, and other malware</a:t>
            </a:r>
          </a:p>
          <a:p>
            <a:pPr lvl="1" eaLnBrk="1" hangingPunct="1"/>
            <a:r>
              <a:rPr lang="en-US" dirty="0" smtClean="0">
                <a:solidFill>
                  <a:schemeClr val="tx2"/>
                </a:solidFill>
              </a:rPr>
              <a:t>Free download</a:t>
            </a:r>
          </a:p>
          <a:p>
            <a:pPr eaLnBrk="1" hangingPunct="1"/>
            <a:r>
              <a:rPr lang="en-US" b="1" dirty="0" err="1" smtClean="0">
                <a:solidFill>
                  <a:schemeClr val="tx2"/>
                </a:solidFill>
              </a:rPr>
              <a:t>Rootkits</a:t>
            </a:r>
            <a:endParaRPr lang="en-US" b="1" dirty="0" smtClean="0">
              <a:solidFill>
                <a:schemeClr val="tx2"/>
              </a:solidFill>
            </a:endParaRPr>
          </a:p>
          <a:p>
            <a:pPr lvl="1" eaLnBrk="1" hangingPunct="1"/>
            <a:r>
              <a:rPr lang="en-US" dirty="0" smtClean="0">
                <a:solidFill>
                  <a:schemeClr val="tx2"/>
                </a:solidFill>
              </a:rPr>
              <a:t>Malware that establishes administrator-level access to a computer</a:t>
            </a:r>
          </a:p>
          <a:p>
            <a:pPr eaLnBrk="1" hangingPunct="1">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pic>
        <p:nvPicPr>
          <p:cNvPr id="1026" name="Picture 2" descr="C:\Users\Steve\Desktop\PowerPoint for Windows\Solution Files\Chapter 10\10fig04.jpg"/>
          <p:cNvPicPr>
            <a:picLocks noChangeAspect="1" noChangeArrowheads="1"/>
          </p:cNvPicPr>
          <p:nvPr/>
        </p:nvPicPr>
        <p:blipFill>
          <a:blip r:embed="rId3" cstate="print"/>
          <a:srcRect/>
          <a:stretch>
            <a:fillRect/>
          </a:stretch>
        </p:blipFill>
        <p:spPr bwMode="auto">
          <a:xfrm>
            <a:off x="634586" y="1969713"/>
            <a:ext cx="7837385" cy="3990412"/>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Keystroke Logger</a:t>
            </a:r>
            <a:endParaRPr lang="en-US" sz="2800" b="1" dirty="0" smtClean="0">
              <a:solidFill>
                <a:schemeClr val="tx2"/>
              </a:solidFill>
            </a:endParaRPr>
          </a:p>
          <a:p>
            <a:pPr lvl="1" eaLnBrk="1" hangingPunct="1"/>
            <a:r>
              <a:rPr lang="en-US" dirty="0" smtClean="0">
                <a:solidFill>
                  <a:schemeClr val="tx2"/>
                </a:solidFill>
              </a:rPr>
              <a:t>Records your keystrokes and sends them to someone else</a:t>
            </a:r>
          </a:p>
          <a:p>
            <a:pPr eaLnBrk="1" hangingPunct="1"/>
            <a:r>
              <a:rPr lang="en-US" b="1" dirty="0" smtClean="0">
                <a:solidFill>
                  <a:schemeClr val="tx2"/>
                </a:solidFill>
              </a:rPr>
              <a:t>Adware</a:t>
            </a:r>
          </a:p>
          <a:p>
            <a:pPr lvl="1" eaLnBrk="1" hangingPunct="1"/>
            <a:r>
              <a:rPr lang="en-US" dirty="0" smtClean="0">
                <a:solidFill>
                  <a:schemeClr val="tx2"/>
                </a:solidFill>
              </a:rPr>
              <a:t>Tracks visited Web sites and delivers advertising matched to your interests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Antispyware program (spyware checker)</a:t>
            </a:r>
            <a:endParaRPr lang="en-US" sz="2800" b="1" dirty="0" smtClean="0">
              <a:solidFill>
                <a:schemeClr val="tx2"/>
              </a:solidFill>
            </a:endParaRPr>
          </a:p>
          <a:p>
            <a:pPr lvl="1" eaLnBrk="1" hangingPunct="1"/>
            <a:r>
              <a:rPr lang="en-US" dirty="0" smtClean="0">
                <a:solidFill>
                  <a:schemeClr val="tx2"/>
                </a:solidFill>
              </a:rPr>
              <a:t>Scans for and attempts to remove spyware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a:xfrm>
            <a:off x="532435" y="1761281"/>
            <a:ext cx="8194876" cy="4114800"/>
          </a:xfrm>
        </p:spPr>
        <p:txBody>
          <a:bodyPr/>
          <a:lstStyle/>
          <a:p>
            <a:pPr eaLnBrk="1" hangingPunct="1">
              <a:lnSpc>
                <a:spcPct val="80000"/>
              </a:lnSpc>
            </a:pPr>
            <a:r>
              <a:rPr lang="en-US" b="1" dirty="0" smtClean="0">
                <a:solidFill>
                  <a:schemeClr val="tx2"/>
                </a:solidFill>
              </a:rPr>
              <a:t>Installing and Configuring Microsoft Security Essentials to Protect Your Computer from Malware</a:t>
            </a:r>
            <a:endParaRPr lang="en-US" sz="2800" b="1" dirty="0" smtClean="0">
              <a:solidFill>
                <a:schemeClr val="tx2"/>
              </a:solidFill>
            </a:endParaRPr>
          </a:p>
          <a:p>
            <a:pPr lvl="1" eaLnBrk="1" hangingPunct="1"/>
            <a:r>
              <a:rPr lang="en-US" dirty="0" smtClean="0">
                <a:solidFill>
                  <a:schemeClr val="tx2"/>
                </a:solidFill>
              </a:rPr>
              <a:t>Microsoft Security Essentials</a:t>
            </a:r>
          </a:p>
          <a:p>
            <a:pPr lvl="2" eaLnBrk="1" hangingPunct="1"/>
            <a:r>
              <a:rPr lang="en-US" dirty="0" smtClean="0">
                <a:solidFill>
                  <a:schemeClr val="tx2"/>
                </a:solidFill>
              </a:rPr>
              <a:t>Free download</a:t>
            </a:r>
          </a:p>
          <a:p>
            <a:pPr lvl="2" eaLnBrk="1" hangingPunct="1"/>
            <a:r>
              <a:rPr lang="en-US" dirty="0" smtClean="0">
                <a:solidFill>
                  <a:schemeClr val="tx2"/>
                </a:solidFill>
              </a:rPr>
              <a:t>Runs by default once installed on a computer running Windows 7</a:t>
            </a:r>
          </a:p>
          <a:p>
            <a:pPr lvl="2" eaLnBrk="1" hangingPunct="1"/>
            <a:r>
              <a:rPr lang="en-US" dirty="0" smtClean="0">
                <a:solidFill>
                  <a:schemeClr val="tx2"/>
                </a:solidFill>
              </a:rPr>
              <a:t>Protects your computer from spyware, adware, rootkits, Trojans, and viruses</a:t>
            </a:r>
          </a:p>
          <a:p>
            <a:pPr lvl="2" eaLnBrk="1" hangingPunct="1"/>
            <a:r>
              <a:rPr lang="en-US" dirty="0" smtClean="0">
                <a:solidFill>
                  <a:schemeClr val="tx2"/>
                </a:solidFill>
              </a:rPr>
              <a:t>Prevents certain Web sites from performing dangerous actions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Installing and Configuring Microsoft Security Essentials to Protect your Computer from Malware</a:t>
            </a:r>
            <a:endParaRPr lang="en-US" sz="2800" b="1" dirty="0" smtClean="0">
              <a:solidFill>
                <a:schemeClr val="tx2"/>
              </a:solidFill>
            </a:endParaRPr>
          </a:p>
          <a:p>
            <a:pPr lvl="1" eaLnBrk="1" hangingPunct="1"/>
            <a:r>
              <a:rPr lang="en-US" dirty="0" smtClean="0">
                <a:solidFill>
                  <a:schemeClr val="tx2"/>
                </a:solidFill>
              </a:rPr>
              <a:t>By default, downloads definitions and runs a quick scan daily</a:t>
            </a:r>
          </a:p>
          <a:p>
            <a:pPr eaLnBrk="1" hangingPunct="1"/>
            <a:r>
              <a:rPr lang="en-US" b="1" dirty="0" smtClean="0">
                <a:solidFill>
                  <a:schemeClr val="tx2"/>
                </a:solidFill>
              </a:rPr>
              <a:t>Quick Scan  </a:t>
            </a:r>
          </a:p>
          <a:p>
            <a:pPr lvl="1" eaLnBrk="1" hangingPunct="1"/>
            <a:r>
              <a:rPr lang="en-US" dirty="0" smtClean="0">
                <a:solidFill>
                  <a:schemeClr val="tx2"/>
                </a:solidFill>
              </a:rPr>
              <a:t>Checks hard disk areas most likely to contain malware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pic>
        <p:nvPicPr>
          <p:cNvPr id="2050" name="Picture 2" descr="C:\Users\Steve\Desktop\PowerPoint for Windows\Solution Files\Chapter 10\10fig08.jpg"/>
          <p:cNvPicPr>
            <a:picLocks noChangeAspect="1" noChangeArrowheads="1"/>
          </p:cNvPicPr>
          <p:nvPr/>
        </p:nvPicPr>
        <p:blipFill>
          <a:blip r:embed="rId3" cstate="print"/>
          <a:srcRect/>
          <a:stretch>
            <a:fillRect/>
          </a:stretch>
        </p:blipFill>
        <p:spPr bwMode="auto">
          <a:xfrm>
            <a:off x="564412" y="1855533"/>
            <a:ext cx="8160800" cy="4104592"/>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Full Scan</a:t>
            </a:r>
            <a:endParaRPr lang="en-US" sz="2800" b="1" dirty="0" smtClean="0">
              <a:solidFill>
                <a:schemeClr val="tx2"/>
              </a:solidFill>
            </a:endParaRPr>
          </a:p>
          <a:p>
            <a:pPr lvl="1" eaLnBrk="1" hangingPunct="1"/>
            <a:r>
              <a:rPr lang="en-US" dirty="0" smtClean="0">
                <a:solidFill>
                  <a:schemeClr val="tx2"/>
                </a:solidFill>
              </a:rPr>
              <a:t>Checks every file on your hard disk(s)</a:t>
            </a:r>
          </a:p>
          <a:p>
            <a:pPr eaLnBrk="1" hangingPunct="1"/>
            <a:r>
              <a:rPr lang="en-US" b="1" dirty="0" smtClean="0">
                <a:solidFill>
                  <a:schemeClr val="tx2"/>
                </a:solidFill>
              </a:rPr>
              <a:t>Custom Scan  </a:t>
            </a:r>
          </a:p>
          <a:p>
            <a:pPr lvl="1" eaLnBrk="1" hangingPunct="1"/>
            <a:r>
              <a:rPr lang="en-US" dirty="0" smtClean="0">
                <a:solidFill>
                  <a:schemeClr val="tx2"/>
                </a:solidFill>
              </a:rPr>
              <a:t>Searches only drives and or folders that you select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Quarantine Area</a:t>
            </a:r>
            <a:endParaRPr lang="en-US" sz="2800" b="1" dirty="0" smtClean="0">
              <a:solidFill>
                <a:schemeClr val="tx2"/>
              </a:solidFill>
            </a:endParaRPr>
          </a:p>
          <a:p>
            <a:pPr lvl="1" eaLnBrk="1" hangingPunct="1"/>
            <a:r>
              <a:rPr lang="en-US" dirty="0" smtClean="0">
                <a:solidFill>
                  <a:schemeClr val="tx2"/>
                </a:solidFill>
              </a:rPr>
              <a:t>A location on your computer from which a program can not run</a:t>
            </a:r>
          </a:p>
          <a:p>
            <a:pPr lvl="1" eaLnBrk="1" hangingPunct="1"/>
            <a:r>
              <a:rPr lang="en-US" dirty="0" smtClean="0">
                <a:solidFill>
                  <a:schemeClr val="tx2"/>
                </a:solidFill>
              </a:rPr>
              <a:t>If malware is detected, it is placed here and can later be deleted </a:t>
            </a:r>
          </a:p>
          <a:p>
            <a:pPr eaLnBrk="1" hangingPunct="1"/>
            <a:r>
              <a:rPr lang="en-US" b="1" dirty="0" smtClean="0">
                <a:solidFill>
                  <a:schemeClr val="tx2"/>
                </a:solidFill>
              </a:rPr>
              <a:t>Microsoft SpyNet</a:t>
            </a:r>
          </a:p>
          <a:p>
            <a:pPr lvl="1" eaLnBrk="1" hangingPunct="1"/>
            <a:r>
              <a:rPr lang="en-US" dirty="0" smtClean="0">
                <a:solidFill>
                  <a:schemeClr val="tx2"/>
                </a:solidFill>
              </a:rPr>
              <a:t>Online community that collects information about decisions you and others make concerning spyware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Protect Your Computer from Viruses and Spyware</a:t>
            </a:r>
          </a:p>
          <a:p>
            <a:pPr eaLnBrk="1" hangingPunct="1">
              <a:lnSpc>
                <a:spcPct val="110000"/>
              </a:lnSpc>
            </a:pPr>
            <a:r>
              <a:rPr lang="en-US" b="1" dirty="0" smtClean="0">
                <a:solidFill>
                  <a:schemeClr val="tx2"/>
                </a:solidFill>
              </a:rPr>
              <a:t>Secure Internet Explorer</a:t>
            </a:r>
          </a:p>
          <a:p>
            <a:pPr eaLnBrk="1" hangingPunct="1">
              <a:lnSpc>
                <a:spcPct val="110000"/>
              </a:lnSpc>
            </a:pPr>
            <a:r>
              <a:rPr lang="en-US" b="1" dirty="0" smtClean="0">
                <a:solidFill>
                  <a:schemeClr val="tx2"/>
                </a:solidFill>
              </a:rPr>
              <a:t>Set Parental Controls</a:t>
            </a:r>
          </a:p>
          <a:p>
            <a:pPr eaLnBrk="1" hangingPunct="1">
              <a:lnSpc>
                <a:spcPct val="110000"/>
              </a:lnSpc>
            </a:pPr>
            <a:r>
              <a:rPr lang="en-US" b="1" dirty="0" smtClean="0">
                <a:solidFill>
                  <a:schemeClr val="tx2"/>
                </a:solidFill>
              </a:rPr>
              <a:t>Encrypt Files with Encryption File System</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Internet Explorer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Web Content</a:t>
            </a:r>
            <a:endParaRPr lang="en-US" sz="2800" b="1" dirty="0" smtClean="0">
              <a:solidFill>
                <a:schemeClr val="tx2"/>
              </a:solidFill>
            </a:endParaRPr>
          </a:p>
          <a:p>
            <a:pPr lvl="1" eaLnBrk="1" hangingPunct="1"/>
            <a:r>
              <a:rPr lang="en-US" dirty="0" smtClean="0">
                <a:solidFill>
                  <a:schemeClr val="tx2"/>
                </a:solidFill>
              </a:rPr>
              <a:t>Anything you download and use on a Web page such as an HTML code, pictures, small programs, and animations</a:t>
            </a:r>
          </a:p>
          <a:p>
            <a:pPr eaLnBrk="1" hangingPunct="1"/>
            <a:r>
              <a:rPr lang="en-US" b="1" dirty="0" smtClean="0">
                <a:solidFill>
                  <a:schemeClr val="tx2"/>
                </a:solidFill>
              </a:rPr>
              <a:t>Script</a:t>
            </a:r>
          </a:p>
          <a:p>
            <a:pPr lvl="1" eaLnBrk="1" hangingPunct="1"/>
            <a:r>
              <a:rPr lang="en-US" dirty="0" smtClean="0">
                <a:solidFill>
                  <a:schemeClr val="tx2"/>
                </a:solidFill>
              </a:rPr>
              <a:t>A program that runs in the browser to add interactive content to the Web page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Internet Explorer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ActiveX Control</a:t>
            </a:r>
            <a:endParaRPr lang="en-US" sz="2800" b="1" dirty="0" smtClean="0">
              <a:solidFill>
                <a:schemeClr val="tx2"/>
              </a:solidFill>
            </a:endParaRPr>
          </a:p>
          <a:p>
            <a:pPr lvl="1" eaLnBrk="1" hangingPunct="1"/>
            <a:r>
              <a:rPr lang="en-US" dirty="0" smtClean="0">
                <a:solidFill>
                  <a:schemeClr val="tx2"/>
                </a:solidFill>
              </a:rPr>
              <a:t>Allows another program to run from within the browser</a:t>
            </a:r>
          </a:p>
          <a:p>
            <a:pPr lvl="1" eaLnBrk="1" hangingPunct="1"/>
            <a:r>
              <a:rPr lang="en-US" dirty="0" smtClean="0">
                <a:solidFill>
                  <a:schemeClr val="tx2"/>
                </a:solidFill>
              </a:rPr>
              <a:t>A poisoned Web page may use an ActiveX control to install malware of take control of your computer</a:t>
            </a:r>
          </a:p>
          <a:p>
            <a:pPr eaLnBrk="1" hangingPunct="1"/>
            <a:r>
              <a:rPr lang="en-US" b="1" dirty="0" smtClean="0">
                <a:solidFill>
                  <a:schemeClr val="tx2"/>
                </a:solidFill>
              </a:rPr>
              <a:t>Unsigned ActiveX Control</a:t>
            </a:r>
          </a:p>
          <a:p>
            <a:pPr lvl="1" eaLnBrk="1" hangingPunct="1"/>
            <a:r>
              <a:rPr lang="en-US" dirty="0" smtClean="0">
                <a:solidFill>
                  <a:schemeClr val="tx2"/>
                </a:solidFill>
              </a:rPr>
              <a:t>Source cannot be verified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Internet Explorer</a:t>
            </a:r>
          </a:p>
        </p:txBody>
      </p:sp>
      <p:sp>
        <p:nvSpPr>
          <p:cNvPr id="19458" name="Rectangle 3"/>
          <p:cNvSpPr>
            <a:spLocks noGrp="1" noChangeArrowheads="1"/>
          </p:cNvSpPr>
          <p:nvPr>
            <p:ph type="body" idx="1"/>
          </p:nvPr>
        </p:nvSpPr>
        <p:spPr>
          <a:xfrm>
            <a:off x="720523" y="1471914"/>
            <a:ext cx="7772400" cy="4114800"/>
          </a:xfrm>
        </p:spPr>
        <p:txBody>
          <a:bodyPr/>
          <a:lstStyle/>
          <a:p>
            <a:pPr eaLnBrk="1" hangingPunct="1"/>
            <a:r>
              <a:rPr lang="en-US" b="1" dirty="0" smtClean="0">
                <a:solidFill>
                  <a:schemeClr val="tx2"/>
                </a:solidFill>
              </a:rPr>
              <a:t>Intranet</a:t>
            </a:r>
          </a:p>
          <a:p>
            <a:pPr lvl="1" eaLnBrk="1" hangingPunct="1"/>
            <a:r>
              <a:rPr lang="en-US" dirty="0" smtClean="0">
                <a:solidFill>
                  <a:schemeClr val="tx2"/>
                </a:solidFill>
              </a:rPr>
              <a:t>Web site that serves the local network, but is not available to the general Internet user</a:t>
            </a:r>
          </a:p>
          <a:p>
            <a:pPr eaLnBrk="1" hangingPunct="1"/>
            <a:r>
              <a:rPr lang="en-US" b="1" dirty="0" smtClean="0">
                <a:solidFill>
                  <a:schemeClr val="tx2"/>
                </a:solidFill>
              </a:rPr>
              <a:t>Drive-by download</a:t>
            </a:r>
          </a:p>
          <a:p>
            <a:pPr lvl="1" eaLnBrk="1" hangingPunct="1"/>
            <a:r>
              <a:rPr lang="en-US" dirty="0" smtClean="0">
                <a:solidFill>
                  <a:schemeClr val="tx2"/>
                </a:solidFill>
              </a:rPr>
              <a:t>A program installed from a poisoned Web site, without your knowledge, caused by just visiting the site</a:t>
            </a:r>
          </a:p>
          <a:p>
            <a:pPr lvl="1" eaLnBrk="1" hangingPunct="1"/>
            <a:r>
              <a:rPr lang="en-US" dirty="0" smtClean="0">
                <a:solidFill>
                  <a:schemeClr val="tx2"/>
                </a:solidFill>
              </a:rPr>
              <a:t>Common method to install malware on computers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Internet Explorer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Internet Explorer</a:t>
            </a:r>
            <a:endParaRPr lang="en-US" sz="2800" b="1" dirty="0" smtClean="0">
              <a:solidFill>
                <a:schemeClr val="tx2"/>
              </a:solidFill>
            </a:endParaRPr>
          </a:p>
          <a:p>
            <a:pPr lvl="1" eaLnBrk="1" hangingPunct="1"/>
            <a:r>
              <a:rPr lang="en-US" dirty="0" smtClean="0">
                <a:solidFill>
                  <a:schemeClr val="tx2"/>
                </a:solidFill>
              </a:rPr>
              <a:t>Protected mode</a:t>
            </a:r>
          </a:p>
          <a:p>
            <a:pPr lvl="2" eaLnBrk="1" hangingPunct="1"/>
            <a:r>
              <a:rPr lang="en-US" dirty="0" smtClean="0">
                <a:solidFill>
                  <a:schemeClr val="tx2"/>
                </a:solidFill>
              </a:rPr>
              <a:t>Displays a message when any program is about to be installed while you are browsing</a:t>
            </a:r>
          </a:p>
          <a:p>
            <a:pPr lvl="2" eaLnBrk="1" hangingPunct="1"/>
            <a:endParaRPr lang="en-US" dirty="0" smtClean="0">
              <a:solidFill>
                <a:schemeClr val="tx2"/>
              </a:solidFill>
            </a:endParaRP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Internet Explorer</a:t>
            </a:r>
          </a:p>
        </p:txBody>
      </p:sp>
      <p:sp>
        <p:nvSpPr>
          <p:cNvPr id="19458" name="Rectangle 3"/>
          <p:cNvSpPr>
            <a:spLocks noGrp="1" noChangeArrowheads="1"/>
          </p:cNvSpPr>
          <p:nvPr>
            <p:ph type="body" idx="1"/>
          </p:nvPr>
        </p:nvSpPr>
        <p:spPr>
          <a:xfrm>
            <a:off x="824696" y="1587661"/>
            <a:ext cx="7772400" cy="4114800"/>
          </a:xfrm>
        </p:spPr>
        <p:txBody>
          <a:bodyPr/>
          <a:lstStyle/>
          <a:p>
            <a:pPr eaLnBrk="1" hangingPunct="1">
              <a:lnSpc>
                <a:spcPct val="80000"/>
              </a:lnSpc>
            </a:pPr>
            <a:r>
              <a:rPr lang="en-US" b="1" dirty="0" smtClean="0">
                <a:solidFill>
                  <a:schemeClr val="tx2"/>
                </a:solidFill>
              </a:rPr>
              <a:t>Managing Privacy with Internet Explorer</a:t>
            </a:r>
          </a:p>
          <a:p>
            <a:pPr lvl="1" eaLnBrk="1" hangingPunct="1">
              <a:lnSpc>
                <a:spcPct val="80000"/>
              </a:lnSpc>
            </a:pPr>
            <a:r>
              <a:rPr lang="en-US" dirty="0" smtClean="0">
                <a:solidFill>
                  <a:schemeClr val="tx2"/>
                </a:solidFill>
              </a:rPr>
              <a:t>Cookie</a:t>
            </a:r>
          </a:p>
          <a:p>
            <a:pPr lvl="2" eaLnBrk="1" hangingPunct="1">
              <a:lnSpc>
                <a:spcPct val="80000"/>
              </a:lnSpc>
            </a:pPr>
            <a:r>
              <a:rPr lang="en-US" dirty="0" smtClean="0">
                <a:solidFill>
                  <a:schemeClr val="tx2"/>
                </a:solidFill>
              </a:rPr>
              <a:t>Small text file that saves information about you and your preferences</a:t>
            </a:r>
          </a:p>
          <a:p>
            <a:pPr lvl="1" eaLnBrk="1" hangingPunct="1"/>
            <a:r>
              <a:rPr lang="en-US" dirty="0" smtClean="0">
                <a:solidFill>
                  <a:schemeClr val="tx2"/>
                </a:solidFill>
              </a:rPr>
              <a:t>Third-party cookie</a:t>
            </a:r>
          </a:p>
          <a:p>
            <a:pPr lvl="2" eaLnBrk="1" hangingPunct="1"/>
            <a:r>
              <a:rPr lang="en-US" dirty="0" smtClean="0">
                <a:solidFill>
                  <a:schemeClr val="tx2"/>
                </a:solidFill>
              </a:rPr>
              <a:t>Cookie created by a Web site other than the one you are viewing</a:t>
            </a:r>
          </a:p>
          <a:p>
            <a:pPr lvl="1" eaLnBrk="1" hangingPunct="1"/>
            <a:r>
              <a:rPr lang="en-US" dirty="0" smtClean="0">
                <a:solidFill>
                  <a:schemeClr val="tx2"/>
                </a:solidFill>
              </a:rPr>
              <a:t>Privacy Summary</a:t>
            </a:r>
          </a:p>
          <a:p>
            <a:pPr lvl="2" eaLnBrk="1" hangingPunct="1"/>
            <a:r>
              <a:rPr lang="en-US" dirty="0" smtClean="0">
                <a:solidFill>
                  <a:schemeClr val="tx2"/>
                </a:solidFill>
              </a:rPr>
              <a:t>Displayed in the Privacy Policy dialog box; displays options for allowing cookies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Internet Explorer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Using Pop-up Blockers and </a:t>
            </a:r>
            <a:r>
              <a:rPr lang="en-US" b="1" dirty="0" err="1" smtClean="0">
                <a:solidFill>
                  <a:schemeClr val="tx2"/>
                </a:solidFill>
              </a:rPr>
              <a:t>SmartScreen</a:t>
            </a:r>
            <a:r>
              <a:rPr lang="en-US" b="1" dirty="0" smtClean="0">
                <a:solidFill>
                  <a:schemeClr val="tx2"/>
                </a:solidFill>
              </a:rPr>
              <a:t> Filters to Protect Your </a:t>
            </a:r>
            <a:r>
              <a:rPr lang="en-US" b="1" dirty="0" err="1" smtClean="0">
                <a:solidFill>
                  <a:schemeClr val="tx2"/>
                </a:solidFill>
              </a:rPr>
              <a:t>Sytems</a:t>
            </a:r>
            <a:endParaRPr lang="en-US" sz="2800" b="1" dirty="0" smtClean="0">
              <a:solidFill>
                <a:schemeClr val="tx2"/>
              </a:solidFill>
            </a:endParaRPr>
          </a:p>
          <a:p>
            <a:pPr eaLnBrk="1" hangingPunct="1"/>
            <a:r>
              <a:rPr lang="en-US" b="1" dirty="0" smtClean="0">
                <a:solidFill>
                  <a:schemeClr val="tx2"/>
                </a:solidFill>
              </a:rPr>
              <a:t>IP Address</a:t>
            </a:r>
          </a:p>
          <a:p>
            <a:pPr lvl="1" eaLnBrk="1" hangingPunct="1"/>
            <a:r>
              <a:rPr lang="en-US" dirty="0" smtClean="0">
                <a:solidFill>
                  <a:schemeClr val="tx2"/>
                </a:solidFill>
              </a:rPr>
              <a:t>Short for Internet Protocol</a:t>
            </a:r>
          </a:p>
          <a:p>
            <a:pPr lvl="1" eaLnBrk="1" hangingPunct="1"/>
            <a:r>
              <a:rPr lang="en-US" dirty="0" smtClean="0">
                <a:solidFill>
                  <a:schemeClr val="tx2"/>
                </a:solidFill>
              </a:rPr>
              <a:t>Address that identifies a computer connected to a network or the Internet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Internet Explorer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SmartScreen Filter</a:t>
            </a:r>
            <a:endParaRPr lang="en-US" sz="2800" b="1" dirty="0" smtClean="0">
              <a:solidFill>
                <a:schemeClr val="tx2"/>
              </a:solidFill>
            </a:endParaRPr>
          </a:p>
          <a:p>
            <a:pPr lvl="1" eaLnBrk="1" hangingPunct="1"/>
            <a:r>
              <a:rPr lang="en-US" dirty="0" smtClean="0">
                <a:solidFill>
                  <a:schemeClr val="tx2"/>
                </a:solidFill>
              </a:rPr>
              <a:t>Determines if a Web site is a phishing site</a:t>
            </a:r>
          </a:p>
          <a:p>
            <a:pPr eaLnBrk="1" hangingPunct="1"/>
            <a:r>
              <a:rPr lang="en-US" b="1" dirty="0" smtClean="0">
                <a:solidFill>
                  <a:schemeClr val="tx2"/>
                </a:solidFill>
              </a:rPr>
              <a:t>Secure http (https)</a:t>
            </a:r>
          </a:p>
          <a:p>
            <a:pPr lvl="1" eaLnBrk="1" hangingPunct="1"/>
            <a:r>
              <a:rPr lang="en-US" dirty="0" smtClean="0">
                <a:solidFill>
                  <a:schemeClr val="tx2"/>
                </a:solidFill>
              </a:rPr>
              <a:t>Encrypts data sent between you and a Web server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Secure Internet Explorer</a:t>
            </a:r>
          </a:p>
        </p:txBody>
      </p:sp>
      <p:pic>
        <p:nvPicPr>
          <p:cNvPr id="3074" name="Picture 2" descr="C:\Users\Steve\Desktop\PowerPoint for Windows\Solution Files\Chapter 10\10fig16.jpg"/>
          <p:cNvPicPr>
            <a:picLocks noChangeAspect="1" noChangeArrowheads="1"/>
          </p:cNvPicPr>
          <p:nvPr/>
        </p:nvPicPr>
        <p:blipFill>
          <a:blip r:embed="rId3" cstate="print"/>
          <a:srcRect/>
          <a:stretch>
            <a:fillRect/>
          </a:stretch>
        </p:blipFill>
        <p:spPr bwMode="auto">
          <a:xfrm>
            <a:off x="705080" y="1382099"/>
            <a:ext cx="8009263" cy="454891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Set Parental Controls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Set Parental Controls</a:t>
            </a:r>
          </a:p>
          <a:p>
            <a:pPr lvl="1" eaLnBrk="1" hangingPunct="1">
              <a:lnSpc>
                <a:spcPct val="80000"/>
              </a:lnSpc>
            </a:pPr>
            <a:r>
              <a:rPr lang="en-US" dirty="0" smtClean="0">
                <a:solidFill>
                  <a:schemeClr val="tx2"/>
                </a:solidFill>
              </a:rPr>
              <a:t>Block Web sites</a:t>
            </a:r>
          </a:p>
          <a:p>
            <a:pPr lvl="1" eaLnBrk="1" hangingPunct="1"/>
            <a:r>
              <a:rPr lang="en-US" dirty="0" smtClean="0">
                <a:solidFill>
                  <a:schemeClr val="tx2"/>
                </a:solidFill>
              </a:rPr>
              <a:t>Set times a child can log on</a:t>
            </a:r>
          </a:p>
          <a:p>
            <a:pPr lvl="1" eaLnBrk="1" hangingPunct="1"/>
            <a:r>
              <a:rPr lang="en-US" dirty="0" smtClean="0">
                <a:solidFill>
                  <a:schemeClr val="tx2"/>
                </a:solidFill>
              </a:rPr>
              <a:t>Control which programs a child can open</a:t>
            </a:r>
          </a:p>
          <a:p>
            <a:pPr lvl="1" eaLnBrk="1" hangingPunct="1"/>
            <a:r>
              <a:rPr lang="en-US" dirty="0" smtClean="0">
                <a:solidFill>
                  <a:schemeClr val="tx2"/>
                </a:solidFill>
              </a:rPr>
              <a:t>Provide an activity report of a child’s computer use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Set Parental Controls</a:t>
            </a:r>
          </a:p>
        </p:txBody>
      </p:sp>
      <p:pic>
        <p:nvPicPr>
          <p:cNvPr id="4098" name="Picture 2" descr="C:\Users\Steve\Desktop\PowerPoint for Windows\Solution Files\Chapter 10\10fig21.jpg"/>
          <p:cNvPicPr>
            <a:picLocks noChangeAspect="1" noChangeArrowheads="1"/>
          </p:cNvPicPr>
          <p:nvPr/>
        </p:nvPicPr>
        <p:blipFill>
          <a:blip r:embed="rId3" cstate="print"/>
          <a:srcRect/>
          <a:stretch>
            <a:fillRect/>
          </a:stretch>
        </p:blipFill>
        <p:spPr bwMode="auto">
          <a:xfrm>
            <a:off x="594911" y="1751681"/>
            <a:ext cx="8053329" cy="4161732"/>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Troubleshoot Computer Problems</a:t>
            </a:r>
          </a:p>
          <a:p>
            <a:pPr eaLnBrk="1" hangingPunct="1">
              <a:lnSpc>
                <a:spcPct val="110000"/>
              </a:lnSpc>
            </a:pPr>
            <a:r>
              <a:rPr lang="en-US" b="1" dirty="0" smtClean="0">
                <a:solidFill>
                  <a:schemeClr val="tx2"/>
                </a:solidFill>
              </a:rPr>
              <a:t>Find and Use Help from Others</a:t>
            </a:r>
          </a:p>
          <a:p>
            <a:pPr eaLnBrk="1" hangingPunct="1">
              <a:lnSpc>
                <a:spcPct val="110000"/>
              </a:lnSpc>
            </a:pPr>
            <a:r>
              <a:rPr lang="en-US" b="1" dirty="0" smtClean="0">
                <a:solidFill>
                  <a:schemeClr val="tx2"/>
                </a:solidFill>
              </a:rPr>
              <a:t>Manage Hardware Devices</a:t>
            </a:r>
          </a:p>
          <a:p>
            <a:pPr eaLnBrk="1" hangingPunct="1">
              <a:lnSpc>
                <a:spcPct val="110000"/>
              </a:lnSpc>
            </a:pPr>
            <a:r>
              <a:rPr lang="en-US" b="1" dirty="0" smtClean="0">
                <a:solidFill>
                  <a:schemeClr val="tx2"/>
                </a:solidFill>
              </a:rPr>
              <a:t>Remove Malware from Your Computer</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Encrypt Files with Encryption File System</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Encryption File System (EFS)</a:t>
            </a:r>
            <a:endParaRPr lang="en-US" sz="2800" b="1" dirty="0" smtClean="0">
              <a:solidFill>
                <a:schemeClr val="tx2"/>
              </a:solidFill>
            </a:endParaRPr>
          </a:p>
          <a:p>
            <a:pPr lvl="1" eaLnBrk="1" hangingPunct="1"/>
            <a:r>
              <a:rPr lang="en-US" dirty="0" smtClean="0">
                <a:solidFill>
                  <a:schemeClr val="tx2"/>
                </a:solidFill>
              </a:rPr>
              <a:t>Allows you to store information on your hard disk in an encrypted format</a:t>
            </a:r>
          </a:p>
          <a:p>
            <a:pPr lvl="1" eaLnBrk="1" hangingPunct="1"/>
            <a:r>
              <a:rPr lang="en-US" dirty="0" smtClean="0">
                <a:solidFill>
                  <a:schemeClr val="tx2"/>
                </a:solidFill>
              </a:rPr>
              <a:t>Not included in the Home Premium edition of Windows 7</a:t>
            </a:r>
          </a:p>
          <a:p>
            <a:pPr eaLnBrk="1" hangingPunct="1">
              <a:lnSpc>
                <a:spcPct val="80000"/>
              </a:lnSpc>
            </a:pPr>
            <a:r>
              <a:rPr lang="en-US" b="1" dirty="0" smtClean="0">
                <a:solidFill>
                  <a:schemeClr val="tx2"/>
                </a:solidFill>
              </a:rPr>
              <a:t>Decrypted</a:t>
            </a:r>
            <a:endParaRPr lang="en-US" sz="2800" b="1" dirty="0" smtClean="0">
              <a:solidFill>
                <a:schemeClr val="tx2"/>
              </a:solidFill>
            </a:endParaRPr>
          </a:p>
          <a:p>
            <a:pPr lvl="1" eaLnBrk="1" hangingPunct="1"/>
            <a:r>
              <a:rPr lang="en-US" dirty="0" smtClean="0">
                <a:solidFill>
                  <a:schemeClr val="tx2"/>
                </a:solidFill>
              </a:rPr>
              <a:t>File is converted back into its original form</a:t>
            </a:r>
          </a:p>
          <a:p>
            <a:pPr lvl="1" eaLnBrk="1" hangingPunct="1"/>
            <a:r>
              <a:rPr lang="en-US" dirty="0" smtClean="0">
                <a:solidFill>
                  <a:schemeClr val="tx2"/>
                </a:solidFill>
              </a:rPr>
              <a:t>Will be encrypted again when it is closed</a:t>
            </a: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Troubleshoot Computer Problems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Event Viewer</a:t>
            </a:r>
            <a:endParaRPr lang="en-US" sz="2800" b="1" dirty="0" smtClean="0">
              <a:solidFill>
                <a:schemeClr val="tx2"/>
              </a:solidFill>
            </a:endParaRPr>
          </a:p>
          <a:p>
            <a:pPr lvl="1" eaLnBrk="1" hangingPunct="1"/>
            <a:r>
              <a:rPr lang="en-US" dirty="0" smtClean="0">
                <a:solidFill>
                  <a:schemeClr val="tx2"/>
                </a:solidFill>
              </a:rPr>
              <a:t>Displays detailed information about significant events on your computer</a:t>
            </a:r>
          </a:p>
          <a:p>
            <a:pPr lvl="1" eaLnBrk="1" hangingPunct="1"/>
            <a:r>
              <a:rPr lang="en-US" dirty="0" smtClean="0">
                <a:solidFill>
                  <a:schemeClr val="tx2"/>
                </a:solidFill>
              </a:rPr>
              <a:t>Event log</a:t>
            </a:r>
          </a:p>
          <a:p>
            <a:pPr lvl="2" eaLnBrk="1" hangingPunct="1"/>
            <a:r>
              <a:rPr lang="en-US" dirty="0" smtClean="0">
                <a:solidFill>
                  <a:schemeClr val="tx2"/>
                </a:solidFill>
              </a:rPr>
              <a:t>Record of important events that have happened on your computer</a:t>
            </a:r>
          </a:p>
          <a:p>
            <a:pPr lvl="1" eaLnBrk="1" hangingPunct="1"/>
            <a:r>
              <a:rPr lang="en-US" dirty="0" smtClean="0">
                <a:solidFill>
                  <a:schemeClr val="tx2"/>
                </a:solidFill>
              </a:rPr>
              <a:t>Control Panel, System and Security, Administrative Tools, View event logs</a:t>
            </a: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Troubleshoot Computer Problems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Event Viewer</a:t>
            </a:r>
            <a:endParaRPr lang="en-US" sz="2800" b="1" dirty="0" smtClean="0">
              <a:solidFill>
                <a:schemeClr val="tx2"/>
              </a:solidFill>
            </a:endParaRPr>
          </a:p>
          <a:p>
            <a:pPr lvl="1" eaLnBrk="1" hangingPunct="1"/>
            <a:r>
              <a:rPr lang="en-US" dirty="0" smtClean="0">
                <a:solidFill>
                  <a:schemeClr val="tx2"/>
                </a:solidFill>
              </a:rPr>
              <a:t>Five event types</a:t>
            </a:r>
          </a:p>
          <a:p>
            <a:pPr lvl="2" eaLnBrk="1" hangingPunct="1"/>
            <a:r>
              <a:rPr lang="en-US" dirty="0" smtClean="0">
                <a:solidFill>
                  <a:schemeClr val="tx2"/>
                </a:solidFill>
              </a:rPr>
              <a:t>Error</a:t>
            </a:r>
          </a:p>
          <a:p>
            <a:pPr lvl="2" eaLnBrk="1" hangingPunct="1"/>
            <a:r>
              <a:rPr lang="en-US" dirty="0" smtClean="0">
                <a:solidFill>
                  <a:schemeClr val="tx2"/>
                </a:solidFill>
              </a:rPr>
              <a:t>Warning</a:t>
            </a:r>
          </a:p>
          <a:p>
            <a:pPr lvl="2" eaLnBrk="1" hangingPunct="1"/>
            <a:r>
              <a:rPr lang="en-US" dirty="0" smtClean="0">
                <a:solidFill>
                  <a:schemeClr val="tx2"/>
                </a:solidFill>
              </a:rPr>
              <a:t>Information</a:t>
            </a:r>
          </a:p>
          <a:p>
            <a:pPr lvl="2" eaLnBrk="1" hangingPunct="1"/>
            <a:r>
              <a:rPr lang="en-US" dirty="0" smtClean="0">
                <a:solidFill>
                  <a:schemeClr val="tx2"/>
                </a:solidFill>
              </a:rPr>
              <a:t>Audit Success</a:t>
            </a:r>
          </a:p>
          <a:p>
            <a:pPr lvl="2" eaLnBrk="1" hangingPunct="1"/>
            <a:r>
              <a:rPr lang="en-US" dirty="0" smtClean="0">
                <a:solidFill>
                  <a:schemeClr val="tx2"/>
                </a:solidFill>
              </a:rPr>
              <a:t>Audit Failure</a:t>
            </a:r>
          </a:p>
          <a:p>
            <a:pPr lvl="2" eaLnBrk="1" hangingPunct="1"/>
            <a:endParaRPr lang="en-US" dirty="0" smtClean="0">
              <a:solidFill>
                <a:schemeClr val="tx2"/>
              </a:solidFill>
            </a:endParaRPr>
          </a:p>
          <a:p>
            <a:pPr lvl="1" eaLnBrk="1" hangingPunct="1">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Find and Use Help from Others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Windows Help and Support</a:t>
            </a:r>
            <a:endParaRPr lang="en-US" sz="2800" b="1" dirty="0" smtClean="0">
              <a:solidFill>
                <a:schemeClr val="tx2"/>
              </a:solidFill>
            </a:endParaRPr>
          </a:p>
          <a:p>
            <a:pPr lvl="1" eaLnBrk="1" hangingPunct="1"/>
            <a:r>
              <a:rPr lang="en-US" dirty="0" smtClean="0">
                <a:solidFill>
                  <a:schemeClr val="tx2"/>
                </a:solidFill>
              </a:rPr>
              <a:t>Provides information </a:t>
            </a:r>
          </a:p>
          <a:p>
            <a:pPr lvl="2" eaLnBrk="1" hangingPunct="1"/>
            <a:r>
              <a:rPr lang="en-US" dirty="0" smtClean="0">
                <a:solidFill>
                  <a:schemeClr val="tx2"/>
                </a:solidFill>
              </a:rPr>
              <a:t>Performing maintenance tasks</a:t>
            </a:r>
          </a:p>
          <a:p>
            <a:pPr lvl="2" eaLnBrk="1" hangingPunct="1"/>
            <a:r>
              <a:rPr lang="en-US" dirty="0" smtClean="0">
                <a:solidFill>
                  <a:schemeClr val="tx2"/>
                </a:solidFill>
              </a:rPr>
              <a:t>Solving problems</a:t>
            </a:r>
          </a:p>
          <a:p>
            <a:pPr eaLnBrk="1" hangingPunct="1"/>
            <a:r>
              <a:rPr lang="en-US" b="1" dirty="0" smtClean="0">
                <a:solidFill>
                  <a:schemeClr val="tx2"/>
                </a:solidFill>
              </a:rPr>
              <a:t>Start Menu, Help and Support</a:t>
            </a: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Find and Use Help from Others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Discussion Forums</a:t>
            </a:r>
            <a:endParaRPr lang="en-US" sz="2800" b="1" dirty="0" smtClean="0">
              <a:solidFill>
                <a:schemeClr val="tx2"/>
              </a:solidFill>
            </a:endParaRPr>
          </a:p>
          <a:p>
            <a:pPr lvl="1" eaLnBrk="1" hangingPunct="1"/>
            <a:r>
              <a:rPr lang="en-US" dirty="0" smtClean="0">
                <a:solidFill>
                  <a:schemeClr val="tx2"/>
                </a:solidFill>
              </a:rPr>
              <a:t>Individuals with common interests share information</a:t>
            </a:r>
          </a:p>
          <a:p>
            <a:pPr eaLnBrk="1" hangingPunct="1"/>
            <a:r>
              <a:rPr lang="en-US" b="1" dirty="0" smtClean="0">
                <a:solidFill>
                  <a:schemeClr val="tx2"/>
                </a:solidFill>
              </a:rPr>
              <a:t>Thread</a:t>
            </a:r>
          </a:p>
          <a:p>
            <a:pPr lvl="1" eaLnBrk="1" hangingPunct="1"/>
            <a:r>
              <a:rPr lang="en-US" dirty="0" smtClean="0">
                <a:solidFill>
                  <a:schemeClr val="tx2"/>
                </a:solidFill>
              </a:rPr>
              <a:t>A list of discussion topics</a:t>
            </a:r>
          </a:p>
          <a:p>
            <a:pPr eaLnBrk="1" hangingPunct="1"/>
            <a:r>
              <a:rPr lang="en-US" b="1" dirty="0" smtClean="0">
                <a:solidFill>
                  <a:schemeClr val="tx2"/>
                </a:solidFill>
              </a:rPr>
              <a:t>Post	</a:t>
            </a:r>
          </a:p>
          <a:p>
            <a:pPr lvl="1" eaLnBrk="1" hangingPunct="1"/>
            <a:r>
              <a:rPr lang="en-US" dirty="0" smtClean="0"/>
              <a:t>Individual message regarding a thread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Find and Use Help from Others</a:t>
            </a:r>
          </a:p>
        </p:txBody>
      </p:sp>
      <p:sp>
        <p:nvSpPr>
          <p:cNvPr id="19458" name="Rectangle 3"/>
          <p:cNvSpPr>
            <a:spLocks noGrp="1" noChangeArrowheads="1"/>
          </p:cNvSpPr>
          <p:nvPr>
            <p:ph type="body" idx="1"/>
          </p:nvPr>
        </p:nvSpPr>
        <p:spPr>
          <a:xfrm>
            <a:off x="755248" y="1703407"/>
            <a:ext cx="7772400" cy="4114800"/>
          </a:xfrm>
        </p:spPr>
        <p:txBody>
          <a:bodyPr/>
          <a:lstStyle/>
          <a:p>
            <a:pPr eaLnBrk="1" hangingPunct="1">
              <a:lnSpc>
                <a:spcPct val="80000"/>
              </a:lnSpc>
            </a:pPr>
            <a:r>
              <a:rPr lang="en-US" b="1" dirty="0" smtClean="0">
                <a:solidFill>
                  <a:schemeClr val="tx2"/>
                </a:solidFill>
              </a:rPr>
              <a:t>Windows Remote Assistance</a:t>
            </a:r>
            <a:endParaRPr lang="en-US" sz="2800" b="1" dirty="0" smtClean="0">
              <a:solidFill>
                <a:schemeClr val="tx2"/>
              </a:solidFill>
            </a:endParaRPr>
          </a:p>
          <a:p>
            <a:pPr lvl="1" eaLnBrk="1" hangingPunct="1"/>
            <a:r>
              <a:rPr lang="en-US" dirty="0" smtClean="0">
                <a:solidFill>
                  <a:schemeClr val="tx2"/>
                </a:solidFill>
              </a:rPr>
              <a:t>Enables two computers to establish a direct connection</a:t>
            </a:r>
          </a:p>
          <a:p>
            <a:pPr eaLnBrk="1" hangingPunct="1">
              <a:lnSpc>
                <a:spcPct val="80000"/>
              </a:lnSpc>
            </a:pPr>
            <a:r>
              <a:rPr lang="en-US" b="1" dirty="0" smtClean="0">
                <a:solidFill>
                  <a:schemeClr val="tx2"/>
                </a:solidFill>
              </a:rPr>
              <a:t>Remote Assistance Novice</a:t>
            </a:r>
            <a:endParaRPr lang="en-US" sz="2800" b="1" dirty="0" smtClean="0">
              <a:solidFill>
                <a:schemeClr val="tx2"/>
              </a:solidFill>
            </a:endParaRPr>
          </a:p>
          <a:p>
            <a:pPr lvl="1" eaLnBrk="1" hangingPunct="1"/>
            <a:r>
              <a:rPr lang="en-US" dirty="0" smtClean="0">
                <a:solidFill>
                  <a:schemeClr val="tx2"/>
                </a:solidFill>
              </a:rPr>
              <a:t>Displays on the screen of the user needing help</a:t>
            </a:r>
          </a:p>
          <a:p>
            <a:pPr eaLnBrk="1" hangingPunct="1"/>
            <a:r>
              <a:rPr lang="en-US" b="1" dirty="0" smtClean="0">
                <a:solidFill>
                  <a:schemeClr val="tx2"/>
                </a:solidFill>
              </a:rPr>
              <a:t>Remote Assistance Expert</a:t>
            </a:r>
          </a:p>
          <a:p>
            <a:pPr lvl="1" eaLnBrk="1" hangingPunct="1"/>
            <a:r>
              <a:rPr lang="en-US" dirty="0" smtClean="0">
                <a:solidFill>
                  <a:schemeClr val="tx2"/>
                </a:solidFill>
              </a:rPr>
              <a:t>Displays on the screen of the user providing help</a:t>
            </a: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Hardware Devices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Plug and Play Device (PnP Device)</a:t>
            </a:r>
            <a:endParaRPr lang="en-US" sz="2800" b="1" dirty="0" smtClean="0">
              <a:solidFill>
                <a:schemeClr val="tx2"/>
              </a:solidFill>
            </a:endParaRPr>
          </a:p>
          <a:p>
            <a:pPr lvl="1" eaLnBrk="1" hangingPunct="1"/>
            <a:r>
              <a:rPr lang="en-US" dirty="0" smtClean="0">
                <a:solidFill>
                  <a:schemeClr val="tx2"/>
                </a:solidFill>
              </a:rPr>
              <a:t>Windows 7 recognizes the device as soon as it is connected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Hardware Devices</a:t>
            </a:r>
          </a:p>
        </p:txBody>
      </p:sp>
      <p:pic>
        <p:nvPicPr>
          <p:cNvPr id="5122" name="Picture 2" descr="C:\Users\Steve\Desktop\PowerPoint for Windows\Solution Files\Chapter 10\10fig34.jpg"/>
          <p:cNvPicPr>
            <a:picLocks noChangeAspect="1" noChangeArrowheads="1"/>
          </p:cNvPicPr>
          <p:nvPr/>
        </p:nvPicPr>
        <p:blipFill>
          <a:blip r:embed="rId3" cstate="print"/>
          <a:srcRect/>
          <a:stretch>
            <a:fillRect/>
          </a:stretch>
        </p:blipFill>
        <p:spPr bwMode="auto">
          <a:xfrm>
            <a:off x="561860" y="2262913"/>
            <a:ext cx="8443903" cy="2153081"/>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Hardware Devices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Installing a Plug and Play Device</a:t>
            </a:r>
            <a:endParaRPr lang="en-US" sz="2800" b="1" dirty="0" smtClean="0">
              <a:solidFill>
                <a:schemeClr val="tx2"/>
              </a:solidFill>
            </a:endParaRPr>
          </a:p>
          <a:p>
            <a:pPr lvl="1" eaLnBrk="1" hangingPunct="1"/>
            <a:r>
              <a:rPr lang="en-US" dirty="0" smtClean="0">
                <a:solidFill>
                  <a:schemeClr val="tx2"/>
                </a:solidFill>
              </a:rPr>
              <a:t>Windows 7 looks for correct driver</a:t>
            </a:r>
          </a:p>
          <a:p>
            <a:pPr lvl="1" eaLnBrk="1" hangingPunct="1"/>
            <a:r>
              <a:rPr lang="en-US" dirty="0" smtClean="0">
                <a:solidFill>
                  <a:schemeClr val="tx2"/>
                </a:solidFill>
              </a:rPr>
              <a:t>You may have to choose driver if more than one is found</a:t>
            </a:r>
          </a:p>
          <a:p>
            <a:pPr lvl="1" eaLnBrk="1" hangingPunct="1"/>
            <a:r>
              <a:rPr lang="en-US" dirty="0" smtClean="0">
                <a:solidFill>
                  <a:schemeClr val="tx2"/>
                </a:solidFill>
              </a:rPr>
              <a:t>If no driver is found</a:t>
            </a:r>
          </a:p>
          <a:p>
            <a:pPr lvl="2" eaLnBrk="1" hangingPunct="1"/>
            <a:r>
              <a:rPr lang="en-US" dirty="0" smtClean="0">
                <a:solidFill>
                  <a:schemeClr val="tx2"/>
                </a:solidFill>
              </a:rPr>
              <a:t>Install from CD</a:t>
            </a:r>
          </a:p>
          <a:p>
            <a:pPr lvl="2" eaLnBrk="1" hangingPunct="1"/>
            <a:r>
              <a:rPr lang="en-US" dirty="0" smtClean="0">
                <a:solidFill>
                  <a:schemeClr val="tx2"/>
                </a:solidFill>
              </a:rPr>
              <a:t>Download from Internet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Hardware Devices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Configuring Devices Using the Control Panel</a:t>
            </a:r>
            <a:endParaRPr lang="en-US" sz="2800" b="1" dirty="0" smtClean="0">
              <a:solidFill>
                <a:schemeClr val="tx2"/>
              </a:solidFill>
            </a:endParaRPr>
          </a:p>
          <a:p>
            <a:pPr lvl="1" eaLnBrk="1" hangingPunct="1"/>
            <a:r>
              <a:rPr lang="en-US" dirty="0" smtClean="0">
                <a:solidFill>
                  <a:schemeClr val="tx2"/>
                </a:solidFill>
              </a:rPr>
              <a:t>Change keyboard settings</a:t>
            </a:r>
          </a:p>
          <a:p>
            <a:pPr lvl="1" eaLnBrk="1" hangingPunct="1"/>
            <a:r>
              <a:rPr lang="en-US" dirty="0" smtClean="0">
                <a:solidFill>
                  <a:schemeClr val="tx2"/>
                </a:solidFill>
              </a:rPr>
              <a:t>Configure sound quality of speakers</a:t>
            </a:r>
          </a:p>
          <a:p>
            <a:pPr lvl="1" eaLnBrk="1" hangingPunct="1"/>
            <a:r>
              <a:rPr lang="en-US" dirty="0" smtClean="0">
                <a:solidFill>
                  <a:schemeClr val="tx2"/>
                </a:solidFill>
              </a:rPr>
              <a:t>Change mouse settings</a:t>
            </a:r>
          </a:p>
          <a:p>
            <a:pPr lvl="1" eaLnBrk="1" hangingPunct="1"/>
            <a:r>
              <a:rPr lang="en-US" dirty="0" smtClean="0">
                <a:solidFill>
                  <a:schemeClr val="tx2"/>
                </a:solidFill>
              </a:rPr>
              <a:t>AutoPlay settings for CD/DVD ROM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Malware</a:t>
            </a:r>
            <a:endParaRPr lang="en-US" sz="2800" b="1" dirty="0" smtClean="0">
              <a:solidFill>
                <a:schemeClr val="tx2"/>
              </a:solidFill>
            </a:endParaRPr>
          </a:p>
          <a:p>
            <a:pPr lvl="1" eaLnBrk="1" hangingPunct="1"/>
            <a:r>
              <a:rPr lang="en-US" dirty="0" smtClean="0">
                <a:solidFill>
                  <a:schemeClr val="tx2"/>
                </a:solidFill>
              </a:rPr>
              <a:t>Shortened term for malicious software</a:t>
            </a:r>
          </a:p>
          <a:p>
            <a:pPr lvl="1" eaLnBrk="1" hangingPunct="1"/>
            <a:r>
              <a:rPr lang="en-US" dirty="0" smtClean="0">
                <a:solidFill>
                  <a:schemeClr val="tx2"/>
                </a:solidFill>
              </a:rPr>
              <a:t>Computer software that intentionally harms your computer</a:t>
            </a:r>
          </a:p>
          <a:p>
            <a:pPr eaLnBrk="1" hangingPunct="1"/>
            <a:r>
              <a:rPr lang="en-US" b="1" dirty="0" smtClean="0">
                <a:solidFill>
                  <a:schemeClr val="tx2"/>
                </a:solidFill>
              </a:rPr>
              <a:t>Infected</a:t>
            </a:r>
          </a:p>
          <a:p>
            <a:pPr lvl="1" eaLnBrk="1" hangingPunct="1"/>
            <a:r>
              <a:rPr lang="en-US" dirty="0" smtClean="0">
                <a:solidFill>
                  <a:schemeClr val="tx2"/>
                </a:solidFill>
              </a:rPr>
              <a:t>A computer that has had malware run on it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Hardware Devices</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Adding a Local Printer</a:t>
            </a:r>
            <a:endParaRPr lang="en-US" sz="2800" b="1" dirty="0" smtClean="0">
              <a:solidFill>
                <a:schemeClr val="tx2"/>
              </a:solidFill>
            </a:endParaRPr>
          </a:p>
          <a:p>
            <a:pPr lvl="1" eaLnBrk="1" hangingPunct="1"/>
            <a:r>
              <a:rPr lang="en-US" dirty="0" smtClean="0">
                <a:solidFill>
                  <a:schemeClr val="tx2"/>
                </a:solidFill>
              </a:rPr>
              <a:t>Local printer</a:t>
            </a:r>
          </a:p>
          <a:p>
            <a:pPr lvl="2" eaLnBrk="1" hangingPunct="1"/>
            <a:r>
              <a:rPr lang="en-US" dirty="0" smtClean="0">
                <a:solidFill>
                  <a:schemeClr val="tx2"/>
                </a:solidFill>
              </a:rPr>
              <a:t>Plugged directly into your computer</a:t>
            </a:r>
          </a:p>
          <a:p>
            <a:pPr lvl="1" eaLnBrk="1" hangingPunct="1"/>
            <a:r>
              <a:rPr lang="en-US" dirty="0" smtClean="0">
                <a:solidFill>
                  <a:schemeClr val="tx2"/>
                </a:solidFill>
              </a:rPr>
              <a:t>Add Printer wizard</a:t>
            </a:r>
          </a:p>
          <a:p>
            <a:pPr lvl="2" eaLnBrk="1" hangingPunct="1"/>
            <a:r>
              <a:rPr lang="en-US" dirty="0" smtClean="0">
                <a:solidFill>
                  <a:schemeClr val="tx2"/>
                </a:solidFill>
              </a:rPr>
              <a:t>If Plug and Play does not find driver</a:t>
            </a:r>
          </a:p>
          <a:p>
            <a:pPr lvl="1" eaLnBrk="1" hangingPunct="1"/>
            <a:r>
              <a:rPr lang="en-US" dirty="0" smtClean="0">
                <a:solidFill>
                  <a:schemeClr val="tx2"/>
                </a:solidFill>
              </a:rPr>
              <a:t>Default printer</a:t>
            </a:r>
          </a:p>
          <a:p>
            <a:pPr lvl="2" eaLnBrk="1" hangingPunct="1"/>
            <a:r>
              <a:rPr lang="en-US" dirty="0" smtClean="0">
                <a:solidFill>
                  <a:schemeClr val="tx2"/>
                </a:solidFill>
              </a:rPr>
              <a:t>Receives all print commands unless you specify otherwise when printing</a:t>
            </a: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Hardware Devices</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Device Manager</a:t>
            </a:r>
          </a:p>
          <a:p>
            <a:pPr lvl="1" eaLnBrk="1" hangingPunct="1"/>
            <a:r>
              <a:rPr lang="en-US" dirty="0" smtClean="0">
                <a:solidFill>
                  <a:schemeClr val="tx2"/>
                </a:solidFill>
              </a:rPr>
              <a:t>Provides access to all your computer hardware devices</a:t>
            </a:r>
          </a:p>
          <a:p>
            <a:pPr lvl="1" eaLnBrk="1" hangingPunct="1"/>
            <a:r>
              <a:rPr lang="en-US" dirty="0" smtClean="0">
                <a:solidFill>
                  <a:schemeClr val="tx2"/>
                </a:solidFill>
              </a:rPr>
              <a:t>View information about each device</a:t>
            </a:r>
          </a:p>
          <a:p>
            <a:pPr lvl="1" eaLnBrk="1" hangingPunct="1"/>
            <a:r>
              <a:rPr lang="en-US" dirty="0" smtClean="0">
                <a:solidFill>
                  <a:schemeClr val="tx2"/>
                </a:solidFill>
              </a:rPr>
              <a:t>Identify problems</a:t>
            </a:r>
          </a:p>
          <a:p>
            <a:pPr lvl="1" eaLnBrk="1" hangingPunct="1"/>
            <a:r>
              <a:rPr lang="en-US" dirty="0" smtClean="0">
                <a:solidFill>
                  <a:schemeClr val="tx2"/>
                </a:solidFill>
              </a:rPr>
              <a:t>Change settings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Remove Malware from Your Computer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Antivirus or Antispyware programs</a:t>
            </a:r>
          </a:p>
          <a:p>
            <a:pPr lvl="1" eaLnBrk="1" hangingPunct="1">
              <a:lnSpc>
                <a:spcPct val="80000"/>
              </a:lnSpc>
            </a:pPr>
            <a:r>
              <a:rPr lang="en-US" b="1" dirty="0" smtClean="0">
                <a:solidFill>
                  <a:schemeClr val="tx2"/>
                </a:solidFill>
              </a:rPr>
              <a:t>Run regular scans</a:t>
            </a:r>
          </a:p>
          <a:p>
            <a:pPr lvl="1" eaLnBrk="1" hangingPunct="1">
              <a:lnSpc>
                <a:spcPct val="80000"/>
              </a:lnSpc>
            </a:pPr>
            <a:r>
              <a:rPr lang="en-US" b="1" dirty="0" smtClean="0">
                <a:solidFill>
                  <a:schemeClr val="tx2"/>
                </a:solidFill>
              </a:rPr>
              <a:t>Symptoms that malware has infected your computer</a:t>
            </a:r>
          </a:p>
          <a:p>
            <a:pPr lvl="2" eaLnBrk="1" hangingPunct="1">
              <a:lnSpc>
                <a:spcPct val="80000"/>
              </a:lnSpc>
            </a:pPr>
            <a:r>
              <a:rPr lang="en-US" b="1" dirty="0" smtClean="0">
                <a:solidFill>
                  <a:schemeClr val="tx2"/>
                </a:solidFill>
              </a:rPr>
              <a:t>Slow performing computer</a:t>
            </a:r>
          </a:p>
          <a:p>
            <a:pPr lvl="2" eaLnBrk="1" hangingPunct="1">
              <a:lnSpc>
                <a:spcPct val="80000"/>
              </a:lnSpc>
            </a:pPr>
            <a:r>
              <a:rPr lang="en-US" b="1" dirty="0" smtClean="0">
                <a:solidFill>
                  <a:schemeClr val="tx2"/>
                </a:solidFill>
              </a:rPr>
              <a:t>Pop-up ads display while not on the Internet</a:t>
            </a:r>
          </a:p>
          <a:p>
            <a:pPr lvl="2" eaLnBrk="1" hangingPunct="1">
              <a:lnSpc>
                <a:spcPct val="80000"/>
              </a:lnSpc>
            </a:pPr>
            <a:r>
              <a:rPr lang="en-US" b="1" dirty="0" smtClean="0">
                <a:solidFill>
                  <a:schemeClr val="tx2"/>
                </a:solidFill>
              </a:rPr>
              <a:t>New icons in your Notification Area for programs you have not installed</a:t>
            </a:r>
          </a:p>
          <a:p>
            <a:pPr lvl="2" eaLnBrk="1" hangingPunct="1">
              <a:lnSpc>
                <a:spcPct val="80000"/>
              </a:lnSpc>
            </a:pPr>
            <a:r>
              <a:rPr lang="en-US" b="1" dirty="0" smtClean="0">
                <a:solidFill>
                  <a:schemeClr val="tx2"/>
                </a:solidFill>
              </a:rPr>
              <a:t>Victim of theft identity</a:t>
            </a:r>
          </a:p>
          <a:p>
            <a:pPr eaLnBrk="1" hangingPunct="1">
              <a:lnSpc>
                <a:spcPct val="80000"/>
              </a:lnSpc>
            </a:pPr>
            <a:r>
              <a:rPr lang="en-US" b="1" dirty="0" smtClean="0">
                <a:solidFill>
                  <a:schemeClr val="tx2"/>
                </a:solidFill>
              </a:rPr>
              <a:t>Restore System Settings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Remove Malware from Your Computer</a:t>
            </a:r>
          </a:p>
        </p:txBody>
      </p:sp>
      <p:pic>
        <p:nvPicPr>
          <p:cNvPr id="6146" name="Picture 2" descr="C:\Users\Steve\Desktop\PowerPoint for Windows\Solution Files\Chapter 10\10fig43.jpg"/>
          <p:cNvPicPr>
            <a:picLocks noChangeAspect="1" noChangeArrowheads="1"/>
          </p:cNvPicPr>
          <p:nvPr/>
        </p:nvPicPr>
        <p:blipFill>
          <a:blip r:embed="rId3" cstate="print"/>
          <a:srcRect/>
          <a:stretch>
            <a:fillRect/>
          </a:stretch>
        </p:blipFill>
        <p:spPr bwMode="auto">
          <a:xfrm>
            <a:off x="716096" y="1747239"/>
            <a:ext cx="7601639" cy="4103121"/>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Remove Malware from Your Computer</a:t>
            </a:r>
          </a:p>
        </p:txBody>
      </p:sp>
      <p:sp>
        <p:nvSpPr>
          <p:cNvPr id="19458" name="Rectangle 3"/>
          <p:cNvSpPr>
            <a:spLocks noGrp="1" noChangeArrowheads="1"/>
          </p:cNvSpPr>
          <p:nvPr>
            <p:ph type="body" idx="1"/>
          </p:nvPr>
        </p:nvSpPr>
        <p:spPr>
          <a:xfrm>
            <a:off x="743674" y="1830729"/>
            <a:ext cx="7772400" cy="4114800"/>
          </a:xfrm>
        </p:spPr>
        <p:txBody>
          <a:bodyPr/>
          <a:lstStyle/>
          <a:p>
            <a:pPr eaLnBrk="1" hangingPunct="1">
              <a:lnSpc>
                <a:spcPct val="80000"/>
              </a:lnSpc>
            </a:pPr>
            <a:r>
              <a:rPr lang="en-US" b="1" dirty="0" smtClean="0">
                <a:solidFill>
                  <a:schemeClr val="tx2"/>
                </a:solidFill>
              </a:rPr>
              <a:t>Safe Mode</a:t>
            </a:r>
          </a:p>
          <a:p>
            <a:pPr lvl="1" eaLnBrk="1" hangingPunct="1">
              <a:lnSpc>
                <a:spcPct val="80000"/>
              </a:lnSpc>
            </a:pPr>
            <a:r>
              <a:rPr lang="en-US" dirty="0" smtClean="0">
                <a:solidFill>
                  <a:schemeClr val="tx2"/>
                </a:solidFill>
              </a:rPr>
              <a:t>Startup option where only the most basic operating system processes are started</a:t>
            </a:r>
          </a:p>
          <a:p>
            <a:pPr lvl="1" eaLnBrk="1" hangingPunct="1">
              <a:lnSpc>
                <a:spcPct val="80000"/>
              </a:lnSpc>
            </a:pPr>
            <a:r>
              <a:rPr lang="en-US" dirty="0" smtClean="0">
                <a:solidFill>
                  <a:schemeClr val="tx2"/>
                </a:solidFill>
              </a:rPr>
              <a:t>Many malware programs will not start in this mode</a:t>
            </a:r>
          </a:p>
          <a:p>
            <a:pPr lvl="1" eaLnBrk="1" hangingPunct="1">
              <a:lnSpc>
                <a:spcPct val="80000"/>
              </a:lnSpc>
            </a:pPr>
            <a:r>
              <a:rPr lang="en-US" dirty="0" smtClean="0">
                <a:solidFill>
                  <a:schemeClr val="tx2"/>
                </a:solidFill>
              </a:rPr>
              <a:t>Press and hold F8 after turning your computer on</a:t>
            </a:r>
          </a:p>
          <a:p>
            <a:pPr eaLnBrk="1" hangingPunct="1">
              <a:lnSpc>
                <a:spcPct val="80000"/>
              </a:lnSpc>
            </a:pPr>
            <a:r>
              <a:rPr lang="en-US" b="1" dirty="0" smtClean="0">
                <a:solidFill>
                  <a:schemeClr val="tx2"/>
                </a:solidFill>
              </a:rPr>
              <a:t>Removal Tool</a:t>
            </a:r>
          </a:p>
          <a:p>
            <a:pPr lvl="1" eaLnBrk="1" hangingPunct="1">
              <a:lnSpc>
                <a:spcPct val="80000"/>
              </a:lnSpc>
            </a:pPr>
            <a:r>
              <a:rPr lang="en-US" dirty="0" smtClean="0">
                <a:solidFill>
                  <a:schemeClr val="tx2"/>
                </a:solidFill>
              </a:rPr>
              <a:t>Program that removes a specific malware program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Remove Malware from Your Computer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Bootable CD ROM (Boot Disk)</a:t>
            </a:r>
          </a:p>
          <a:p>
            <a:pPr lvl="1" eaLnBrk="1" hangingPunct="1">
              <a:lnSpc>
                <a:spcPct val="80000"/>
              </a:lnSpc>
            </a:pPr>
            <a:r>
              <a:rPr lang="en-US" dirty="0" smtClean="0">
                <a:solidFill>
                  <a:schemeClr val="tx2"/>
                </a:solidFill>
              </a:rPr>
              <a:t>Contains its own operating system</a:t>
            </a:r>
          </a:p>
          <a:p>
            <a:pPr lvl="1" eaLnBrk="1" hangingPunct="1">
              <a:lnSpc>
                <a:spcPct val="80000"/>
              </a:lnSpc>
            </a:pPr>
            <a:r>
              <a:rPr lang="en-US" dirty="0" smtClean="0">
                <a:solidFill>
                  <a:schemeClr val="tx2"/>
                </a:solidFill>
              </a:rPr>
              <a:t>Computer boots from this disk instead of the hard drive</a:t>
            </a:r>
          </a:p>
          <a:p>
            <a:pPr lvl="1" eaLnBrk="1" hangingPunct="1">
              <a:lnSpc>
                <a:spcPct val="80000"/>
              </a:lnSpc>
            </a:pPr>
            <a:r>
              <a:rPr lang="en-US" dirty="0" smtClean="0">
                <a:solidFill>
                  <a:schemeClr val="tx2"/>
                </a:solidFill>
              </a:rPr>
              <a:t>Useful bootable CD ROM disks include </a:t>
            </a:r>
            <a:r>
              <a:rPr lang="en-US" dirty="0" err="1" smtClean="0">
                <a:solidFill>
                  <a:schemeClr val="tx2"/>
                </a:solidFill>
              </a:rPr>
              <a:t>Knoppix</a:t>
            </a:r>
            <a:r>
              <a:rPr lang="en-US" dirty="0" smtClean="0">
                <a:solidFill>
                  <a:schemeClr val="tx2"/>
                </a:solidFill>
              </a:rPr>
              <a:t> </a:t>
            </a:r>
            <a:r>
              <a:rPr lang="en-US" dirty="0" smtClean="0">
                <a:solidFill>
                  <a:schemeClr val="tx2"/>
                </a:solidFill>
                <a:hlinkClick r:id="rId2"/>
              </a:rPr>
              <a:t>http://www.knoppix.org</a:t>
            </a:r>
            <a:r>
              <a:rPr lang="en-US" dirty="0" smtClean="0">
                <a:solidFill>
                  <a:schemeClr val="tx2"/>
                </a:solidFill>
              </a:rPr>
              <a:t> and the Ultimate Boot Disk from </a:t>
            </a:r>
            <a:r>
              <a:rPr lang="en-US" dirty="0" smtClean="0">
                <a:solidFill>
                  <a:schemeClr val="tx2"/>
                </a:solidFill>
                <a:hlinkClick r:id="rId3"/>
              </a:rPr>
              <a:t>http://www.ultimatebootcd.com</a:t>
            </a:r>
            <a:r>
              <a:rPr lang="en-US" dirty="0" smtClean="0">
                <a:solidFill>
                  <a:schemeClr val="tx2"/>
                </a:solidFill>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Remove Malware from Your Computer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Windows Registry</a:t>
            </a:r>
          </a:p>
          <a:p>
            <a:pPr lvl="1" eaLnBrk="1" hangingPunct="1">
              <a:lnSpc>
                <a:spcPct val="80000"/>
              </a:lnSpc>
            </a:pPr>
            <a:r>
              <a:rPr lang="en-US" dirty="0" smtClean="0">
                <a:solidFill>
                  <a:schemeClr val="tx2"/>
                </a:solidFill>
              </a:rPr>
              <a:t>Stores the settings used by Windows 7 and the applications on your computer</a:t>
            </a:r>
          </a:p>
          <a:p>
            <a:pPr lvl="1" eaLnBrk="1" hangingPunct="1">
              <a:lnSpc>
                <a:spcPct val="80000"/>
              </a:lnSpc>
            </a:pPr>
            <a:r>
              <a:rPr lang="en-US" dirty="0" smtClean="0">
                <a:solidFill>
                  <a:schemeClr val="tx2"/>
                </a:solidFill>
              </a:rPr>
              <a:t>Computer boots from this disk instead of the hard drive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Remove Malware from Your Computer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Registry Editor</a:t>
            </a:r>
          </a:p>
          <a:p>
            <a:pPr lvl="1" eaLnBrk="1" hangingPunct="1">
              <a:lnSpc>
                <a:spcPct val="80000"/>
              </a:lnSpc>
            </a:pPr>
            <a:r>
              <a:rPr lang="en-US" dirty="0" smtClean="0">
                <a:solidFill>
                  <a:schemeClr val="tx2"/>
                </a:solidFill>
              </a:rPr>
              <a:t>Used to view and edit the Windows Registry file</a:t>
            </a:r>
          </a:p>
          <a:p>
            <a:pPr eaLnBrk="1" hangingPunct="1">
              <a:lnSpc>
                <a:spcPct val="80000"/>
              </a:lnSpc>
            </a:pPr>
            <a:r>
              <a:rPr lang="en-US" b="1" dirty="0" smtClean="0">
                <a:solidFill>
                  <a:schemeClr val="tx2"/>
                </a:solidFill>
              </a:rPr>
              <a:t>Hives</a:t>
            </a:r>
            <a:endParaRPr lang="en-US" dirty="0" smtClean="0">
              <a:solidFill>
                <a:schemeClr val="tx2"/>
              </a:solidFill>
            </a:endParaRPr>
          </a:p>
          <a:p>
            <a:pPr lvl="1" eaLnBrk="1" hangingPunct="1">
              <a:lnSpc>
                <a:spcPct val="80000"/>
              </a:lnSpc>
            </a:pPr>
            <a:r>
              <a:rPr lang="en-US" dirty="0" smtClean="0">
                <a:solidFill>
                  <a:schemeClr val="tx2"/>
                </a:solidFill>
              </a:rPr>
              <a:t>The five major areas of the Registry</a:t>
            </a:r>
          </a:p>
          <a:p>
            <a:pPr eaLnBrk="1" hangingPunct="1">
              <a:lnSpc>
                <a:spcPct val="80000"/>
              </a:lnSpc>
            </a:pPr>
            <a:r>
              <a:rPr lang="en-US" b="1" dirty="0" smtClean="0">
                <a:solidFill>
                  <a:schemeClr val="tx2"/>
                </a:solidFill>
              </a:rPr>
              <a:t>Keys</a:t>
            </a:r>
          </a:p>
          <a:p>
            <a:pPr lvl="1" eaLnBrk="1" hangingPunct="1">
              <a:lnSpc>
                <a:spcPct val="80000"/>
              </a:lnSpc>
            </a:pPr>
            <a:r>
              <a:rPr lang="en-US" dirty="0" smtClean="0">
                <a:solidFill>
                  <a:schemeClr val="tx2"/>
                </a:solidFill>
              </a:rPr>
              <a:t>Folders within each hive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Remove Malware from Your Computer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Restoring Internet Explorer</a:t>
            </a:r>
          </a:p>
          <a:p>
            <a:pPr lvl="1" eaLnBrk="1" hangingPunct="1">
              <a:lnSpc>
                <a:spcPct val="80000"/>
              </a:lnSpc>
            </a:pPr>
            <a:r>
              <a:rPr lang="en-US" dirty="0" smtClean="0">
                <a:solidFill>
                  <a:schemeClr val="tx2"/>
                </a:solidFill>
              </a:rPr>
              <a:t>Home page</a:t>
            </a:r>
          </a:p>
          <a:p>
            <a:pPr lvl="1" eaLnBrk="1" hangingPunct="1">
              <a:lnSpc>
                <a:spcPct val="80000"/>
              </a:lnSpc>
            </a:pPr>
            <a:r>
              <a:rPr lang="en-US" dirty="0" smtClean="0">
                <a:solidFill>
                  <a:schemeClr val="tx2"/>
                </a:solidFill>
              </a:rPr>
              <a:t>Delete temporary Internet files</a:t>
            </a:r>
          </a:p>
          <a:p>
            <a:pPr lvl="1" eaLnBrk="1" hangingPunct="1">
              <a:lnSpc>
                <a:spcPct val="80000"/>
              </a:lnSpc>
            </a:pPr>
            <a:r>
              <a:rPr lang="en-US" dirty="0" smtClean="0">
                <a:solidFill>
                  <a:schemeClr val="tx2"/>
                </a:solidFill>
              </a:rPr>
              <a:t>Delete cookies</a:t>
            </a:r>
          </a:p>
          <a:p>
            <a:pPr lvl="1" eaLnBrk="1" hangingPunct="1">
              <a:lnSpc>
                <a:spcPct val="80000"/>
              </a:lnSpc>
            </a:pPr>
            <a:r>
              <a:rPr lang="en-US" dirty="0" smtClean="0">
                <a:solidFill>
                  <a:schemeClr val="tx2"/>
                </a:solidFill>
              </a:rPr>
              <a:t>Clear AutoComplete</a:t>
            </a:r>
          </a:p>
          <a:p>
            <a:pPr lvl="1" eaLnBrk="1" hangingPunct="1">
              <a:lnSpc>
                <a:spcPct val="80000"/>
              </a:lnSpc>
            </a:pPr>
            <a:r>
              <a:rPr lang="en-US" dirty="0" smtClean="0">
                <a:solidFill>
                  <a:schemeClr val="tx2"/>
                </a:solidFill>
              </a:rPr>
              <a:t>Delete browsing history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Remove Malware from Your Computer</a:t>
            </a:r>
          </a:p>
        </p:txBody>
      </p:sp>
      <p:pic>
        <p:nvPicPr>
          <p:cNvPr id="7170" name="Picture 2" descr="C:\Users\Steve\Desktop\PowerPoint for Windows\Solution Files\Chapter 10\10fig47.jpg"/>
          <p:cNvPicPr>
            <a:picLocks noChangeAspect="1" noChangeArrowheads="1"/>
          </p:cNvPicPr>
          <p:nvPr/>
        </p:nvPicPr>
        <p:blipFill>
          <a:blip r:embed="rId3" cstate="print"/>
          <a:srcRect/>
          <a:stretch>
            <a:fillRect/>
          </a:stretch>
        </p:blipFill>
        <p:spPr bwMode="auto">
          <a:xfrm>
            <a:off x="771181" y="1833700"/>
            <a:ext cx="7899094" cy="4158576"/>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Viruses</a:t>
            </a:r>
            <a:endParaRPr lang="en-US" sz="2800" b="1" dirty="0" smtClean="0">
              <a:solidFill>
                <a:schemeClr val="tx2"/>
              </a:solidFill>
            </a:endParaRPr>
          </a:p>
          <a:p>
            <a:pPr lvl="1" eaLnBrk="1" hangingPunct="1"/>
            <a:r>
              <a:rPr lang="en-US" dirty="0" smtClean="0">
                <a:solidFill>
                  <a:schemeClr val="tx2"/>
                </a:solidFill>
              </a:rPr>
              <a:t>Malware that spreads from computer to computer</a:t>
            </a:r>
          </a:p>
          <a:p>
            <a:pPr eaLnBrk="1" hangingPunct="1"/>
            <a:r>
              <a:rPr lang="en-US" b="1" dirty="0" smtClean="0">
                <a:solidFill>
                  <a:schemeClr val="tx2"/>
                </a:solidFill>
              </a:rPr>
              <a:t>Spyware</a:t>
            </a:r>
          </a:p>
          <a:p>
            <a:pPr lvl="1" eaLnBrk="1" hangingPunct="1"/>
            <a:r>
              <a:rPr lang="en-US" dirty="0" smtClean="0">
                <a:solidFill>
                  <a:schemeClr val="tx2"/>
                </a:solidFill>
              </a:rPr>
              <a:t>Malware that collects personal information, displays advertisements, or changes browser settings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Protect Your Computer from Viruses and Spyware</a:t>
            </a:r>
          </a:p>
          <a:p>
            <a:pPr eaLnBrk="1" hangingPunct="1">
              <a:lnSpc>
                <a:spcPct val="110000"/>
              </a:lnSpc>
            </a:pPr>
            <a:r>
              <a:rPr lang="en-US" b="1" dirty="0" smtClean="0">
                <a:solidFill>
                  <a:schemeClr val="tx2"/>
                </a:solidFill>
              </a:rPr>
              <a:t>Secure Internet Explorer</a:t>
            </a:r>
          </a:p>
          <a:p>
            <a:pPr eaLnBrk="1" hangingPunct="1">
              <a:lnSpc>
                <a:spcPct val="110000"/>
              </a:lnSpc>
            </a:pPr>
            <a:r>
              <a:rPr lang="en-US" b="1" dirty="0" smtClean="0">
                <a:solidFill>
                  <a:schemeClr val="tx2"/>
                </a:solidFill>
              </a:rPr>
              <a:t>Set Parental Controls</a:t>
            </a:r>
          </a:p>
          <a:p>
            <a:pPr eaLnBrk="1" hangingPunct="1">
              <a:lnSpc>
                <a:spcPct val="110000"/>
              </a:lnSpc>
            </a:pPr>
            <a:r>
              <a:rPr lang="en-US" b="1" dirty="0" smtClean="0">
                <a:solidFill>
                  <a:schemeClr val="tx2"/>
                </a:solidFill>
              </a:rPr>
              <a:t>Encrypt Files with Encryption File System</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Troubleshoot Computer Problems</a:t>
            </a:r>
          </a:p>
          <a:p>
            <a:pPr eaLnBrk="1" hangingPunct="1">
              <a:lnSpc>
                <a:spcPct val="110000"/>
              </a:lnSpc>
            </a:pPr>
            <a:r>
              <a:rPr lang="en-US" b="1" dirty="0" smtClean="0">
                <a:solidFill>
                  <a:schemeClr val="tx2"/>
                </a:solidFill>
              </a:rPr>
              <a:t>Find and Use Help from Others</a:t>
            </a:r>
          </a:p>
          <a:p>
            <a:pPr eaLnBrk="1" hangingPunct="1">
              <a:lnSpc>
                <a:spcPct val="110000"/>
              </a:lnSpc>
            </a:pPr>
            <a:r>
              <a:rPr lang="en-US" b="1" dirty="0" smtClean="0">
                <a:solidFill>
                  <a:schemeClr val="tx2"/>
                </a:solidFill>
              </a:rPr>
              <a:t>Manage Hardware Devices</a:t>
            </a:r>
          </a:p>
          <a:p>
            <a:pPr eaLnBrk="1" hangingPunct="1">
              <a:lnSpc>
                <a:spcPct val="110000"/>
              </a:lnSpc>
            </a:pPr>
            <a:r>
              <a:rPr lang="en-US" b="1" dirty="0" smtClean="0">
                <a:solidFill>
                  <a:schemeClr val="tx2"/>
                </a:solidFill>
              </a:rPr>
              <a:t>Remove Malware from Your Computer</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dirty="0"/>
          </a:p>
        </p:txBody>
      </p:sp>
      <p:pic>
        <p:nvPicPr>
          <p:cNvPr id="26627"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26628"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Worm</a:t>
            </a:r>
            <a:endParaRPr lang="en-US" sz="2800" b="1" dirty="0" smtClean="0">
              <a:solidFill>
                <a:schemeClr val="tx2"/>
              </a:solidFill>
            </a:endParaRPr>
          </a:p>
          <a:p>
            <a:pPr lvl="1" eaLnBrk="1" hangingPunct="1"/>
            <a:r>
              <a:rPr lang="en-US" dirty="0" smtClean="0">
                <a:solidFill>
                  <a:schemeClr val="tx2"/>
                </a:solidFill>
              </a:rPr>
              <a:t>Malware that spreads to every computer on a network</a:t>
            </a:r>
          </a:p>
          <a:p>
            <a:pPr eaLnBrk="1" hangingPunct="1"/>
            <a:r>
              <a:rPr lang="en-US" b="1" dirty="0" smtClean="0">
                <a:solidFill>
                  <a:schemeClr val="tx2"/>
                </a:solidFill>
              </a:rPr>
              <a:t>Trojan Horse</a:t>
            </a:r>
          </a:p>
          <a:p>
            <a:pPr lvl="1" eaLnBrk="1" hangingPunct="1"/>
            <a:r>
              <a:rPr lang="en-US" dirty="0" smtClean="0">
                <a:solidFill>
                  <a:schemeClr val="tx2"/>
                </a:solidFill>
              </a:rPr>
              <a:t>Malware that hides inside legitimate programs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Poisoned Web Site</a:t>
            </a:r>
            <a:endParaRPr lang="en-US" sz="2800" b="1" dirty="0" smtClean="0">
              <a:solidFill>
                <a:schemeClr val="tx2"/>
              </a:solidFill>
            </a:endParaRPr>
          </a:p>
          <a:p>
            <a:pPr lvl="1" eaLnBrk="1" hangingPunct="1"/>
            <a:r>
              <a:rPr lang="en-US" dirty="0" smtClean="0">
                <a:solidFill>
                  <a:schemeClr val="tx2"/>
                </a:solidFill>
              </a:rPr>
              <a:t>A Web site that spreads a virus</a:t>
            </a:r>
          </a:p>
          <a:p>
            <a:pPr eaLnBrk="1" hangingPunct="1"/>
            <a:r>
              <a:rPr lang="en-US" b="1" dirty="0" smtClean="0">
                <a:solidFill>
                  <a:schemeClr val="tx2"/>
                </a:solidFill>
              </a:rPr>
              <a:t>Security Holes</a:t>
            </a:r>
          </a:p>
          <a:p>
            <a:pPr lvl="1" eaLnBrk="1" hangingPunct="1"/>
            <a:r>
              <a:rPr lang="en-US" dirty="0" smtClean="0">
                <a:solidFill>
                  <a:schemeClr val="tx2"/>
                </a:solidFill>
              </a:rPr>
              <a:t>Vulnerabilities in an operating system or program that allow malware to infect a computer without your knowledge</a:t>
            </a:r>
          </a:p>
          <a:p>
            <a:pPr eaLnBrk="1" hangingPunct="1">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Patch</a:t>
            </a:r>
            <a:endParaRPr lang="en-US" sz="2800" b="1" dirty="0" smtClean="0">
              <a:solidFill>
                <a:schemeClr val="tx2"/>
              </a:solidFill>
            </a:endParaRPr>
          </a:p>
          <a:p>
            <a:pPr lvl="1" eaLnBrk="1" hangingPunct="1"/>
            <a:r>
              <a:rPr lang="en-US" dirty="0" smtClean="0">
                <a:solidFill>
                  <a:schemeClr val="tx2"/>
                </a:solidFill>
              </a:rPr>
              <a:t>A small repair to an operating system or program that closes a security hole</a:t>
            </a:r>
          </a:p>
          <a:p>
            <a:pPr eaLnBrk="1" hangingPunct="1"/>
            <a:r>
              <a:rPr lang="en-US" b="1" dirty="0" smtClean="0">
                <a:solidFill>
                  <a:schemeClr val="tx2"/>
                </a:solidFill>
              </a:rPr>
              <a:t>Antivirus Program (Virus Checker)</a:t>
            </a:r>
          </a:p>
          <a:p>
            <a:pPr lvl="1" eaLnBrk="1" hangingPunct="1"/>
            <a:r>
              <a:rPr lang="en-US" dirty="0" smtClean="0">
                <a:solidFill>
                  <a:schemeClr val="tx2"/>
                </a:solidFill>
              </a:rPr>
              <a:t>Scans your computer for known viruses</a:t>
            </a:r>
          </a:p>
          <a:p>
            <a:pPr lvl="1" eaLnBrk="1" hangingPunct="1"/>
            <a:r>
              <a:rPr lang="en-US" dirty="0" smtClean="0">
                <a:solidFill>
                  <a:schemeClr val="tx2"/>
                </a:solidFill>
              </a:rPr>
              <a:t>Attempts to disable and remove viruses from your computer</a:t>
            </a:r>
          </a:p>
          <a:p>
            <a:pPr eaLnBrk="1" hangingPunct="1">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Protect Your Computer from Viruses and Spyware</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Virus Definition</a:t>
            </a:r>
            <a:endParaRPr lang="en-US" sz="2800" b="1" dirty="0" smtClean="0">
              <a:solidFill>
                <a:schemeClr val="tx2"/>
              </a:solidFill>
            </a:endParaRPr>
          </a:p>
          <a:p>
            <a:pPr lvl="1" eaLnBrk="1" hangingPunct="1"/>
            <a:r>
              <a:rPr lang="en-US" dirty="0" smtClean="0">
                <a:solidFill>
                  <a:schemeClr val="tx2"/>
                </a:solidFill>
              </a:rPr>
              <a:t>Information needed by the antivirus program to find and remove a virus</a:t>
            </a:r>
          </a:p>
          <a:p>
            <a:pPr eaLnBrk="1" hangingPunct="1"/>
            <a:r>
              <a:rPr lang="en-US" b="1" dirty="0" smtClean="0">
                <a:solidFill>
                  <a:schemeClr val="tx2"/>
                </a:solidFill>
              </a:rPr>
              <a:t>Zero-day Exploit</a:t>
            </a:r>
          </a:p>
          <a:p>
            <a:pPr lvl="1" eaLnBrk="1" hangingPunct="1"/>
            <a:r>
              <a:rPr lang="en-US" dirty="0" smtClean="0">
                <a:solidFill>
                  <a:schemeClr val="tx2"/>
                </a:solidFill>
              </a:rPr>
              <a:t>Attack launched shortly after a security hole is publicized </a:t>
            </a:r>
          </a:p>
          <a:p>
            <a:pPr eaLnBrk="1" hangingPunct="1">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3945</TotalTime>
  <Words>1565</Words>
  <Application>Microsoft Office PowerPoint</Application>
  <PresentationFormat>On-screen Show (4:3)</PresentationFormat>
  <Paragraphs>286</Paragraphs>
  <Slides>52</Slides>
  <Notes>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 Design</vt:lpstr>
      <vt:lpstr>PowerPoint Presentation</vt:lpstr>
      <vt:lpstr>Objectives</vt:lpstr>
      <vt:lpstr>Objectives</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Protect Your Computer from Viruses and Spyware</vt:lpstr>
      <vt:lpstr>Secure Internet Explorer</vt:lpstr>
      <vt:lpstr>Secure Internet Explorer</vt:lpstr>
      <vt:lpstr>Secure Internet Explorer</vt:lpstr>
      <vt:lpstr>Secure Internet Explorer</vt:lpstr>
      <vt:lpstr>Secure Internet Explorer</vt:lpstr>
      <vt:lpstr>Secure Internet Explorer</vt:lpstr>
      <vt:lpstr>Secure Internet Explorer</vt:lpstr>
      <vt:lpstr>Secure Internet Explorer</vt:lpstr>
      <vt:lpstr>Set Parental Controls</vt:lpstr>
      <vt:lpstr>Set Parental Controls</vt:lpstr>
      <vt:lpstr>Encrypt Files with Encryption File System</vt:lpstr>
      <vt:lpstr>Troubleshoot Computer Problems</vt:lpstr>
      <vt:lpstr>Troubleshoot Computer Problems</vt:lpstr>
      <vt:lpstr>Find and Use Help from Others</vt:lpstr>
      <vt:lpstr>Find and Use Help from Others</vt:lpstr>
      <vt:lpstr>Find and Use Help from Others</vt:lpstr>
      <vt:lpstr>Manage Hardware Devices</vt:lpstr>
      <vt:lpstr>Manage Hardware Devices</vt:lpstr>
      <vt:lpstr>Manage Hardware Devices</vt:lpstr>
      <vt:lpstr>Manage Hardware Devices</vt:lpstr>
      <vt:lpstr>Manage Hardware Devices</vt:lpstr>
      <vt:lpstr>Manage Hardware Devices</vt:lpstr>
      <vt:lpstr>Remove Malware from Your Computer</vt:lpstr>
      <vt:lpstr>Remove Malware from Your Computer</vt:lpstr>
      <vt:lpstr>Remove Malware from Your Computer</vt:lpstr>
      <vt:lpstr>Remove Malware from Your Computer</vt:lpstr>
      <vt:lpstr>Remove Malware from Your Computer</vt:lpstr>
      <vt:lpstr>Remove Malware from Your Computer</vt:lpstr>
      <vt:lpstr>Remove Malware from Your Computer</vt:lpstr>
      <vt:lpstr>Remove Malware from Your Computer</vt:lpstr>
      <vt:lpstr>Covered Objectives</vt:lpstr>
      <vt:lpstr>Covered Objectives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 Series</dc:creator>
  <dcterms:created xsi:type="dcterms:W3CDTF">2005-06-17T14:53:09Z</dcterms:created>
  <dcterms:modified xsi:type="dcterms:W3CDTF">2011-04-23T19:29:01Z</dcterms:modified>
</cp:coreProperties>
</file>