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58" r:id="rId3"/>
    <p:sldId id="267" r:id="rId4"/>
    <p:sldId id="259" r:id="rId5"/>
    <p:sldId id="295" r:id="rId6"/>
    <p:sldId id="278" r:id="rId7"/>
    <p:sldId id="279" r:id="rId8"/>
    <p:sldId id="280" r:id="rId9"/>
    <p:sldId id="272" r:id="rId10"/>
    <p:sldId id="281" r:id="rId11"/>
    <p:sldId id="282" r:id="rId12"/>
    <p:sldId id="283" r:id="rId13"/>
    <p:sldId id="273" r:id="rId14"/>
    <p:sldId id="296" r:id="rId15"/>
    <p:sldId id="284" r:id="rId16"/>
    <p:sldId id="274" r:id="rId17"/>
    <p:sldId id="297" r:id="rId18"/>
    <p:sldId id="285" r:id="rId19"/>
    <p:sldId id="286" r:id="rId20"/>
    <p:sldId id="287" r:id="rId21"/>
    <p:sldId id="298" r:id="rId22"/>
    <p:sldId id="301" r:id="rId23"/>
    <p:sldId id="288" r:id="rId24"/>
    <p:sldId id="289" r:id="rId25"/>
    <p:sldId id="290" r:id="rId26"/>
    <p:sldId id="299" r:id="rId27"/>
    <p:sldId id="276" r:id="rId28"/>
    <p:sldId id="291" r:id="rId29"/>
    <p:sldId id="292" r:id="rId30"/>
    <p:sldId id="293" r:id="rId31"/>
    <p:sldId id="294" r:id="rId32"/>
    <p:sldId id="300" r:id="rId33"/>
    <p:sldId id="277" r:id="rId34"/>
    <p:sldId id="269" r:id="rId35"/>
    <p:sldId id="270" r:id="rId36"/>
    <p:sldId id="26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Joyce N." initials="JN" lastIdx="23" clrIdx="2"/>
  <p:cmAuthor id="3" name="Owner" initials="O"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0" autoAdjust="0"/>
  </p:normalViewPr>
  <p:slideViewPr>
    <p:cSldViewPr snapToGrid="0">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78FE8-D7C8-4AEE-945E-491D7675F372}" type="slidenum">
              <a:rPr lang="en-US"/>
              <a:pPr>
                <a:defRPr/>
              </a:pPr>
              <a:t>‹#›</a:t>
            </a:fld>
            <a:endParaRPr lang="en-US" dirty="0"/>
          </a:p>
        </p:txBody>
      </p:sp>
    </p:spTree>
    <p:extLst>
      <p:ext uri="{BB962C8B-B14F-4D97-AF65-F5344CB8AC3E}">
        <p14:creationId xmlns:p14="http://schemas.microsoft.com/office/powerpoint/2010/main" val="4261570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D54998-EE73-4B98-8F3F-F4AF5E2964BA}" type="slidenum">
              <a:rPr lang="en-US"/>
              <a:pPr>
                <a:defRPr/>
              </a:pPr>
              <a:t>‹#›</a:t>
            </a:fld>
            <a:endParaRPr lang="en-US" dirty="0"/>
          </a:p>
        </p:txBody>
      </p:sp>
    </p:spTree>
    <p:extLst>
      <p:ext uri="{BB962C8B-B14F-4D97-AF65-F5344CB8AC3E}">
        <p14:creationId xmlns:p14="http://schemas.microsoft.com/office/powerpoint/2010/main" val="42822760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ftr" sz="quarter" idx="4"/>
          </p:nvPr>
        </p:nvSpPr>
        <p:spPr>
          <a:noFill/>
        </p:spPr>
        <p:txBody>
          <a:bodyPr/>
          <a:lstStyle/>
          <a:p>
            <a:r>
              <a:rPr lang="en-US" dirty="0" smtClean="0"/>
              <a:t>&lt;#&gt;</a:t>
            </a:r>
          </a:p>
        </p:txBody>
      </p:sp>
      <p:sp>
        <p:nvSpPr>
          <p:cNvPr id="17410" name="Rectangle 7"/>
          <p:cNvSpPr>
            <a:spLocks noGrp="1" noChangeArrowheads="1"/>
          </p:cNvSpPr>
          <p:nvPr>
            <p:ph type="sldNum" sz="quarter" idx="5"/>
          </p:nvPr>
        </p:nvSpPr>
        <p:spPr>
          <a:noFill/>
        </p:spPr>
        <p:txBody>
          <a:bodyPr/>
          <a:lstStyle/>
          <a:p>
            <a:fld id="{C6519E6E-2611-499E-A720-BE4933C3D48E}"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9.2</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9.15</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9.19</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9.25</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9.33</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26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9.37</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dirty="0"/>
          </a:p>
        </p:txBody>
      </p:sp>
      <p:sp>
        <p:nvSpPr>
          <p:cNvPr id="5" name="Slide Number Placeholder 4"/>
          <p:cNvSpPr>
            <a:spLocks noGrp="1"/>
          </p:cNvSpPr>
          <p:nvPr>
            <p:ph type="sldNum" sz="quarter" idx="11"/>
          </p:nvPr>
        </p:nvSpPr>
        <p:spPr/>
        <p:txBody>
          <a:bodyPr/>
          <a:lstStyle/>
          <a:p>
            <a:pPr>
              <a:defRPr/>
            </a:pPr>
            <a:fld id="{1FD54998-EE73-4B98-8F3F-F4AF5E2964BA}" type="slidenum">
              <a:rPr lang="en-US" smtClean="0"/>
              <a:pPr>
                <a:defRPr/>
              </a:pPr>
              <a:t>32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p:spPr>
        <p:txBody>
          <a:bodyPr lIns="90488" tIns="44450" rIns="90488" bIns="44450"/>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a:p>
            <a:pPr eaLnBrk="0" hangingPunct="0">
              <a:defRPr/>
            </a:pPr>
            <a:endParaRPr lang="en-US" dirty="0">
              <a:solidFill>
                <a:srgbClr val="008000"/>
              </a:solidFill>
            </a:endParaRPr>
          </a:p>
        </p:txBody>
      </p:sp>
      <p:sp>
        <p:nvSpPr>
          <p:cNvPr id="1037" name="Text Box 13"/>
          <p:cNvSpPr txBox="1">
            <a:spLocks noChangeArrowheads="1"/>
          </p:cNvSpPr>
          <p:nvPr/>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pPr>
            <a:r>
              <a:rPr lang="en-US" sz="1000" i="1" baseline="30000" dirty="0">
                <a:solidFill>
                  <a:schemeClr val="tx2"/>
                </a:solidFill>
              </a:rPr>
              <a:t>	with Microsoft </a:t>
            </a:r>
            <a:r>
              <a:rPr lang="en-US" sz="1000" i="1" baseline="30000" dirty="0" smtClean="0">
                <a:solidFill>
                  <a:schemeClr val="tx2"/>
                </a:solidFill>
              </a:rPr>
              <a:t>Windows 7</a:t>
            </a:r>
            <a:r>
              <a:rPr lang="en-US" sz="1000" i="1" baseline="30000" dirty="0">
                <a:solidFill>
                  <a:schemeClr val="tx2"/>
                </a:solidFill>
              </a:rPr>
              <a:t>	</a:t>
            </a:r>
            <a:r>
              <a:rPr lang="en-US" sz="1000" baseline="30000" dirty="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75DC7789-535B-4B95-BC3D-FCC6C7DF7266}" type="slidenum">
              <a:rPr lang="en-US" sz="1000" baseline="30000">
                <a:solidFill>
                  <a:schemeClr val="tx2"/>
                </a:solidFill>
              </a:rPr>
              <a:pPr algn="ctr">
                <a:spcBef>
                  <a:spcPct val="50000"/>
                </a:spcBef>
                <a:tabLst>
                  <a:tab pos="285750" algn="l"/>
                  <a:tab pos="3998913" algn="ctr"/>
                  <a:tab pos="8004175" algn="r"/>
                </a:tabLst>
              </a:pPr>
              <a:t>‹#›</a:t>
            </a:fld>
            <a:endParaRPr lang="en-US" sz="1000" baseline="30000" dirty="0">
              <a:solidFill>
                <a:schemeClr val="tx2"/>
              </a:solidFill>
            </a:endParaRPr>
          </a:p>
        </p:txBody>
      </p:sp>
      <p:sp>
        <p:nvSpPr>
          <p:cNvPr id="1038" name="Rectangle 14"/>
          <p:cNvSpPr>
            <a:spLocks noChangeArrowheads="1"/>
          </p:cNvSpPr>
          <p:nvPr/>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Microsoft</a:t>
            </a:r>
            <a:r>
              <a:rPr lang="en-US" sz="2800" b="1" i="1" baseline="30000" dirty="0" smtClean="0"/>
              <a:t>®</a:t>
            </a:r>
            <a:r>
              <a:rPr lang="en-US" sz="2800" b="1" i="1" dirty="0" smtClean="0"/>
              <a:t> Windows 7</a:t>
            </a:r>
          </a:p>
          <a:p>
            <a:pPr algn="ctr" eaLnBrk="1" hangingPunct="1">
              <a:lnSpc>
                <a:spcPct val="160000"/>
              </a:lnSpc>
              <a:buFontTx/>
              <a:buNone/>
            </a:pPr>
            <a:r>
              <a:rPr lang="en-US" sz="2800" b="1" dirty="0" smtClean="0">
                <a:solidFill>
                  <a:schemeClr val="tx2"/>
                </a:solidFill>
              </a:rPr>
              <a:t>Chapter 9</a:t>
            </a:r>
          </a:p>
          <a:p>
            <a:pPr algn="ctr" eaLnBrk="1" hangingPunct="1">
              <a:lnSpc>
                <a:spcPct val="60000"/>
              </a:lnSpc>
              <a:spcAft>
                <a:spcPts val="1300"/>
              </a:spcAft>
              <a:buFontTx/>
              <a:buNone/>
            </a:pPr>
            <a:r>
              <a:rPr lang="en-US" sz="2400" dirty="0" smtClean="0">
                <a:solidFill>
                  <a:schemeClr val="tx2"/>
                </a:solidFill>
              </a:rPr>
              <a:t>Monitoring and Tracking </a:t>
            </a:r>
          </a:p>
          <a:p>
            <a:pPr algn="ctr" eaLnBrk="1" hangingPunct="1">
              <a:lnSpc>
                <a:spcPct val="60000"/>
              </a:lnSpc>
              <a:spcAft>
                <a:spcPts val="1300"/>
              </a:spcAft>
              <a:buFontTx/>
              <a:buNone/>
            </a:pPr>
            <a:r>
              <a:rPr lang="en-US" sz="2400" dirty="0" smtClean="0">
                <a:solidFill>
                  <a:schemeClr val="tx2"/>
                </a:solidFill>
              </a:rPr>
              <a:t>System Performance</a:t>
            </a:r>
          </a:p>
          <a:p>
            <a:pPr eaLnBrk="1" hangingPunct="1">
              <a:lnSpc>
                <a:spcPct val="90000"/>
              </a:lnSpc>
            </a:pPr>
            <a:endParaRPr lang="en-US" dirty="0" smtClean="0"/>
          </a:p>
        </p:txBody>
      </p:sp>
      <p:sp>
        <p:nvSpPr>
          <p:cNvPr id="16394" name="Rectangle 25"/>
          <p:cNvSpPr>
            <a:spLocks noGrp="1" noChangeArrowheads="1"/>
          </p:cNvSpPr>
          <p:nvPr>
            <p:ph type="title"/>
          </p:nvPr>
        </p:nvSpPr>
        <p:spPr/>
        <p:txBody>
          <a:bodyPr/>
          <a:lstStyle/>
          <a:p>
            <a:pPr eaLnBrk="1" hangingPunct="1"/>
            <a:endParaRPr lang="en-US" dirty="0" smtClean="0"/>
          </a:p>
        </p:txBody>
      </p:sp>
      <p:pic>
        <p:nvPicPr>
          <p:cNvPr id="16395" name="Picture 24" descr="GO! Banner 3"/>
          <p:cNvPicPr>
            <a:picLocks noChangeAspect="1" noChangeArrowheads="1"/>
          </p:cNvPicPr>
          <p:nvPr/>
        </p:nvPicPr>
        <p:blipFill>
          <a:blip r:embed="rId3" cstate="print"/>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Processes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System Idle Process</a:t>
            </a:r>
            <a:endParaRPr lang="en-US" sz="2800" b="1" dirty="0" smtClean="0">
              <a:solidFill>
                <a:schemeClr val="tx2"/>
              </a:solidFill>
            </a:endParaRPr>
          </a:p>
          <a:p>
            <a:pPr lvl="1" eaLnBrk="1" hangingPunct="1"/>
            <a:r>
              <a:rPr lang="en-US" dirty="0" smtClean="0">
                <a:solidFill>
                  <a:schemeClr val="tx2"/>
                </a:solidFill>
              </a:rPr>
              <a:t>Indicates the amount of CPU capability not being used</a:t>
            </a:r>
          </a:p>
          <a:p>
            <a:pPr eaLnBrk="1" hangingPunct="1"/>
            <a:r>
              <a:rPr lang="en-US" b="1" dirty="0" smtClean="0">
                <a:solidFill>
                  <a:schemeClr val="tx2"/>
                </a:solidFill>
              </a:rPr>
              <a:t>Memory (Private Working Set)</a:t>
            </a:r>
          </a:p>
          <a:p>
            <a:pPr lvl="1" eaLnBrk="1" hangingPunct="1"/>
            <a:r>
              <a:rPr lang="en-US" dirty="0" smtClean="0">
                <a:solidFill>
                  <a:schemeClr val="tx2"/>
                </a:solidFill>
              </a:rPr>
              <a:t>Refers to the amount of memory that must be reserved by each process, which is not necessarily the amount of memory currently being used by that 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Processes by Using Task Manager</a:t>
            </a:r>
          </a:p>
        </p:txBody>
      </p:sp>
      <p:sp>
        <p:nvSpPr>
          <p:cNvPr id="19458" name="Rectangle 3"/>
          <p:cNvSpPr>
            <a:spLocks noGrp="1" noChangeArrowheads="1"/>
          </p:cNvSpPr>
          <p:nvPr>
            <p:ph type="body" idx="1"/>
          </p:nvPr>
        </p:nvSpPr>
        <p:spPr>
          <a:xfrm>
            <a:off x="685800" y="1842304"/>
            <a:ext cx="7772400" cy="4114800"/>
          </a:xfrm>
        </p:spPr>
        <p:txBody>
          <a:bodyPr/>
          <a:lstStyle/>
          <a:p>
            <a:pPr eaLnBrk="1" hangingPunct="1">
              <a:lnSpc>
                <a:spcPct val="80000"/>
              </a:lnSpc>
            </a:pPr>
            <a:r>
              <a:rPr lang="en-US" b="1" dirty="0" smtClean="0">
                <a:solidFill>
                  <a:schemeClr val="tx2"/>
                </a:solidFill>
              </a:rPr>
              <a:t>Threads</a:t>
            </a:r>
            <a:endParaRPr lang="en-US" sz="2800" b="1" dirty="0" smtClean="0">
              <a:solidFill>
                <a:schemeClr val="tx2"/>
              </a:solidFill>
            </a:endParaRPr>
          </a:p>
          <a:p>
            <a:pPr lvl="1" eaLnBrk="1" hangingPunct="1"/>
            <a:r>
              <a:rPr lang="en-US" dirty="0" smtClean="0">
                <a:solidFill>
                  <a:schemeClr val="tx2"/>
                </a:solidFill>
              </a:rPr>
              <a:t>Tasks that are processed simultaneously</a:t>
            </a:r>
          </a:p>
          <a:p>
            <a:pPr lvl="1" eaLnBrk="1" hangingPunct="1"/>
            <a:r>
              <a:rPr lang="en-US" dirty="0" smtClean="0">
                <a:solidFill>
                  <a:schemeClr val="tx2"/>
                </a:solidFill>
              </a:rPr>
              <a:t>Higher the thread count, the more resources the CPU must devote to managing the threads</a:t>
            </a:r>
          </a:p>
          <a:p>
            <a:pPr eaLnBrk="1" hangingPunct="1"/>
            <a:r>
              <a:rPr lang="en-US" b="1" dirty="0" smtClean="0">
                <a:solidFill>
                  <a:schemeClr val="tx2"/>
                </a:solidFill>
              </a:rPr>
              <a:t>CPU Time</a:t>
            </a:r>
          </a:p>
          <a:p>
            <a:pPr lvl="1" eaLnBrk="1" hangingPunct="1"/>
            <a:r>
              <a:rPr lang="en-US" dirty="0" smtClean="0">
                <a:solidFill>
                  <a:schemeClr val="tx2"/>
                </a:solidFill>
              </a:rPr>
              <a:t>Measures the actual time the processor spends working on a task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Processes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Managing Processes by Using Task Manager</a:t>
            </a:r>
            <a:endParaRPr lang="en-US" sz="2800" b="1" dirty="0" smtClean="0">
              <a:solidFill>
                <a:schemeClr val="tx2"/>
              </a:solidFill>
            </a:endParaRPr>
          </a:p>
          <a:p>
            <a:pPr lvl="1" eaLnBrk="1" hangingPunct="1"/>
            <a:r>
              <a:rPr lang="en-US" dirty="0" smtClean="0">
                <a:solidFill>
                  <a:schemeClr val="tx2"/>
                </a:solidFill>
              </a:rPr>
              <a:t>Change settings and properties</a:t>
            </a:r>
          </a:p>
          <a:p>
            <a:pPr lvl="1" eaLnBrk="1" hangingPunct="1"/>
            <a:r>
              <a:rPr lang="en-US" dirty="0" smtClean="0">
                <a:solidFill>
                  <a:schemeClr val="tx2"/>
                </a:solidFill>
              </a:rPr>
              <a:t>Dedicate more processor time to a process</a:t>
            </a:r>
          </a:p>
          <a:p>
            <a:pPr lvl="1" eaLnBrk="1" hangingPunct="1"/>
            <a:r>
              <a:rPr lang="en-US" dirty="0" smtClean="0">
                <a:solidFill>
                  <a:schemeClr val="tx2"/>
                </a:solidFill>
              </a:rPr>
              <a:t>End processes that do not display a window or an icon in Notification Area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Services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Windows Task Manager</a:t>
            </a:r>
          </a:p>
          <a:p>
            <a:pPr lvl="1" eaLnBrk="1" hangingPunct="1">
              <a:lnSpc>
                <a:spcPct val="80000"/>
              </a:lnSpc>
            </a:pPr>
            <a:r>
              <a:rPr lang="en-US" dirty="0" smtClean="0">
                <a:solidFill>
                  <a:schemeClr val="tx2"/>
                </a:solidFill>
              </a:rPr>
              <a:t>Display system’s services</a:t>
            </a:r>
          </a:p>
          <a:p>
            <a:pPr lvl="1" eaLnBrk="1" hangingPunct="1">
              <a:lnSpc>
                <a:spcPct val="80000"/>
              </a:lnSpc>
            </a:pPr>
            <a:r>
              <a:rPr lang="en-US" dirty="0" smtClean="0">
                <a:solidFill>
                  <a:schemeClr val="tx2"/>
                </a:solidFill>
              </a:rPr>
              <a:t>Sort the list of services</a:t>
            </a:r>
          </a:p>
          <a:p>
            <a:pPr lvl="1" eaLnBrk="1" hangingPunct="1">
              <a:lnSpc>
                <a:spcPct val="80000"/>
              </a:lnSpc>
            </a:pPr>
            <a:r>
              <a:rPr lang="en-US" dirty="0" smtClean="0">
                <a:solidFill>
                  <a:schemeClr val="tx2"/>
                </a:solidFill>
              </a:rPr>
              <a:t>View the process that is using a specific service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Services by Using Task Manager</a:t>
            </a:r>
          </a:p>
        </p:txBody>
      </p:sp>
      <p:pic>
        <p:nvPicPr>
          <p:cNvPr id="2050" name="Picture 2" descr="C:\Users\Steve\Desktop\PowerPoint for Windows\Solution Files\Chapter 09\09fig15.jpg"/>
          <p:cNvPicPr>
            <a:picLocks noChangeAspect="1" noChangeArrowheads="1"/>
          </p:cNvPicPr>
          <p:nvPr/>
        </p:nvPicPr>
        <p:blipFill>
          <a:blip r:embed="rId3" cstate="print"/>
          <a:srcRect/>
          <a:stretch>
            <a:fillRect/>
          </a:stretch>
        </p:blipFill>
        <p:spPr bwMode="auto">
          <a:xfrm>
            <a:off x="599758" y="1629413"/>
            <a:ext cx="7993400" cy="4506982"/>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View Services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Process Identifier (PID)</a:t>
            </a:r>
          </a:p>
          <a:p>
            <a:pPr lvl="1" eaLnBrk="1" hangingPunct="1">
              <a:lnSpc>
                <a:spcPct val="80000"/>
              </a:lnSpc>
            </a:pPr>
            <a:r>
              <a:rPr lang="en-US" dirty="0" smtClean="0">
                <a:solidFill>
                  <a:schemeClr val="tx2"/>
                </a:solidFill>
              </a:rPr>
              <a:t>Unique number assigned to each process while it runs</a:t>
            </a:r>
          </a:p>
          <a:p>
            <a:pPr lvl="1" eaLnBrk="1" hangingPunct="1">
              <a:lnSpc>
                <a:spcPct val="80000"/>
              </a:lnSpc>
            </a:pPr>
            <a:r>
              <a:rPr lang="en-US" dirty="0" smtClean="0">
                <a:solidFill>
                  <a:schemeClr val="tx2"/>
                </a:solidFill>
              </a:rPr>
              <a:t>A single process may use several services</a:t>
            </a:r>
          </a:p>
          <a:p>
            <a:pPr lvl="1" eaLnBrk="1" hangingPunct="1">
              <a:lnSpc>
                <a:spcPct val="80000"/>
              </a:lnSpc>
            </a:pPr>
            <a:r>
              <a:rPr lang="en-US" dirty="0" smtClean="0">
                <a:solidFill>
                  <a:schemeClr val="tx2"/>
                </a:solidFill>
              </a:rPr>
              <a:t>Enables each service to focus on small, specific tasks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Track Performance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Windows Task Manager</a:t>
            </a:r>
            <a:endParaRPr lang="en-US" sz="2800" b="1" dirty="0" smtClean="0">
              <a:solidFill>
                <a:schemeClr val="tx2"/>
              </a:solidFill>
            </a:endParaRPr>
          </a:p>
          <a:p>
            <a:pPr lvl="1" eaLnBrk="1" hangingPunct="1"/>
            <a:r>
              <a:rPr lang="en-US" dirty="0" smtClean="0">
                <a:solidFill>
                  <a:schemeClr val="tx2"/>
                </a:solidFill>
              </a:rPr>
              <a:t>Performance tab</a:t>
            </a:r>
          </a:p>
          <a:p>
            <a:pPr lvl="2" eaLnBrk="1" hangingPunct="1"/>
            <a:r>
              <a:rPr lang="en-US" dirty="0" smtClean="0">
                <a:solidFill>
                  <a:schemeClr val="tx2"/>
                </a:solidFill>
              </a:rPr>
              <a:t>Capture and chart statistics</a:t>
            </a:r>
          </a:p>
          <a:p>
            <a:pPr lvl="2" eaLnBrk="1" hangingPunct="1"/>
            <a:r>
              <a:rPr lang="en-US" dirty="0" smtClean="0">
                <a:solidFill>
                  <a:schemeClr val="tx2"/>
                </a:solidFill>
              </a:rPr>
              <a:t>CPU Usage and Memory panes provide a graphical representation of the performance statistics</a:t>
            </a:r>
          </a:p>
          <a:p>
            <a:pPr lvl="2" eaLnBrk="1" hangingPunct="1"/>
            <a:r>
              <a:rPr lang="en-US" dirty="0" smtClean="0">
                <a:solidFill>
                  <a:schemeClr val="tx2"/>
                </a:solidFill>
              </a:rPr>
              <a:t>CPU Usage History and Physical Memory Usage History panes chart performance statistics over time at one-second intervals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Track Performance by Using Task Manager</a:t>
            </a:r>
          </a:p>
        </p:txBody>
      </p:sp>
      <p:pic>
        <p:nvPicPr>
          <p:cNvPr id="3074" name="Picture 2" descr="C:\Users\Steve\Desktop\PowerPoint for Windows\Solution Files\Chapter 09\09fig18.jpg"/>
          <p:cNvPicPr>
            <a:picLocks noChangeAspect="1" noChangeArrowheads="1"/>
          </p:cNvPicPr>
          <p:nvPr/>
        </p:nvPicPr>
        <p:blipFill>
          <a:blip r:embed="rId3" cstate="print"/>
          <a:srcRect/>
          <a:stretch>
            <a:fillRect/>
          </a:stretch>
        </p:blipFill>
        <p:spPr bwMode="auto">
          <a:xfrm>
            <a:off x="605928" y="1673479"/>
            <a:ext cx="8130448" cy="3989189"/>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Track Performance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Tracking Network Performance Using Task Manager</a:t>
            </a:r>
            <a:endParaRPr lang="en-US" sz="2800" b="1" dirty="0" smtClean="0">
              <a:solidFill>
                <a:schemeClr val="tx2"/>
              </a:solidFill>
            </a:endParaRPr>
          </a:p>
          <a:p>
            <a:pPr lvl="1" eaLnBrk="1" hangingPunct="1"/>
            <a:r>
              <a:rPr lang="en-US" dirty="0" smtClean="0">
                <a:solidFill>
                  <a:schemeClr val="tx2"/>
                </a:solidFill>
              </a:rPr>
              <a:t>Networking tab</a:t>
            </a:r>
          </a:p>
          <a:p>
            <a:pPr lvl="2" eaLnBrk="1" hangingPunct="1"/>
            <a:r>
              <a:rPr lang="en-US" dirty="0" smtClean="0">
                <a:solidFill>
                  <a:schemeClr val="tx2"/>
                </a:solidFill>
              </a:rPr>
              <a:t>Tracks the resources used by your computer to communicate with your local network</a:t>
            </a:r>
          </a:p>
          <a:p>
            <a:pPr lvl="2" eaLnBrk="1" hangingPunct="1"/>
            <a:r>
              <a:rPr lang="en-US" dirty="0" smtClean="0">
                <a:solidFill>
                  <a:schemeClr val="tx2"/>
                </a:solidFill>
              </a:rPr>
              <a:t>Determine when data is being sent from your computer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Track Performance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Network Interface Card (NIC) </a:t>
            </a:r>
            <a:endParaRPr lang="en-US" sz="2800" b="1" dirty="0" smtClean="0">
              <a:solidFill>
                <a:schemeClr val="tx2"/>
              </a:solidFill>
            </a:endParaRPr>
          </a:p>
          <a:p>
            <a:pPr lvl="1" eaLnBrk="1" hangingPunct="1"/>
            <a:r>
              <a:rPr lang="en-US" dirty="0" smtClean="0">
                <a:solidFill>
                  <a:schemeClr val="tx2"/>
                </a:solidFill>
              </a:rPr>
              <a:t>Also called a network adapter</a:t>
            </a:r>
          </a:p>
          <a:p>
            <a:pPr lvl="2" eaLnBrk="1" hangingPunct="1"/>
            <a:r>
              <a:rPr lang="en-US" dirty="0" smtClean="0">
                <a:solidFill>
                  <a:schemeClr val="tx2"/>
                </a:solidFill>
              </a:rPr>
              <a:t>Enables a computer to connect and communicate with a network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796121" y="1358880"/>
            <a:ext cx="7772400" cy="4114800"/>
          </a:xfrm>
        </p:spPr>
        <p:txBody>
          <a:bodyPr/>
          <a:lstStyle/>
          <a:p>
            <a:pPr eaLnBrk="1" hangingPunct="1">
              <a:lnSpc>
                <a:spcPct val="110000"/>
              </a:lnSpc>
            </a:pPr>
            <a:r>
              <a:rPr lang="en-US" b="1" dirty="0" smtClean="0">
                <a:solidFill>
                  <a:schemeClr val="tx2"/>
                </a:solidFill>
              </a:rPr>
              <a:t>Manage Applications by Using Task Manager</a:t>
            </a:r>
          </a:p>
          <a:p>
            <a:pPr eaLnBrk="1" hangingPunct="1">
              <a:lnSpc>
                <a:spcPct val="110000"/>
              </a:lnSpc>
            </a:pPr>
            <a:r>
              <a:rPr lang="en-US" b="1" dirty="0" smtClean="0">
                <a:solidFill>
                  <a:schemeClr val="tx2"/>
                </a:solidFill>
              </a:rPr>
              <a:t>Manage Processes by Using Task Manager</a:t>
            </a:r>
          </a:p>
          <a:p>
            <a:pPr eaLnBrk="1" hangingPunct="1">
              <a:lnSpc>
                <a:spcPct val="110000"/>
              </a:lnSpc>
            </a:pPr>
            <a:r>
              <a:rPr lang="en-US" b="1" dirty="0" smtClean="0">
                <a:solidFill>
                  <a:schemeClr val="tx2"/>
                </a:solidFill>
              </a:rPr>
              <a:t>View Services by Using Task Manager</a:t>
            </a:r>
          </a:p>
          <a:p>
            <a:pPr eaLnBrk="1" hangingPunct="1">
              <a:lnSpc>
                <a:spcPct val="110000"/>
              </a:lnSpc>
            </a:pPr>
            <a:r>
              <a:rPr lang="en-US" b="1" dirty="0" smtClean="0">
                <a:solidFill>
                  <a:schemeClr val="tx2"/>
                </a:solidFill>
              </a:rPr>
              <a:t>Track Performance by Using Task Manager</a:t>
            </a:r>
          </a:p>
          <a:p>
            <a:pPr eaLnBrk="1" hangingPunct="1">
              <a:lnSpc>
                <a:spcPct val="110000"/>
              </a:lnSpc>
            </a:pPr>
            <a:endParaRPr lang="en-US" b="1" dirty="0" smtClean="0">
              <a:solidFill>
                <a:schemeClr val="tx2"/>
              </a:solidFill>
            </a:endParaRP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sp>
        <p:nvSpPr>
          <p:cNvPr id="19458" name="Rectangle 3"/>
          <p:cNvSpPr>
            <a:spLocks noGrp="1" noChangeArrowheads="1"/>
          </p:cNvSpPr>
          <p:nvPr>
            <p:ph type="body" idx="1"/>
          </p:nvPr>
        </p:nvSpPr>
        <p:spPr>
          <a:xfrm>
            <a:off x="708949" y="2258992"/>
            <a:ext cx="7772400" cy="4114800"/>
          </a:xfrm>
        </p:spPr>
        <p:txBody>
          <a:bodyPr/>
          <a:lstStyle/>
          <a:p>
            <a:pPr eaLnBrk="1" hangingPunct="1">
              <a:lnSpc>
                <a:spcPct val="80000"/>
              </a:lnSpc>
            </a:pPr>
            <a:r>
              <a:rPr lang="en-US" b="1" dirty="0" smtClean="0">
                <a:solidFill>
                  <a:schemeClr val="tx2"/>
                </a:solidFill>
              </a:rPr>
              <a:t>Real Time</a:t>
            </a:r>
            <a:endParaRPr lang="en-US" sz="2800" b="1" dirty="0" smtClean="0">
              <a:solidFill>
                <a:schemeClr val="tx2"/>
              </a:solidFill>
            </a:endParaRPr>
          </a:p>
          <a:p>
            <a:pPr lvl="1" eaLnBrk="1" hangingPunct="1"/>
            <a:r>
              <a:rPr lang="en-US" dirty="0" smtClean="0">
                <a:solidFill>
                  <a:schemeClr val="tx2"/>
                </a:solidFill>
              </a:rPr>
              <a:t>Actual time something takes place</a:t>
            </a:r>
          </a:p>
          <a:p>
            <a:pPr eaLnBrk="1" hangingPunct="1"/>
            <a:r>
              <a:rPr lang="en-US" b="1" dirty="0" smtClean="0">
                <a:solidFill>
                  <a:schemeClr val="tx2"/>
                </a:solidFill>
              </a:rPr>
              <a:t>Resource Monitor</a:t>
            </a:r>
          </a:p>
          <a:p>
            <a:pPr lvl="1" eaLnBrk="1" hangingPunct="1"/>
            <a:r>
              <a:rPr lang="en-US" dirty="0" smtClean="0">
                <a:solidFill>
                  <a:schemeClr val="tx2"/>
                </a:solidFill>
              </a:rPr>
              <a:t>Provides performance measurements</a:t>
            </a:r>
          </a:p>
          <a:p>
            <a:pPr lvl="2" eaLnBrk="1" hangingPunct="1"/>
            <a:r>
              <a:rPr lang="en-US" dirty="0" smtClean="0">
                <a:solidFill>
                  <a:schemeClr val="tx2"/>
                </a:solidFill>
              </a:rPr>
              <a:t>CPU usage</a:t>
            </a:r>
          </a:p>
          <a:p>
            <a:pPr lvl="2" eaLnBrk="1" hangingPunct="1"/>
            <a:r>
              <a:rPr lang="en-US" dirty="0" smtClean="0">
                <a:solidFill>
                  <a:schemeClr val="tx2"/>
                </a:solidFill>
              </a:rPr>
              <a:t>Hard disk drive usage</a:t>
            </a:r>
          </a:p>
          <a:p>
            <a:pPr lvl="2" eaLnBrk="1" hangingPunct="1"/>
            <a:r>
              <a:rPr lang="en-US" dirty="0" smtClean="0">
                <a:solidFill>
                  <a:schemeClr val="tx2"/>
                </a:solidFill>
              </a:rPr>
              <a:t>Network usage</a:t>
            </a:r>
          </a:p>
          <a:p>
            <a:pPr lvl="2" eaLnBrk="1" hangingPunct="1"/>
            <a:r>
              <a:rPr lang="en-US" dirty="0" smtClean="0">
                <a:solidFill>
                  <a:schemeClr val="tx2"/>
                </a:solidFill>
              </a:rPr>
              <a:t>Memory usage</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pic>
        <p:nvPicPr>
          <p:cNvPr id="4098" name="Picture 2" descr="C:\Users\Steve\Desktop\PowerPoint for Windows\Solution Files\Chapter 09\09fig26.jpg"/>
          <p:cNvPicPr>
            <a:picLocks noChangeAspect="1" noChangeArrowheads="1"/>
          </p:cNvPicPr>
          <p:nvPr/>
        </p:nvPicPr>
        <p:blipFill>
          <a:blip r:embed="rId3" cstate="print"/>
          <a:srcRect/>
          <a:stretch>
            <a:fillRect/>
          </a:stretch>
        </p:blipFill>
        <p:spPr bwMode="auto">
          <a:xfrm>
            <a:off x="300606" y="2359022"/>
            <a:ext cx="8517882" cy="3446867"/>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Performance Monitor</a:t>
            </a:r>
          </a:p>
          <a:p>
            <a:pPr lvl="1" eaLnBrk="1" hangingPunct="1"/>
            <a:r>
              <a:rPr lang="en-US" dirty="0" smtClean="0">
                <a:solidFill>
                  <a:schemeClr val="tx2"/>
                </a:solidFill>
              </a:rPr>
              <a:t>Focuses on computer performance</a:t>
            </a:r>
          </a:p>
          <a:p>
            <a:pPr lvl="2" eaLnBrk="1" hangingPunct="1"/>
            <a:r>
              <a:rPr lang="en-US" dirty="0" smtClean="0">
                <a:solidFill>
                  <a:schemeClr val="tx2"/>
                </a:solidFill>
              </a:rPr>
              <a:t>Creates charts that can be modified and saved as image files</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sp>
        <p:nvSpPr>
          <p:cNvPr id="19458" name="Rectangle 3"/>
          <p:cNvSpPr>
            <a:spLocks noGrp="1" noChangeArrowheads="1"/>
          </p:cNvSpPr>
          <p:nvPr>
            <p:ph type="body" idx="1"/>
          </p:nvPr>
        </p:nvSpPr>
        <p:spPr/>
        <p:txBody>
          <a:bodyPr/>
          <a:lstStyle/>
          <a:p>
            <a:pPr eaLnBrk="1" hangingPunct="1"/>
            <a:r>
              <a:rPr lang="en-US" b="1" dirty="0" smtClean="0">
                <a:solidFill>
                  <a:schemeClr val="tx2"/>
                </a:solidFill>
              </a:rPr>
              <a:t>Creating a System Diagnostics Report</a:t>
            </a:r>
          </a:p>
          <a:p>
            <a:pPr lvl="1" eaLnBrk="1" hangingPunct="1"/>
            <a:r>
              <a:rPr lang="en-US" dirty="0" smtClean="0">
                <a:solidFill>
                  <a:schemeClr val="tx2"/>
                </a:solidFill>
              </a:rPr>
              <a:t>System Diagnostics Report</a:t>
            </a:r>
          </a:p>
          <a:p>
            <a:pPr lvl="2" eaLnBrk="1" hangingPunct="1"/>
            <a:r>
              <a:rPr lang="en-US" dirty="0" smtClean="0">
                <a:solidFill>
                  <a:schemeClr val="tx2"/>
                </a:solidFill>
              </a:rPr>
              <a:t>Pre-built report that summarizes computer’s overall performance</a:t>
            </a:r>
          </a:p>
          <a:p>
            <a:pPr lvl="2" eaLnBrk="1" hangingPunct="1"/>
            <a:r>
              <a:rPr lang="en-US" dirty="0" smtClean="0">
                <a:solidFill>
                  <a:schemeClr val="tx2"/>
                </a:solidFill>
              </a:rPr>
              <a:t>Can be saved as an HTML document for easy sharing</a:t>
            </a: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sp>
        <p:nvSpPr>
          <p:cNvPr id="19458" name="Rectangle 3"/>
          <p:cNvSpPr>
            <a:spLocks noGrp="1" noChangeArrowheads="1"/>
          </p:cNvSpPr>
          <p:nvPr>
            <p:ph type="body" idx="1"/>
          </p:nvPr>
        </p:nvSpPr>
        <p:spPr>
          <a:xfrm>
            <a:off x="509286" y="2166397"/>
            <a:ext cx="8403220" cy="4114800"/>
          </a:xfrm>
        </p:spPr>
        <p:txBody>
          <a:bodyPr/>
          <a:lstStyle/>
          <a:p>
            <a:pPr eaLnBrk="1" hangingPunct="1"/>
            <a:r>
              <a:rPr lang="en-US" b="1" dirty="0" smtClean="0">
                <a:solidFill>
                  <a:schemeClr val="tx2"/>
                </a:solidFill>
              </a:rPr>
              <a:t>Using the Reliability Monitor</a:t>
            </a:r>
          </a:p>
          <a:p>
            <a:pPr lvl="1" eaLnBrk="1" hangingPunct="1"/>
            <a:r>
              <a:rPr lang="en-US" dirty="0" smtClean="0">
                <a:solidFill>
                  <a:schemeClr val="tx2"/>
                </a:solidFill>
              </a:rPr>
              <a:t>Provides data about a computer’s overall reliability</a:t>
            </a:r>
          </a:p>
          <a:p>
            <a:pPr lvl="1" eaLnBrk="1" hangingPunct="1"/>
            <a:r>
              <a:rPr lang="en-US" dirty="0" smtClean="0">
                <a:solidFill>
                  <a:schemeClr val="tx2"/>
                </a:solidFill>
              </a:rPr>
              <a:t>Control Panel, System and Security, Review your computer’s status, Maintenance, Check for solutions to problem reports, View reliability history</a:t>
            </a:r>
          </a:p>
          <a:p>
            <a:pPr lvl="1" eaLnBrk="1" hangingPunct="1"/>
            <a:endParaRPr lang="en-US" dirty="0" smtClean="0">
              <a:solidFill>
                <a:schemeClr val="tx2"/>
              </a:solidFill>
            </a:endParaRPr>
          </a:p>
          <a:p>
            <a:pPr lvl="2"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sp>
        <p:nvSpPr>
          <p:cNvPr id="19458" name="Rectangle 3"/>
          <p:cNvSpPr>
            <a:spLocks noGrp="1" noChangeArrowheads="1"/>
          </p:cNvSpPr>
          <p:nvPr>
            <p:ph type="body" idx="1"/>
          </p:nvPr>
        </p:nvSpPr>
        <p:spPr>
          <a:xfrm>
            <a:off x="462987" y="1877025"/>
            <a:ext cx="8437945" cy="4114800"/>
          </a:xfrm>
        </p:spPr>
        <p:txBody>
          <a:bodyPr/>
          <a:lstStyle/>
          <a:p>
            <a:pPr eaLnBrk="1" hangingPunct="1"/>
            <a:r>
              <a:rPr lang="en-US" b="1" dirty="0" smtClean="0">
                <a:solidFill>
                  <a:schemeClr val="tx2"/>
                </a:solidFill>
              </a:rPr>
              <a:t>Reliability</a:t>
            </a:r>
          </a:p>
          <a:p>
            <a:pPr lvl="1" eaLnBrk="1" hangingPunct="1"/>
            <a:r>
              <a:rPr lang="en-US" dirty="0" smtClean="0">
                <a:solidFill>
                  <a:schemeClr val="tx2"/>
                </a:solidFill>
              </a:rPr>
              <a:t>Likelihood your computer will work as intended</a:t>
            </a:r>
          </a:p>
          <a:p>
            <a:pPr lvl="1" eaLnBrk="1" hangingPunct="1"/>
            <a:r>
              <a:rPr lang="en-US" dirty="0" smtClean="0">
                <a:solidFill>
                  <a:schemeClr val="tx2"/>
                </a:solidFill>
              </a:rPr>
              <a:t>Tracks events that affect system reliability over the lifetime of the system</a:t>
            </a:r>
          </a:p>
          <a:p>
            <a:pPr eaLnBrk="1" hangingPunct="1"/>
            <a:r>
              <a:rPr lang="en-US" b="1" dirty="0" smtClean="0">
                <a:solidFill>
                  <a:schemeClr val="tx2"/>
                </a:solidFill>
              </a:rPr>
              <a:t>System Stability Index</a:t>
            </a:r>
          </a:p>
          <a:p>
            <a:pPr lvl="1" eaLnBrk="1" hangingPunct="1"/>
            <a:r>
              <a:rPr lang="en-US" dirty="0" smtClean="0">
                <a:solidFill>
                  <a:schemeClr val="tx2"/>
                </a:solidFill>
              </a:rPr>
              <a:t>Between 1 and 10</a:t>
            </a:r>
          </a:p>
          <a:p>
            <a:pPr lvl="1" eaLnBrk="1" hangingPunct="1"/>
            <a:r>
              <a:rPr lang="en-US" dirty="0" smtClean="0">
                <a:solidFill>
                  <a:schemeClr val="tx2"/>
                </a:solidFill>
              </a:rPr>
              <a:t>Determined by how many system errors have occurred</a:t>
            </a:r>
          </a:p>
          <a:p>
            <a:pPr lvl="1" eaLnBrk="1" hangingPunct="1"/>
            <a:r>
              <a:rPr lang="en-US" dirty="0" smtClean="0">
                <a:solidFill>
                  <a:schemeClr val="tx2"/>
                </a:solidFill>
              </a:rPr>
              <a:t>10 indicates highest reliability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Track Performance by Using the Performance and Reliability Monitors</a:t>
            </a:r>
          </a:p>
        </p:txBody>
      </p:sp>
      <p:pic>
        <p:nvPicPr>
          <p:cNvPr id="5122" name="Picture 2" descr="C:\Users\Steve\Desktop\PowerPoint for Windows\Solution Files\Chapter 09\09fig33.jpg"/>
          <p:cNvPicPr>
            <a:picLocks noChangeAspect="1" noChangeArrowheads="1"/>
          </p:cNvPicPr>
          <p:nvPr/>
        </p:nvPicPr>
        <p:blipFill>
          <a:blip r:embed="rId3" cstate="print"/>
          <a:srcRect/>
          <a:stretch>
            <a:fillRect/>
          </a:stretch>
        </p:blipFill>
        <p:spPr bwMode="auto">
          <a:xfrm>
            <a:off x="583893" y="2128312"/>
            <a:ext cx="7932145" cy="398513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View Disks by Using Disk Management</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Partition</a:t>
            </a:r>
            <a:endParaRPr lang="en-US" sz="2800" b="1" dirty="0" smtClean="0">
              <a:solidFill>
                <a:schemeClr val="tx2"/>
              </a:solidFill>
            </a:endParaRPr>
          </a:p>
          <a:p>
            <a:pPr lvl="1" eaLnBrk="1" hangingPunct="1"/>
            <a:r>
              <a:rPr lang="en-US" dirty="0" smtClean="0">
                <a:solidFill>
                  <a:schemeClr val="tx2"/>
                </a:solidFill>
              </a:rPr>
              <a:t>A part of a hard disk that functions like a separate disk</a:t>
            </a:r>
          </a:p>
          <a:p>
            <a:pPr eaLnBrk="1" hangingPunct="1"/>
            <a:r>
              <a:rPr lang="en-US" b="1" dirty="0" smtClean="0">
                <a:solidFill>
                  <a:schemeClr val="tx2"/>
                </a:solidFill>
              </a:rPr>
              <a:t>Volume</a:t>
            </a:r>
          </a:p>
          <a:p>
            <a:pPr lvl="1" eaLnBrk="1" hangingPunct="1"/>
            <a:r>
              <a:rPr lang="en-US" dirty="0" smtClean="0">
                <a:solidFill>
                  <a:schemeClr val="tx2"/>
                </a:solidFill>
              </a:rPr>
              <a:t>Storage area on a hard disk that is formatted with a file system</a:t>
            </a:r>
          </a:p>
          <a:p>
            <a:pPr lvl="1" eaLnBrk="1" hangingPunct="1"/>
            <a:r>
              <a:rPr lang="en-US" dirty="0" smtClean="0">
                <a:solidFill>
                  <a:schemeClr val="tx2"/>
                </a:solidFill>
              </a:rPr>
              <a:t>Assigned a drive letter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View Disks by Using Disk Management</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Disk Management</a:t>
            </a:r>
            <a:endParaRPr lang="en-US" sz="2800" b="1" dirty="0" smtClean="0">
              <a:solidFill>
                <a:schemeClr val="tx2"/>
              </a:solidFill>
            </a:endParaRPr>
          </a:p>
          <a:p>
            <a:pPr lvl="1" eaLnBrk="1" hangingPunct="1"/>
            <a:r>
              <a:rPr lang="en-US" dirty="0" smtClean="0">
                <a:solidFill>
                  <a:schemeClr val="tx2"/>
                </a:solidFill>
              </a:rPr>
              <a:t>Windows 7 tool</a:t>
            </a:r>
          </a:p>
          <a:p>
            <a:pPr lvl="1" eaLnBrk="1" hangingPunct="1"/>
            <a:r>
              <a:rPr lang="en-US" dirty="0" smtClean="0">
                <a:solidFill>
                  <a:schemeClr val="tx2"/>
                </a:solidFill>
              </a:rPr>
              <a:t>View arrangement of disk drives on a computer</a:t>
            </a:r>
          </a:p>
          <a:p>
            <a:pPr lvl="1" eaLnBrk="1" hangingPunct="1"/>
            <a:r>
              <a:rPr lang="en-US" dirty="0" smtClean="0">
                <a:solidFill>
                  <a:schemeClr val="tx2"/>
                </a:solidFill>
              </a:rPr>
              <a:t>Perform partitioning and formatting tasks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View Disks by Using Disk Management</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Computer Management</a:t>
            </a:r>
            <a:endParaRPr lang="en-US" sz="2800" b="1" dirty="0" smtClean="0">
              <a:solidFill>
                <a:schemeClr val="tx2"/>
              </a:solidFill>
            </a:endParaRPr>
          </a:p>
          <a:p>
            <a:pPr lvl="1" eaLnBrk="1" hangingPunct="1"/>
            <a:r>
              <a:rPr lang="en-US" dirty="0" smtClean="0">
                <a:solidFill>
                  <a:schemeClr val="tx2"/>
                </a:solidFill>
              </a:rPr>
              <a:t>Collection of tools</a:t>
            </a:r>
          </a:p>
          <a:p>
            <a:pPr lvl="1" eaLnBrk="1" hangingPunct="1"/>
            <a:r>
              <a:rPr lang="en-US" dirty="0" smtClean="0">
                <a:solidFill>
                  <a:schemeClr val="tx2"/>
                </a:solidFill>
              </a:rPr>
              <a:t>Monitor system events</a:t>
            </a:r>
          </a:p>
          <a:p>
            <a:pPr lvl="1" eaLnBrk="1" hangingPunct="1"/>
            <a:r>
              <a:rPr lang="en-US" dirty="0" smtClean="0">
                <a:solidFill>
                  <a:schemeClr val="tx2"/>
                </a:solidFill>
              </a:rPr>
              <a:t>Configure hard disks</a:t>
            </a:r>
          </a:p>
          <a:p>
            <a:pPr lvl="1" eaLnBrk="1" hangingPunct="1"/>
            <a:r>
              <a:rPr lang="en-US" dirty="0" smtClean="0">
                <a:solidFill>
                  <a:schemeClr val="tx2"/>
                </a:solidFill>
              </a:rPr>
              <a:t>Manage system performance</a:t>
            </a:r>
          </a:p>
          <a:p>
            <a:pPr lvl="1" eaLnBrk="1" hangingPunct="1"/>
            <a:r>
              <a:rPr lang="en-US" dirty="0" smtClean="0">
                <a:solidFill>
                  <a:schemeClr val="tx2"/>
                </a:solidFill>
              </a:rPr>
              <a:t>Single location for common administrative tasks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Track Performance by Using the Performance and Reliability Monitors</a:t>
            </a:r>
          </a:p>
          <a:p>
            <a:pPr eaLnBrk="1" hangingPunct="1">
              <a:lnSpc>
                <a:spcPct val="110000"/>
              </a:lnSpc>
            </a:pPr>
            <a:r>
              <a:rPr lang="en-US" b="1" dirty="0" smtClean="0">
                <a:solidFill>
                  <a:schemeClr val="tx2"/>
                </a:solidFill>
              </a:rPr>
              <a:t>View Disks by Using Disk Management</a:t>
            </a:r>
          </a:p>
          <a:p>
            <a:pPr eaLnBrk="1" hangingPunct="1">
              <a:lnSpc>
                <a:spcPct val="110000"/>
              </a:lnSpc>
            </a:pPr>
            <a:r>
              <a:rPr lang="en-US" b="1" dirty="0" smtClean="0">
                <a:solidFill>
                  <a:schemeClr val="tx2"/>
                </a:solidFill>
              </a:rPr>
              <a:t>Manage Services by Using the Services Window</a:t>
            </a: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View Disks by Using Disk Management</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Physical Drive</a:t>
            </a:r>
            <a:endParaRPr lang="en-US" sz="2800" b="1" dirty="0" smtClean="0">
              <a:solidFill>
                <a:schemeClr val="tx2"/>
              </a:solidFill>
            </a:endParaRPr>
          </a:p>
          <a:p>
            <a:pPr lvl="1" eaLnBrk="1" hangingPunct="1"/>
            <a:r>
              <a:rPr lang="en-US" dirty="0" smtClean="0">
                <a:solidFill>
                  <a:schemeClr val="tx2"/>
                </a:solidFill>
              </a:rPr>
              <a:t>An actual drive such as a hard drive, USB drive, or a CD/DVD drive</a:t>
            </a:r>
          </a:p>
          <a:p>
            <a:pPr eaLnBrk="1" hangingPunct="1"/>
            <a:r>
              <a:rPr lang="en-US" b="1" dirty="0" smtClean="0">
                <a:solidFill>
                  <a:schemeClr val="tx2"/>
                </a:solidFill>
              </a:rPr>
              <a:t>Format</a:t>
            </a:r>
          </a:p>
          <a:p>
            <a:pPr lvl="1" eaLnBrk="1" hangingPunct="1"/>
            <a:r>
              <a:rPr lang="en-US" dirty="0" smtClean="0">
                <a:solidFill>
                  <a:schemeClr val="tx2"/>
                </a:solidFill>
              </a:rPr>
              <a:t>Prepares the disk to store data</a:t>
            </a:r>
          </a:p>
          <a:p>
            <a:pPr lvl="1" eaLnBrk="1" hangingPunct="1"/>
            <a:r>
              <a:rPr lang="en-US" dirty="0" smtClean="0">
                <a:solidFill>
                  <a:schemeClr val="tx2"/>
                </a:solidFill>
              </a:rPr>
              <a:t>Formatting the disk will erase the contents of the disk; any data stored there will be lost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View Disks by Using Disk Management</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Destructive Partitioning</a:t>
            </a:r>
            <a:endParaRPr lang="en-US" sz="2800" b="1" dirty="0" smtClean="0">
              <a:solidFill>
                <a:schemeClr val="tx2"/>
              </a:solidFill>
            </a:endParaRPr>
          </a:p>
          <a:p>
            <a:pPr lvl="1" eaLnBrk="1" hangingPunct="1"/>
            <a:r>
              <a:rPr lang="en-US" dirty="0" smtClean="0">
                <a:solidFill>
                  <a:schemeClr val="tx2"/>
                </a:solidFill>
              </a:rPr>
              <a:t>Erases data when partitions are deleted</a:t>
            </a:r>
          </a:p>
          <a:p>
            <a:pPr eaLnBrk="1" hangingPunct="1"/>
            <a:r>
              <a:rPr lang="en-US" b="1" dirty="0" smtClean="0">
                <a:solidFill>
                  <a:schemeClr val="tx2"/>
                </a:solidFill>
              </a:rPr>
              <a:t>Extend Volume/Shrink Volume</a:t>
            </a:r>
          </a:p>
          <a:p>
            <a:pPr lvl="1" eaLnBrk="1" hangingPunct="1"/>
            <a:r>
              <a:rPr lang="en-US" dirty="0" smtClean="0">
                <a:solidFill>
                  <a:schemeClr val="tx2"/>
                </a:solidFill>
              </a:rPr>
              <a:t>Used to resize partitions without losing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View Disks by Using Disk Management</a:t>
            </a:r>
          </a:p>
        </p:txBody>
      </p:sp>
      <p:pic>
        <p:nvPicPr>
          <p:cNvPr id="6146" name="Picture 2" descr="C:\Users\Steve\Desktop\PowerPoint for Windows\Solution Files\Chapter 09\09fig37.jpg"/>
          <p:cNvPicPr>
            <a:picLocks noChangeAspect="1" noChangeArrowheads="1"/>
          </p:cNvPicPr>
          <p:nvPr/>
        </p:nvPicPr>
        <p:blipFill>
          <a:blip r:embed="rId3" cstate="print"/>
          <a:srcRect/>
          <a:stretch>
            <a:fillRect/>
          </a:stretch>
        </p:blipFill>
        <p:spPr bwMode="auto">
          <a:xfrm>
            <a:off x="917824" y="1673481"/>
            <a:ext cx="7783004" cy="4352746"/>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49263" y="280988"/>
            <a:ext cx="8229600" cy="1294424"/>
          </a:xfrm>
        </p:spPr>
        <p:txBody>
          <a:bodyPr/>
          <a:lstStyle/>
          <a:p>
            <a:pPr eaLnBrk="1" hangingPunct="1"/>
            <a:r>
              <a:rPr lang="en-US" dirty="0" smtClean="0"/>
              <a:t>Manage Services by Using the Services Window</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Services Window</a:t>
            </a:r>
            <a:endParaRPr lang="en-US" sz="2800" b="1" dirty="0" smtClean="0">
              <a:solidFill>
                <a:schemeClr val="tx2"/>
              </a:solidFill>
            </a:endParaRPr>
          </a:p>
          <a:p>
            <a:pPr lvl="1" eaLnBrk="1" hangingPunct="1"/>
            <a:r>
              <a:rPr lang="en-US" dirty="0" smtClean="0">
                <a:solidFill>
                  <a:schemeClr val="tx2"/>
                </a:solidFill>
              </a:rPr>
              <a:t>Windows 7 tool</a:t>
            </a:r>
          </a:p>
          <a:p>
            <a:pPr lvl="1" eaLnBrk="1" hangingPunct="1"/>
            <a:r>
              <a:rPr lang="en-US" dirty="0" smtClean="0">
                <a:solidFill>
                  <a:schemeClr val="tx2"/>
                </a:solidFill>
              </a:rPr>
              <a:t>Services are low level programs that typically run in the background waiting to be called on by processes</a:t>
            </a:r>
          </a:p>
          <a:p>
            <a:pPr lvl="1" eaLnBrk="1" hangingPunct="1"/>
            <a:r>
              <a:rPr lang="en-US" dirty="0" smtClean="0">
                <a:solidFill>
                  <a:schemeClr val="tx2"/>
                </a:solidFill>
              </a:rPr>
              <a:t>Lists all services</a:t>
            </a:r>
          </a:p>
          <a:p>
            <a:pPr lvl="1" eaLnBrk="1" hangingPunct="1"/>
            <a:r>
              <a:rPr lang="en-US" dirty="0" smtClean="0">
                <a:solidFill>
                  <a:schemeClr val="tx2"/>
                </a:solidFill>
              </a:rPr>
              <a:t>Provides a way to change their settings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772971" y="1428329"/>
            <a:ext cx="7772400" cy="4114800"/>
          </a:xfrm>
        </p:spPr>
        <p:txBody>
          <a:bodyPr/>
          <a:lstStyle/>
          <a:p>
            <a:pPr eaLnBrk="1" hangingPunct="1">
              <a:lnSpc>
                <a:spcPct val="110000"/>
              </a:lnSpc>
            </a:pPr>
            <a:r>
              <a:rPr lang="en-US" b="1" dirty="0" smtClean="0">
                <a:solidFill>
                  <a:schemeClr val="tx2"/>
                </a:solidFill>
              </a:rPr>
              <a:t>Manage Applications by Using Task Manager</a:t>
            </a:r>
          </a:p>
          <a:p>
            <a:pPr eaLnBrk="1" hangingPunct="1">
              <a:lnSpc>
                <a:spcPct val="110000"/>
              </a:lnSpc>
            </a:pPr>
            <a:r>
              <a:rPr lang="en-US" b="1" dirty="0" smtClean="0">
                <a:solidFill>
                  <a:schemeClr val="tx2"/>
                </a:solidFill>
              </a:rPr>
              <a:t>Manage Processes by Using Task Manager</a:t>
            </a:r>
          </a:p>
          <a:p>
            <a:pPr eaLnBrk="1" hangingPunct="1">
              <a:lnSpc>
                <a:spcPct val="110000"/>
              </a:lnSpc>
            </a:pPr>
            <a:r>
              <a:rPr lang="en-US" b="1" dirty="0" smtClean="0">
                <a:solidFill>
                  <a:schemeClr val="tx2"/>
                </a:solidFill>
              </a:rPr>
              <a:t>View Services by Using Task Manager</a:t>
            </a:r>
          </a:p>
          <a:p>
            <a:pPr eaLnBrk="1" hangingPunct="1">
              <a:lnSpc>
                <a:spcPct val="110000"/>
              </a:lnSpc>
            </a:pPr>
            <a:r>
              <a:rPr lang="en-US" b="1" dirty="0" smtClean="0">
                <a:solidFill>
                  <a:schemeClr val="tx2"/>
                </a:solidFill>
              </a:rPr>
              <a:t>Track Performance by Using Task Manager</a:t>
            </a:r>
          </a:p>
          <a:p>
            <a:pPr eaLnBrk="1" hangingPunct="1">
              <a:lnSpc>
                <a:spcPct val="110000"/>
              </a:lnSpc>
            </a:pPr>
            <a:endParaRPr lang="en-US" b="1" dirty="0" smtClean="0">
              <a:solidFill>
                <a:schemeClr val="tx2"/>
              </a:solidFill>
            </a:endParaRP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dirty="0" smtClean="0"/>
              <a:t>Covered Objectives</a:t>
            </a:r>
          </a:p>
        </p:txBody>
      </p:sp>
      <p:sp>
        <p:nvSpPr>
          <p:cNvPr id="18434" name="Rectangle 3"/>
          <p:cNvSpPr>
            <a:spLocks noGrp="1" noChangeArrowheads="1"/>
          </p:cNvSpPr>
          <p:nvPr>
            <p:ph type="body" idx="1"/>
          </p:nvPr>
        </p:nvSpPr>
        <p:spPr>
          <a:xfrm>
            <a:off x="657225" y="1995488"/>
            <a:ext cx="7772400" cy="4114800"/>
          </a:xfrm>
        </p:spPr>
        <p:txBody>
          <a:bodyPr/>
          <a:lstStyle/>
          <a:p>
            <a:pPr eaLnBrk="1" hangingPunct="1">
              <a:lnSpc>
                <a:spcPct val="110000"/>
              </a:lnSpc>
            </a:pPr>
            <a:r>
              <a:rPr lang="en-US" b="1" dirty="0" smtClean="0">
                <a:solidFill>
                  <a:schemeClr val="tx2"/>
                </a:solidFill>
              </a:rPr>
              <a:t>Track Performance by Using the Performance and Reliability Monitors</a:t>
            </a:r>
          </a:p>
          <a:p>
            <a:pPr eaLnBrk="1" hangingPunct="1">
              <a:lnSpc>
                <a:spcPct val="110000"/>
              </a:lnSpc>
            </a:pPr>
            <a:r>
              <a:rPr lang="en-US" b="1" dirty="0" smtClean="0">
                <a:solidFill>
                  <a:schemeClr val="tx2"/>
                </a:solidFill>
              </a:rPr>
              <a:t>View Disks by Using Disk Management</a:t>
            </a:r>
          </a:p>
          <a:p>
            <a:pPr eaLnBrk="1" hangingPunct="1">
              <a:lnSpc>
                <a:spcPct val="110000"/>
              </a:lnSpc>
            </a:pPr>
            <a:r>
              <a:rPr lang="en-US" b="1" dirty="0" smtClean="0">
                <a:solidFill>
                  <a:schemeClr val="tx2"/>
                </a:solidFill>
              </a:rPr>
              <a:t>Manage Services by Using the Services Window</a:t>
            </a:r>
          </a:p>
          <a:p>
            <a:pPr eaLnBrk="1" hangingPunct="1">
              <a:lnSpc>
                <a:spcPct val="110000"/>
              </a:lnSpc>
            </a:pPr>
            <a:endParaRPr lang="en-US" b="1" dirty="0" smtClean="0">
              <a:solidFill>
                <a:schemeClr val="tx2"/>
              </a:solidFill>
            </a:endParaRPr>
          </a:p>
          <a:p>
            <a:pPr eaLnBrk="1" hangingPunct="1">
              <a:lnSpc>
                <a:spcPct val="80000"/>
              </a:lnSpc>
              <a:buFontTx/>
              <a:buNone/>
            </a:pP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dirty="0"/>
          </a:p>
        </p:txBody>
      </p:sp>
      <p:pic>
        <p:nvPicPr>
          <p:cNvPr id="26627"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26628"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Applications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Task Manager</a:t>
            </a:r>
            <a:endParaRPr lang="en-US" sz="2800" b="1" dirty="0" smtClean="0">
              <a:solidFill>
                <a:schemeClr val="tx2"/>
              </a:solidFill>
            </a:endParaRPr>
          </a:p>
          <a:p>
            <a:pPr lvl="1" eaLnBrk="1" hangingPunct="1"/>
            <a:r>
              <a:rPr lang="en-US" dirty="0" smtClean="0">
                <a:solidFill>
                  <a:schemeClr val="tx2"/>
                </a:solidFill>
              </a:rPr>
              <a:t>Windows 7 tool that displays applications currently running</a:t>
            </a:r>
          </a:p>
          <a:p>
            <a:pPr lvl="2" eaLnBrk="1" hangingPunct="1"/>
            <a:r>
              <a:rPr lang="en-US" dirty="0" smtClean="0">
                <a:solidFill>
                  <a:schemeClr val="tx2"/>
                </a:solidFill>
              </a:rPr>
              <a:t>Programs</a:t>
            </a:r>
          </a:p>
          <a:p>
            <a:pPr lvl="2" eaLnBrk="1" hangingPunct="1"/>
            <a:r>
              <a:rPr lang="en-US" dirty="0" smtClean="0">
                <a:solidFill>
                  <a:schemeClr val="tx2"/>
                </a:solidFill>
              </a:rPr>
              <a:t>Processes</a:t>
            </a:r>
          </a:p>
          <a:p>
            <a:pPr lvl="2" eaLnBrk="1" hangingPunct="1"/>
            <a:r>
              <a:rPr lang="en-US" dirty="0" smtClean="0">
                <a:solidFill>
                  <a:schemeClr val="tx2"/>
                </a:solidFill>
              </a:rPr>
              <a:t>Services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Applications by Using Task Manager</a:t>
            </a:r>
          </a:p>
        </p:txBody>
      </p:sp>
      <p:pic>
        <p:nvPicPr>
          <p:cNvPr id="1026" name="Picture 2" descr="C:\Users\Steve\Desktop\PowerPoint for Windows\Solution Files\Chapter 09\09fig04.jpg"/>
          <p:cNvPicPr>
            <a:picLocks noChangeAspect="1" noChangeArrowheads="1"/>
          </p:cNvPicPr>
          <p:nvPr/>
        </p:nvPicPr>
        <p:blipFill>
          <a:blip r:embed="rId3" cstate="print"/>
          <a:srcRect/>
          <a:stretch>
            <a:fillRect/>
          </a:stretch>
        </p:blipFill>
        <p:spPr bwMode="auto">
          <a:xfrm>
            <a:off x="473726" y="1728564"/>
            <a:ext cx="8273520" cy="4198510"/>
          </a:xfrm>
          <a:prstGeom prst="rect">
            <a:avLst/>
          </a:prstGeom>
          <a:noFill/>
          <a:ln w="12700">
            <a:solidFill>
              <a:srgbClr val="00B05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Applications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Process</a:t>
            </a:r>
            <a:endParaRPr lang="en-US" sz="2800" b="1" dirty="0" smtClean="0">
              <a:solidFill>
                <a:schemeClr val="tx2"/>
              </a:solidFill>
            </a:endParaRPr>
          </a:p>
          <a:p>
            <a:pPr lvl="1" eaLnBrk="1" hangingPunct="1"/>
            <a:r>
              <a:rPr lang="en-US" dirty="0" smtClean="0">
                <a:solidFill>
                  <a:schemeClr val="tx2"/>
                </a:solidFill>
              </a:rPr>
              <a:t>A file that is part of a running program and performs a specific task such as starting the program</a:t>
            </a:r>
          </a:p>
          <a:p>
            <a:pPr eaLnBrk="1" hangingPunct="1"/>
            <a:r>
              <a:rPr lang="en-US" b="1" dirty="0" smtClean="0">
                <a:solidFill>
                  <a:schemeClr val="tx2"/>
                </a:solidFill>
              </a:rPr>
              <a:t>Services</a:t>
            </a:r>
          </a:p>
          <a:p>
            <a:pPr lvl="1" eaLnBrk="1" hangingPunct="1"/>
            <a:r>
              <a:rPr lang="en-US" dirty="0" smtClean="0">
                <a:solidFill>
                  <a:schemeClr val="tx2"/>
                </a:solidFill>
              </a:rPr>
              <a:t>Programs or processes that run in the background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Applications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Nonresponsive program</a:t>
            </a:r>
            <a:endParaRPr lang="en-US" sz="2800" b="1" dirty="0" smtClean="0">
              <a:solidFill>
                <a:schemeClr val="tx2"/>
              </a:solidFill>
            </a:endParaRPr>
          </a:p>
          <a:p>
            <a:pPr lvl="1" eaLnBrk="1" hangingPunct="1"/>
            <a:r>
              <a:rPr lang="en-US" dirty="0" smtClean="0">
                <a:solidFill>
                  <a:schemeClr val="tx2"/>
                </a:solidFill>
              </a:rPr>
              <a:t>A program that is open but has stopped responding to commands</a:t>
            </a:r>
          </a:p>
          <a:p>
            <a:pPr lvl="1" eaLnBrk="1" hangingPunct="1"/>
            <a:r>
              <a:rPr lang="en-US" dirty="0" smtClean="0">
                <a:solidFill>
                  <a:schemeClr val="tx2"/>
                </a:solidFill>
              </a:rPr>
              <a:t>Can be closed in task manager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Applications by Using Task Manager</a:t>
            </a:r>
          </a:p>
        </p:txBody>
      </p:sp>
      <p:sp>
        <p:nvSpPr>
          <p:cNvPr id="19458" name="Rectangle 3"/>
          <p:cNvSpPr>
            <a:spLocks noGrp="1" noChangeArrowheads="1"/>
          </p:cNvSpPr>
          <p:nvPr>
            <p:ph type="body" idx="1"/>
          </p:nvPr>
        </p:nvSpPr>
        <p:spPr/>
        <p:txBody>
          <a:bodyPr/>
          <a:lstStyle/>
          <a:p>
            <a:pPr eaLnBrk="1" hangingPunct="1">
              <a:lnSpc>
                <a:spcPct val="80000"/>
              </a:lnSpc>
            </a:pPr>
            <a:r>
              <a:rPr lang="en-US" b="1" dirty="0" smtClean="0">
                <a:solidFill>
                  <a:schemeClr val="tx2"/>
                </a:solidFill>
              </a:rPr>
              <a:t>Task Manager</a:t>
            </a:r>
            <a:endParaRPr lang="en-US" sz="2800" b="1" dirty="0" smtClean="0">
              <a:solidFill>
                <a:schemeClr val="tx2"/>
              </a:solidFill>
            </a:endParaRPr>
          </a:p>
          <a:p>
            <a:pPr lvl="1" eaLnBrk="1" hangingPunct="1"/>
            <a:r>
              <a:rPr lang="en-US" dirty="0" smtClean="0">
                <a:solidFill>
                  <a:schemeClr val="tx2"/>
                </a:solidFill>
              </a:rPr>
              <a:t>Right-click an empty area of the taskbar</a:t>
            </a:r>
          </a:p>
          <a:p>
            <a:pPr lvl="1" eaLnBrk="1" hangingPunct="1"/>
            <a:r>
              <a:rPr lang="en-US" dirty="0" smtClean="0">
                <a:solidFill>
                  <a:schemeClr val="tx2"/>
                </a:solidFill>
              </a:rPr>
              <a:t>Click Start Task Manager on shortcut menu, Applications tab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Manage Processes by Using Task Manager</a:t>
            </a:r>
          </a:p>
        </p:txBody>
      </p:sp>
      <p:sp>
        <p:nvSpPr>
          <p:cNvPr id="19458" name="Rectangle 3"/>
          <p:cNvSpPr>
            <a:spLocks noGrp="1" noChangeArrowheads="1"/>
          </p:cNvSpPr>
          <p:nvPr>
            <p:ph type="body" idx="1"/>
          </p:nvPr>
        </p:nvSpPr>
        <p:spPr>
          <a:xfrm>
            <a:off x="755248" y="1691833"/>
            <a:ext cx="7772400" cy="4114800"/>
          </a:xfrm>
        </p:spPr>
        <p:txBody>
          <a:bodyPr/>
          <a:lstStyle/>
          <a:p>
            <a:pPr eaLnBrk="1" hangingPunct="1">
              <a:lnSpc>
                <a:spcPct val="80000"/>
              </a:lnSpc>
            </a:pPr>
            <a:r>
              <a:rPr lang="en-US" b="1" dirty="0" smtClean="0">
                <a:solidFill>
                  <a:schemeClr val="tx2"/>
                </a:solidFill>
              </a:rPr>
              <a:t>Viewing Processes by Using Task Manager</a:t>
            </a:r>
            <a:endParaRPr lang="en-US" sz="2800" b="1" dirty="0" smtClean="0">
              <a:solidFill>
                <a:schemeClr val="tx2"/>
              </a:solidFill>
            </a:endParaRPr>
          </a:p>
          <a:p>
            <a:pPr lvl="1" eaLnBrk="1" hangingPunct="1"/>
            <a:r>
              <a:rPr lang="en-US" dirty="0" smtClean="0">
                <a:solidFill>
                  <a:schemeClr val="tx2"/>
                </a:solidFill>
              </a:rPr>
              <a:t>Every program on the Applications tab has at least one corresponding process on the Processes tab</a:t>
            </a:r>
          </a:p>
          <a:p>
            <a:pPr lvl="1" eaLnBrk="1" hangingPunct="1"/>
            <a:r>
              <a:rPr lang="en-US" dirty="0" smtClean="0">
                <a:solidFill>
                  <a:schemeClr val="tx2"/>
                </a:solidFill>
              </a:rPr>
              <a:t>Can help to identify malware running on your computer</a:t>
            </a:r>
          </a:p>
          <a:p>
            <a:pPr lvl="1" eaLnBrk="1" hangingPunct="1"/>
            <a:r>
              <a:rPr lang="en-US" dirty="0" smtClean="0">
                <a:solidFill>
                  <a:schemeClr val="tx2"/>
                </a:solidFill>
              </a:rPr>
              <a:t>Always more processes running than applications</a:t>
            </a:r>
          </a:p>
          <a:p>
            <a:pPr lvl="1" eaLnBrk="1" hangingPunct="1"/>
            <a:r>
              <a:rPr lang="en-US" dirty="0" smtClean="0">
                <a:solidFill>
                  <a:schemeClr val="tx2"/>
                </a:solidFill>
              </a:rPr>
              <a:t>Many processes run in the background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4031</TotalTime>
  <Words>1080</Words>
  <Application>Microsoft Office PowerPoint</Application>
  <PresentationFormat>On-screen Show (4:3)</PresentationFormat>
  <Paragraphs>181</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Objectives</vt:lpstr>
      <vt:lpstr>Objectives</vt:lpstr>
      <vt:lpstr>Manage Applications by Using Task Manager</vt:lpstr>
      <vt:lpstr>Manage Applications by Using Task Manager</vt:lpstr>
      <vt:lpstr>Manage Applications by Using Task Manager</vt:lpstr>
      <vt:lpstr>Manage Applications by Using Task Manager</vt:lpstr>
      <vt:lpstr>Manage Applications by Using Task Manager</vt:lpstr>
      <vt:lpstr>Manage Processes by Using Task Manager</vt:lpstr>
      <vt:lpstr>Manage Processes by Using Task Manager</vt:lpstr>
      <vt:lpstr>Manage Processes by Using Task Manager</vt:lpstr>
      <vt:lpstr>Manage Processes by Using Task Manager</vt:lpstr>
      <vt:lpstr>View Services by Using Task Manager</vt:lpstr>
      <vt:lpstr>View Services by Using Task Manager</vt:lpstr>
      <vt:lpstr>View Services by Using Task Manager</vt:lpstr>
      <vt:lpstr>Track Performance by Using Task Manager</vt:lpstr>
      <vt:lpstr>Track Performance by Using Task Manager</vt:lpstr>
      <vt:lpstr>Track Performance by Using Task Manager</vt:lpstr>
      <vt:lpstr>Track Performance by Using Task Manager</vt:lpstr>
      <vt:lpstr>Track Performance by Using the Performance and Reliability Monitors</vt:lpstr>
      <vt:lpstr>Track Performance by Using the Performance and Reliability Monitors</vt:lpstr>
      <vt:lpstr>Track Performance by Using the Performance and Reliability Monitors</vt:lpstr>
      <vt:lpstr>Track Performance by Using the Performance and Reliability Monitors</vt:lpstr>
      <vt:lpstr>Track Performance by Using the Performance and Reliability Monitors</vt:lpstr>
      <vt:lpstr>Track Performance by Using the Performance and Reliability Monitors</vt:lpstr>
      <vt:lpstr>Track Performance by Using the Performance and Reliability Monitors</vt:lpstr>
      <vt:lpstr>View Disks by Using Disk Management</vt:lpstr>
      <vt:lpstr>View Disks by Using Disk Management</vt:lpstr>
      <vt:lpstr>View Disks by Using Disk Management</vt:lpstr>
      <vt:lpstr>View Disks by Using Disk Management</vt:lpstr>
      <vt:lpstr>View Disks by Using Disk Management</vt:lpstr>
      <vt:lpstr>View Disks by Using Disk Management</vt:lpstr>
      <vt:lpstr>Manage Services by Using the Services Window</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2011-04-23T17:05:55Z</dcterms:modified>
</cp:coreProperties>
</file>