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256" r:id="rId2"/>
    <p:sldId id="258" r:id="rId3"/>
    <p:sldId id="267" r:id="rId4"/>
    <p:sldId id="277" r:id="rId5"/>
    <p:sldId id="321" r:id="rId6"/>
    <p:sldId id="311" r:id="rId7"/>
    <p:sldId id="278" r:id="rId8"/>
    <p:sldId id="279" r:id="rId9"/>
    <p:sldId id="280" r:id="rId10"/>
    <p:sldId id="281" r:id="rId11"/>
    <p:sldId id="282" r:id="rId12"/>
    <p:sldId id="283" r:id="rId13"/>
    <p:sldId id="312" r:id="rId14"/>
    <p:sldId id="275" r:id="rId15"/>
    <p:sldId id="284" r:id="rId16"/>
    <p:sldId id="322" r:id="rId17"/>
    <p:sldId id="270" r:id="rId18"/>
    <p:sldId id="323" r:id="rId19"/>
    <p:sldId id="313" r:id="rId20"/>
    <p:sldId id="285" r:id="rId21"/>
    <p:sldId id="271" r:id="rId22"/>
    <p:sldId id="324" r:id="rId23"/>
    <p:sldId id="287" r:id="rId24"/>
    <p:sldId id="314" r:id="rId25"/>
    <p:sldId id="288" r:id="rId26"/>
    <p:sldId id="289" r:id="rId27"/>
    <p:sldId id="272" r:id="rId28"/>
    <p:sldId id="315" r:id="rId29"/>
    <p:sldId id="290" r:id="rId30"/>
    <p:sldId id="292" r:id="rId31"/>
    <p:sldId id="316" r:id="rId32"/>
    <p:sldId id="310" r:id="rId33"/>
    <p:sldId id="293" r:id="rId34"/>
    <p:sldId id="295" r:id="rId35"/>
    <p:sldId id="296" r:id="rId36"/>
    <p:sldId id="317" r:id="rId37"/>
    <p:sldId id="273" r:id="rId38"/>
    <p:sldId id="297" r:id="rId39"/>
    <p:sldId id="301" r:id="rId40"/>
    <p:sldId id="318" r:id="rId41"/>
    <p:sldId id="302" r:id="rId42"/>
    <p:sldId id="274" r:id="rId43"/>
    <p:sldId id="325" r:id="rId44"/>
    <p:sldId id="303" r:id="rId45"/>
    <p:sldId id="304" r:id="rId46"/>
    <p:sldId id="319" r:id="rId47"/>
    <p:sldId id="305" r:id="rId48"/>
    <p:sldId id="306" r:id="rId49"/>
    <p:sldId id="307" r:id="rId50"/>
    <p:sldId id="308" r:id="rId51"/>
    <p:sldId id="326" r:id="rId52"/>
    <p:sldId id="320" r:id="rId53"/>
    <p:sldId id="309" r:id="rId54"/>
    <p:sldId id="268" r:id="rId55"/>
    <p:sldId id="269" r:id="rId56"/>
    <p:sldId id="266"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T" initials="" lastIdx="1" clrIdx="0"/>
  <p:cmAuthor id="1" name="Toni Zuccarini Ackley" initials="" lastIdx="0" clrIdx="1"/>
  <p:cmAuthor id="2" name="Owner" initials="O" lastIdx="18"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590" autoAdjust="0"/>
  </p:normalViewPr>
  <p:slideViewPr>
    <p:cSldViewPr snapToGrid="0">
      <p:cViewPr varScale="1">
        <p:scale>
          <a:sx n="71" d="100"/>
          <a:sy n="71" d="100"/>
        </p:scale>
        <p:origin x="-13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93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1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71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dirty="0"/>
              <a:t>&lt;#&gt;</a:t>
            </a:r>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478FE8-D7C8-4AEE-945E-491D7675F372}" type="slidenum">
              <a:rPr lang="en-US"/>
              <a:pPr>
                <a:defRPr/>
              </a:pPr>
              <a:t>‹#›</a:t>
            </a:fld>
            <a:endParaRPr lang="en-US" dirty="0"/>
          </a:p>
        </p:txBody>
      </p:sp>
    </p:spTree>
    <p:extLst>
      <p:ext uri="{BB962C8B-B14F-4D97-AF65-F5344CB8AC3E}">
        <p14:creationId xmlns:p14="http://schemas.microsoft.com/office/powerpoint/2010/main" val="17198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dirty="0"/>
              <a:t>&lt;#&gt;</a:t>
            </a: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FD54998-EE73-4B98-8F3F-F4AF5E2964BA}" type="slidenum">
              <a:rPr lang="en-US"/>
              <a:pPr>
                <a:defRPr/>
              </a:pPr>
              <a:t>‹#›</a:t>
            </a:fld>
            <a:endParaRPr lang="en-US" dirty="0"/>
          </a:p>
        </p:txBody>
      </p:sp>
    </p:spTree>
    <p:extLst>
      <p:ext uri="{BB962C8B-B14F-4D97-AF65-F5344CB8AC3E}">
        <p14:creationId xmlns:p14="http://schemas.microsoft.com/office/powerpoint/2010/main" val="355285569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6"/>
          <p:cNvSpPr>
            <a:spLocks noGrp="1" noChangeArrowheads="1"/>
          </p:cNvSpPr>
          <p:nvPr>
            <p:ph type="ftr" sz="quarter" idx="4"/>
          </p:nvPr>
        </p:nvSpPr>
        <p:spPr>
          <a:noFill/>
        </p:spPr>
        <p:txBody>
          <a:bodyPr/>
          <a:lstStyle/>
          <a:p>
            <a:r>
              <a:rPr lang="en-US" dirty="0" smtClean="0"/>
              <a:t>&lt;#&gt;</a:t>
            </a:r>
          </a:p>
        </p:txBody>
      </p:sp>
      <p:sp>
        <p:nvSpPr>
          <p:cNvPr id="17410" name="Rectangle 7"/>
          <p:cNvSpPr>
            <a:spLocks noGrp="1" noChangeArrowheads="1"/>
          </p:cNvSpPr>
          <p:nvPr>
            <p:ph type="sldNum" sz="quarter" idx="5"/>
          </p:nvPr>
        </p:nvSpPr>
        <p:spPr>
          <a:noFill/>
        </p:spPr>
        <p:txBody>
          <a:bodyPr/>
          <a:lstStyle/>
          <a:p>
            <a:fld id="{C6519E6E-2611-499E-A720-BE4933C3D48E}" type="slidenum">
              <a:rPr lang="en-US" smtClean="0"/>
              <a:pPr/>
              <a:t>1</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8.37</a:t>
            </a:r>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40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8.40</a:t>
            </a:r>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46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8.42</a:t>
            </a:r>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52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xfrm>
            <a:off x="1150938" y="692150"/>
            <a:ext cx="4556125" cy="3416300"/>
          </a:xfrm>
          <a:ln/>
        </p:spPr>
      </p:sp>
      <p:sp>
        <p:nvSpPr>
          <p:cNvPr id="27650" name="Rectangle 3"/>
          <p:cNvSpPr>
            <a:spLocks noGrp="1" noChangeArrowheads="1"/>
          </p:cNvSpPr>
          <p:nvPr>
            <p:ph type="body" idx="1"/>
          </p:nvPr>
        </p:nvSpPr>
        <p:spPr>
          <a:noFill/>
          <a:ln/>
        </p:spPr>
        <p:txBody>
          <a:bodyPr lIns="90488" tIns="44450" rIns="90488" bIns="44450"/>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8.2</a:t>
            </a:r>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8.7</a:t>
            </a:r>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8.13</a:t>
            </a:r>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19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8.22</a:t>
            </a:r>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24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25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8.26</a:t>
            </a:r>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28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8.28</a:t>
            </a:r>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31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8.32</a:t>
            </a:r>
            <a:endParaRPr lang="en-US" dirty="0"/>
          </a:p>
        </p:txBody>
      </p:sp>
      <p:sp>
        <p:nvSpPr>
          <p:cNvPr id="4" name="Footer Placeholder 3"/>
          <p:cNvSpPr>
            <a:spLocks noGrp="1"/>
          </p:cNvSpPr>
          <p:nvPr>
            <p:ph type="ftr" sz="quarter" idx="10"/>
          </p:nvPr>
        </p:nvSpPr>
        <p:spPr/>
        <p:txBody>
          <a:bodyPr/>
          <a:lstStyle/>
          <a:p>
            <a:pPr>
              <a:defRPr/>
            </a:pPr>
            <a:r>
              <a:rPr lang="en-US" dirty="0"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36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80988"/>
            <a:ext cx="2057400" cy="5815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9263" y="280988"/>
            <a:ext cx="6019800" cy="5815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9263" y="2809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7" name="Picture 7" descr="GO! green"/>
          <p:cNvPicPr>
            <a:picLocks noChangeAspect="1" noChangeArrowheads="1"/>
          </p:cNvPicPr>
          <p:nvPr userDrawn="1"/>
        </p:nvPicPr>
        <p:blipFill>
          <a:blip r:embed="rId13" cstate="print"/>
          <a:srcRect/>
          <a:stretch>
            <a:fillRect/>
          </a:stretch>
        </p:blipFill>
        <p:spPr bwMode="auto">
          <a:xfrm>
            <a:off x="381000" y="6400800"/>
            <a:ext cx="457200" cy="214313"/>
          </a:xfrm>
          <a:prstGeom prst="rect">
            <a:avLst/>
          </a:prstGeom>
          <a:noFill/>
          <a:ln w="9525">
            <a:noFill/>
            <a:miter lim="800000"/>
            <a:headEnd/>
            <a:tailEnd/>
          </a:ln>
        </p:spPr>
      </p:pic>
      <p:sp>
        <p:nvSpPr>
          <p:cNvPr id="1033" name="Rectangle 9"/>
          <p:cNvSpPr>
            <a:spLocks noGrp="1" noChangeArrowheads="1"/>
          </p:cNvSpPr>
          <p:nvPr userDrawn="1"/>
        </p:nvSpPr>
        <p:spPr bwMode="auto">
          <a:xfrm>
            <a:off x="457200" y="1600200"/>
            <a:ext cx="8229600" cy="4572000"/>
          </a:xfrm>
          <a:prstGeom prst="rect">
            <a:avLst/>
          </a:prstGeom>
          <a:noFill/>
          <a:ln w="9525">
            <a:noFill/>
            <a:miter lim="800000"/>
            <a:headEnd/>
            <a:tailEnd/>
          </a:ln>
          <a:effectLst/>
        </p:spPr>
        <p:txBody>
          <a:bodyPr/>
          <a:lstStyle/>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p:txBody>
      </p:sp>
      <p:sp>
        <p:nvSpPr>
          <p:cNvPr id="1037" name="Text Box 13"/>
          <p:cNvSpPr txBox="1">
            <a:spLocks noChangeArrowheads="1"/>
          </p:cNvSpPr>
          <p:nvPr userDrawn="1"/>
        </p:nvSpPr>
        <p:spPr bwMode="auto">
          <a:xfrm>
            <a:off x="425450" y="6454775"/>
            <a:ext cx="8220075" cy="194925"/>
          </a:xfrm>
          <a:prstGeom prst="rect">
            <a:avLst/>
          </a:prstGeom>
          <a:noFill/>
          <a:ln w="9525">
            <a:noFill/>
            <a:miter lim="800000"/>
            <a:headEnd/>
            <a:tailEnd/>
          </a:ln>
          <a:effectLst/>
        </p:spPr>
        <p:txBody>
          <a:bodyPr>
            <a:spAutoFit/>
          </a:bodyPr>
          <a:lstStyle/>
          <a:p>
            <a:pPr algn="ctr">
              <a:spcBef>
                <a:spcPct val="50000"/>
              </a:spcBef>
              <a:tabLst>
                <a:tab pos="285750" algn="l"/>
                <a:tab pos="3998913" algn="ctr"/>
                <a:tab pos="8004175" algn="r"/>
              </a:tabLst>
            </a:pPr>
            <a:r>
              <a:rPr lang="en-US" sz="1000" i="1" baseline="30000" dirty="0">
                <a:solidFill>
                  <a:schemeClr val="tx2"/>
                </a:solidFill>
              </a:rPr>
              <a:t>	with Microsoft </a:t>
            </a:r>
            <a:r>
              <a:rPr lang="en-US" sz="1000" i="1" baseline="30000" dirty="0" smtClean="0">
                <a:solidFill>
                  <a:schemeClr val="tx2"/>
                </a:solidFill>
              </a:rPr>
              <a:t>Windows 7</a:t>
            </a:r>
            <a:r>
              <a:rPr lang="en-US" sz="1000" i="1" baseline="30000" dirty="0">
                <a:solidFill>
                  <a:schemeClr val="tx2"/>
                </a:solidFill>
              </a:rPr>
              <a:t>	</a:t>
            </a:r>
            <a:r>
              <a:rPr lang="en-US" sz="1000" baseline="30000" dirty="0">
                <a:solidFill>
                  <a:schemeClr val="tx2"/>
                </a:solidFill>
              </a:rPr>
              <a:t>© </a:t>
            </a:r>
            <a:r>
              <a:rPr lang="en-US" sz="1000" baseline="30000" dirty="0" smtClean="0">
                <a:solidFill>
                  <a:schemeClr val="tx2"/>
                </a:solidFill>
              </a:rPr>
              <a:t>2012 Pearson </a:t>
            </a:r>
            <a:r>
              <a:rPr lang="en-US" sz="1000" baseline="30000" dirty="0">
                <a:solidFill>
                  <a:schemeClr val="tx2"/>
                </a:solidFill>
              </a:rPr>
              <a:t>Education, Inc. Publishing as Prentice Hall</a:t>
            </a:r>
            <a:r>
              <a:rPr lang="en-US" sz="1000" i="1" baseline="30000" dirty="0"/>
              <a:t>	</a:t>
            </a:r>
            <a:fld id="{75DC7789-535B-4B95-BC3D-FCC6C7DF7266}" type="slidenum">
              <a:rPr lang="en-US" sz="1000" baseline="30000">
                <a:solidFill>
                  <a:schemeClr val="tx2"/>
                </a:solidFill>
              </a:rPr>
              <a:pPr algn="ctr">
                <a:spcBef>
                  <a:spcPct val="50000"/>
                </a:spcBef>
                <a:tabLst>
                  <a:tab pos="285750" algn="l"/>
                  <a:tab pos="3998913" algn="ctr"/>
                  <a:tab pos="8004175" algn="r"/>
                </a:tabLst>
              </a:pPr>
              <a:t>‹#›</a:t>
            </a:fld>
            <a:endParaRPr lang="en-US" sz="1000" baseline="30000" dirty="0">
              <a:solidFill>
                <a:schemeClr val="tx2"/>
              </a:solidFill>
            </a:endParaRPr>
          </a:p>
        </p:txBody>
      </p:sp>
      <p:sp>
        <p:nvSpPr>
          <p:cNvPr id="1038" name="Rectangle 14"/>
          <p:cNvSpPr>
            <a:spLocks noChangeArrowheads="1"/>
          </p:cNvSpPr>
          <p:nvPr userDrawn="1"/>
        </p:nvSpPr>
        <p:spPr bwMode="auto">
          <a:xfrm>
            <a:off x="0" y="0"/>
            <a:ext cx="250825" cy="6858000"/>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p>
        </p:txBody>
      </p:sp>
      <p:sp>
        <p:nvSpPr>
          <p:cNvPr id="1031" name="Rectangle 1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b="1">
          <a:solidFill>
            <a:srgbClr val="008000"/>
          </a:solidFill>
          <a:latin typeface="+mj-lt"/>
          <a:ea typeface="+mj-ea"/>
          <a:cs typeface="+mj-cs"/>
        </a:defRPr>
      </a:lvl1pPr>
      <a:lvl2pPr algn="ctr" rtl="0" eaLnBrk="0" fontAlgn="base" hangingPunct="0">
        <a:spcBef>
          <a:spcPct val="0"/>
        </a:spcBef>
        <a:spcAft>
          <a:spcPct val="0"/>
        </a:spcAft>
        <a:defRPr sz="4400" b="1">
          <a:solidFill>
            <a:srgbClr val="008000"/>
          </a:solidFill>
          <a:latin typeface="Arial" charset="0"/>
        </a:defRPr>
      </a:lvl2pPr>
      <a:lvl3pPr algn="ctr" rtl="0" eaLnBrk="0" fontAlgn="base" hangingPunct="0">
        <a:spcBef>
          <a:spcPct val="0"/>
        </a:spcBef>
        <a:spcAft>
          <a:spcPct val="0"/>
        </a:spcAft>
        <a:defRPr sz="4400" b="1">
          <a:solidFill>
            <a:srgbClr val="008000"/>
          </a:solidFill>
          <a:latin typeface="Arial" charset="0"/>
        </a:defRPr>
      </a:lvl3pPr>
      <a:lvl4pPr algn="ctr" rtl="0" eaLnBrk="0" fontAlgn="base" hangingPunct="0">
        <a:spcBef>
          <a:spcPct val="0"/>
        </a:spcBef>
        <a:spcAft>
          <a:spcPct val="0"/>
        </a:spcAft>
        <a:defRPr sz="4400" b="1">
          <a:solidFill>
            <a:srgbClr val="008000"/>
          </a:solidFill>
          <a:latin typeface="Arial" charset="0"/>
        </a:defRPr>
      </a:lvl4pPr>
      <a:lvl5pPr algn="ctr" rtl="0" eaLnBrk="0" fontAlgn="base" hangingPunct="0">
        <a:spcBef>
          <a:spcPct val="0"/>
        </a:spcBef>
        <a:spcAft>
          <a:spcPct val="0"/>
        </a:spcAft>
        <a:defRPr sz="4400" b="1">
          <a:solidFill>
            <a:srgbClr val="008000"/>
          </a:solidFill>
          <a:latin typeface="Arial" charset="0"/>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cid:3287383400_217756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8"/>
          <p:cNvSpPr>
            <a:spLocks noGrp="1" noChangeArrowheads="1"/>
          </p:cNvSpPr>
          <p:nvPr>
            <p:ph type="body" idx="1"/>
          </p:nvPr>
        </p:nvSpPr>
        <p:spPr>
          <a:xfrm>
            <a:off x="685800" y="2895600"/>
            <a:ext cx="7772400" cy="3200400"/>
          </a:xfrm>
        </p:spPr>
        <p:txBody>
          <a:bodyPr/>
          <a:lstStyle/>
          <a:p>
            <a:pPr algn="ctr">
              <a:lnSpc>
                <a:spcPct val="90000"/>
              </a:lnSpc>
              <a:spcBef>
                <a:spcPct val="0"/>
              </a:spcBef>
              <a:buSzPct val="80000"/>
              <a:buFont typeface="Wingdings" pitchFamily="2" charset="2"/>
              <a:buNone/>
            </a:pPr>
            <a:r>
              <a:rPr lang="en-US" sz="2800" dirty="0" smtClean="0">
                <a:solidFill>
                  <a:srgbClr val="008000"/>
                </a:solidFill>
              </a:rPr>
              <a:t> </a:t>
            </a:r>
            <a:r>
              <a:rPr lang="en-US" sz="2800" b="1" dirty="0" smtClean="0"/>
              <a:t>PowerPoint Presentation to Accompany</a:t>
            </a:r>
            <a:endParaRPr lang="en-US" b="1" dirty="0" smtClean="0"/>
          </a:p>
          <a:p>
            <a:pPr algn="ctr" eaLnBrk="1" hangingPunct="1">
              <a:lnSpc>
                <a:spcPct val="90000"/>
              </a:lnSpc>
              <a:spcAft>
                <a:spcPts val="1300"/>
              </a:spcAft>
              <a:buFontTx/>
              <a:buNone/>
            </a:pPr>
            <a:r>
              <a:rPr lang="en-US" sz="2800" b="1" i="1" dirty="0" smtClean="0"/>
              <a:t>GO! with Microsoft</a:t>
            </a:r>
            <a:r>
              <a:rPr lang="en-US" sz="2800" b="1" i="1" baseline="30000" dirty="0" smtClean="0"/>
              <a:t>®</a:t>
            </a:r>
            <a:r>
              <a:rPr lang="en-US" sz="2800" b="1" i="1" dirty="0" smtClean="0"/>
              <a:t> Windows 7</a:t>
            </a:r>
          </a:p>
          <a:p>
            <a:pPr algn="ctr" eaLnBrk="1" hangingPunct="1">
              <a:lnSpc>
                <a:spcPct val="160000"/>
              </a:lnSpc>
              <a:buFontTx/>
              <a:buNone/>
            </a:pPr>
            <a:r>
              <a:rPr lang="en-US" sz="2800" b="1" dirty="0" smtClean="0">
                <a:solidFill>
                  <a:schemeClr val="tx2"/>
                </a:solidFill>
              </a:rPr>
              <a:t>Chapter 8</a:t>
            </a:r>
          </a:p>
          <a:p>
            <a:pPr algn="ctr" eaLnBrk="1" hangingPunct="1">
              <a:lnSpc>
                <a:spcPct val="60000"/>
              </a:lnSpc>
              <a:spcAft>
                <a:spcPts val="1300"/>
              </a:spcAft>
              <a:buFontTx/>
              <a:buNone/>
            </a:pPr>
            <a:r>
              <a:rPr lang="en-US" sz="2400" dirty="0" smtClean="0">
                <a:solidFill>
                  <a:schemeClr val="tx2"/>
                </a:solidFill>
              </a:rPr>
              <a:t>Maintaining Your Computer and</a:t>
            </a:r>
          </a:p>
          <a:p>
            <a:pPr algn="ctr" eaLnBrk="1" hangingPunct="1">
              <a:lnSpc>
                <a:spcPct val="60000"/>
              </a:lnSpc>
              <a:spcAft>
                <a:spcPts val="1300"/>
              </a:spcAft>
              <a:buFontTx/>
              <a:buNone/>
            </a:pPr>
            <a:r>
              <a:rPr lang="en-US" sz="2400" dirty="0" smtClean="0">
                <a:solidFill>
                  <a:schemeClr val="tx2"/>
                </a:solidFill>
              </a:rPr>
              <a:t>Optimizing Its Performance</a:t>
            </a:r>
          </a:p>
          <a:p>
            <a:pPr eaLnBrk="1" hangingPunct="1">
              <a:lnSpc>
                <a:spcPct val="90000"/>
              </a:lnSpc>
            </a:pPr>
            <a:endParaRPr lang="en-US" dirty="0" smtClean="0"/>
          </a:p>
        </p:txBody>
      </p:sp>
      <p:sp>
        <p:nvSpPr>
          <p:cNvPr id="16394" name="Rectangle 25"/>
          <p:cNvSpPr>
            <a:spLocks noGrp="1" noChangeArrowheads="1"/>
          </p:cNvSpPr>
          <p:nvPr>
            <p:ph type="title"/>
          </p:nvPr>
        </p:nvSpPr>
        <p:spPr/>
        <p:txBody>
          <a:bodyPr/>
          <a:lstStyle/>
          <a:p>
            <a:pPr eaLnBrk="1" hangingPunct="1"/>
            <a:endParaRPr lang="en-US" dirty="0" smtClean="0"/>
          </a:p>
        </p:txBody>
      </p:sp>
      <p:pic>
        <p:nvPicPr>
          <p:cNvPr id="16395" name="Picture 24" descr="GO! Banner 3"/>
          <p:cNvPicPr>
            <a:picLocks noChangeAspect="1" noChangeArrowheads="1"/>
          </p:cNvPicPr>
          <p:nvPr/>
        </p:nvPicPr>
        <p:blipFill>
          <a:blip r:embed="rId3" cstate="print"/>
          <a:srcRect/>
          <a:stretch>
            <a:fillRect/>
          </a:stretch>
        </p:blipFill>
        <p:spPr bwMode="auto">
          <a:xfrm>
            <a:off x="423863" y="236538"/>
            <a:ext cx="8226425" cy="205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Maintain Your Computer’s Hard Disk Drive</a:t>
            </a:r>
          </a:p>
        </p:txBody>
      </p:sp>
      <p:sp>
        <p:nvSpPr>
          <p:cNvPr id="19458" name="Rectangle 3"/>
          <p:cNvSpPr>
            <a:spLocks noGrp="1" noChangeArrowheads="1"/>
          </p:cNvSpPr>
          <p:nvPr>
            <p:ph type="body" idx="1"/>
          </p:nvPr>
        </p:nvSpPr>
        <p:spPr>
          <a:xfrm>
            <a:off x="764628" y="1870841"/>
            <a:ext cx="7772400" cy="4114800"/>
          </a:xfrm>
        </p:spPr>
        <p:txBody>
          <a:bodyPr/>
          <a:lstStyle/>
          <a:p>
            <a:pPr eaLnBrk="1" hangingPunct="1">
              <a:lnSpc>
                <a:spcPct val="80000"/>
              </a:lnSpc>
            </a:pPr>
            <a:r>
              <a:rPr lang="en-US" b="1" dirty="0" smtClean="0">
                <a:solidFill>
                  <a:schemeClr val="tx2"/>
                </a:solidFill>
              </a:rPr>
              <a:t>Fragment</a:t>
            </a:r>
          </a:p>
          <a:p>
            <a:pPr lvl="1" eaLnBrk="1" hangingPunct="1">
              <a:lnSpc>
                <a:spcPct val="80000"/>
              </a:lnSpc>
            </a:pPr>
            <a:r>
              <a:rPr lang="en-US" dirty="0" smtClean="0">
                <a:solidFill>
                  <a:schemeClr val="tx2"/>
                </a:solidFill>
              </a:rPr>
              <a:t>A piece of a file that has been split apart</a:t>
            </a:r>
          </a:p>
          <a:p>
            <a:pPr eaLnBrk="1" hangingPunct="1">
              <a:lnSpc>
                <a:spcPct val="80000"/>
              </a:lnSpc>
            </a:pPr>
            <a:r>
              <a:rPr lang="en-US" b="1" dirty="0" smtClean="0">
                <a:solidFill>
                  <a:schemeClr val="tx2"/>
                </a:solidFill>
              </a:rPr>
              <a:t>Fragmented file</a:t>
            </a:r>
          </a:p>
          <a:p>
            <a:pPr lvl="1" eaLnBrk="1" hangingPunct="1">
              <a:lnSpc>
                <a:spcPct val="80000"/>
              </a:lnSpc>
            </a:pPr>
            <a:r>
              <a:rPr lang="en-US" dirty="0" smtClean="0">
                <a:solidFill>
                  <a:schemeClr val="tx2"/>
                </a:solidFill>
              </a:rPr>
              <a:t>A file whose fragments are stored in separate blocks of the disk drive</a:t>
            </a:r>
          </a:p>
          <a:p>
            <a:pPr eaLnBrk="1" hangingPunct="1"/>
            <a:r>
              <a:rPr lang="en-US" b="1" dirty="0" smtClean="0">
                <a:solidFill>
                  <a:schemeClr val="tx2"/>
                </a:solidFill>
              </a:rPr>
              <a:t>Using Disk Defragmenter</a:t>
            </a:r>
          </a:p>
          <a:p>
            <a:pPr lvl="1" eaLnBrk="1" hangingPunct="1"/>
            <a:r>
              <a:rPr lang="en-US" dirty="0" smtClean="0">
                <a:solidFill>
                  <a:schemeClr val="tx2"/>
                </a:solidFill>
              </a:rPr>
              <a:t>Display the Computer window, Right-click your hard disk drive, click Properties, Tools tab, Defragment now button</a:t>
            </a:r>
          </a:p>
          <a:p>
            <a:pPr lvl="1" eaLnBrk="1" hangingPunct="1">
              <a:lnSpc>
                <a:spcPct val="80000"/>
              </a:lnSpc>
            </a:pPr>
            <a:endParaRPr lang="en-US" dirty="0" smtClean="0">
              <a:solidFill>
                <a:schemeClr val="tx2"/>
              </a:solidFill>
            </a:endParaRPr>
          </a:p>
          <a:p>
            <a:pPr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Maintain Your Computer’s Hard Disk Drive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Disk defragmentation (Defragging)</a:t>
            </a:r>
          </a:p>
          <a:p>
            <a:pPr lvl="1" eaLnBrk="1" hangingPunct="1">
              <a:lnSpc>
                <a:spcPct val="80000"/>
              </a:lnSpc>
            </a:pPr>
            <a:r>
              <a:rPr lang="en-US" dirty="0" smtClean="0">
                <a:solidFill>
                  <a:schemeClr val="tx2"/>
                </a:solidFill>
              </a:rPr>
              <a:t>Process that consolidates fragmented files into contiguous blocks on the hard drive</a:t>
            </a:r>
          </a:p>
          <a:p>
            <a:pPr lvl="1" eaLnBrk="1" hangingPunct="1">
              <a:lnSpc>
                <a:spcPct val="80000"/>
              </a:lnSpc>
            </a:pPr>
            <a:r>
              <a:rPr lang="en-US" dirty="0" smtClean="0">
                <a:solidFill>
                  <a:schemeClr val="tx2"/>
                </a:solidFill>
              </a:rPr>
              <a:t>The process rearranges data on your hard disk by rearranging each fragmented file into a single location and rearranging unused spaces into one large block</a:t>
            </a:r>
          </a:p>
          <a:p>
            <a:pPr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Maintain Your Computer’s Hard Disk Drive</a:t>
            </a:r>
          </a:p>
        </p:txBody>
      </p:sp>
      <p:sp>
        <p:nvSpPr>
          <p:cNvPr id="19458" name="Rectangle 3"/>
          <p:cNvSpPr>
            <a:spLocks noGrp="1" noChangeArrowheads="1"/>
          </p:cNvSpPr>
          <p:nvPr>
            <p:ph type="body" idx="1"/>
          </p:nvPr>
        </p:nvSpPr>
        <p:spPr/>
        <p:txBody>
          <a:bodyPr/>
          <a:lstStyle/>
          <a:p>
            <a:pPr eaLnBrk="1" hangingPunct="1"/>
            <a:r>
              <a:rPr lang="en-US" b="1" dirty="0" smtClean="0">
                <a:solidFill>
                  <a:schemeClr val="tx2"/>
                </a:solidFill>
              </a:rPr>
              <a:t>Using Disk Defragmenter</a:t>
            </a:r>
          </a:p>
          <a:p>
            <a:pPr lvl="1" eaLnBrk="1" hangingPunct="1"/>
            <a:r>
              <a:rPr lang="en-US" dirty="0" smtClean="0">
                <a:solidFill>
                  <a:schemeClr val="tx2"/>
                </a:solidFill>
              </a:rPr>
              <a:t>Automatically runs on a weekly schedule</a:t>
            </a:r>
          </a:p>
          <a:p>
            <a:pPr lvl="1" eaLnBrk="1" hangingPunct="1"/>
            <a:r>
              <a:rPr lang="en-US" dirty="0" smtClean="0">
                <a:solidFill>
                  <a:schemeClr val="tx2"/>
                </a:solidFill>
              </a:rPr>
              <a:t>Process may take hours</a:t>
            </a:r>
          </a:p>
          <a:p>
            <a:pPr lvl="1" eaLnBrk="1" hangingPunct="1"/>
            <a:endParaRPr lang="en-US" dirty="0" smtClean="0">
              <a:solidFill>
                <a:schemeClr val="tx2"/>
              </a:solidFill>
            </a:endParaRPr>
          </a:p>
          <a:p>
            <a:pPr lvl="1" eaLnBrk="1" hangingPunct="1">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Maintain Your Computer’s Hard Disk Drive</a:t>
            </a:r>
          </a:p>
        </p:txBody>
      </p:sp>
      <p:sp>
        <p:nvSpPr>
          <p:cNvPr id="19458" name="Rectangle 3"/>
          <p:cNvSpPr>
            <a:spLocks noGrp="1" noChangeArrowheads="1"/>
          </p:cNvSpPr>
          <p:nvPr>
            <p:ph type="body" idx="1"/>
          </p:nvPr>
        </p:nvSpPr>
        <p:spPr/>
        <p:txBody>
          <a:bodyPr/>
          <a:lstStyle/>
          <a:p>
            <a:pPr lvl="1" eaLnBrk="1" hangingPunct="1"/>
            <a:endParaRPr lang="en-US" dirty="0" smtClean="0">
              <a:solidFill>
                <a:schemeClr val="tx2"/>
              </a:solidFill>
            </a:endParaRPr>
          </a:p>
          <a:p>
            <a:pPr lvl="1" eaLnBrk="1" hangingPunct="1">
              <a:buNone/>
            </a:pPr>
            <a:endParaRPr lang="en-US" dirty="0" smtClean="0">
              <a:solidFill>
                <a:schemeClr val="tx2"/>
              </a:solidFill>
            </a:endParaRPr>
          </a:p>
        </p:txBody>
      </p:sp>
      <p:pic>
        <p:nvPicPr>
          <p:cNvPr id="2050" name="Picture 2" descr="C:\Users\Steve\Desktop\PowerPoint for Windows\Solution Files\Chapter 08\08fig07.jpg"/>
          <p:cNvPicPr>
            <a:picLocks noChangeAspect="1" noChangeArrowheads="1"/>
          </p:cNvPicPr>
          <p:nvPr/>
        </p:nvPicPr>
        <p:blipFill>
          <a:blip r:embed="rId3" cstate="print"/>
          <a:srcRect/>
          <a:stretch>
            <a:fillRect/>
          </a:stretch>
        </p:blipFill>
        <p:spPr bwMode="auto">
          <a:xfrm>
            <a:off x="815248" y="1612043"/>
            <a:ext cx="7943161" cy="4326048"/>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Maintain Your Computer’s Hard Disk Drive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Detecting and Repairing Errors on Disks</a:t>
            </a:r>
            <a:endParaRPr lang="en-US" sz="2800" b="1" dirty="0" smtClean="0">
              <a:solidFill>
                <a:schemeClr val="tx2"/>
              </a:solidFill>
            </a:endParaRPr>
          </a:p>
          <a:p>
            <a:pPr lvl="1" eaLnBrk="1" hangingPunct="1"/>
            <a:r>
              <a:rPr lang="en-US" dirty="0" smtClean="0">
                <a:solidFill>
                  <a:schemeClr val="tx2"/>
                </a:solidFill>
              </a:rPr>
              <a:t>Bad sector</a:t>
            </a:r>
          </a:p>
          <a:p>
            <a:pPr lvl="2" eaLnBrk="1" hangingPunct="1"/>
            <a:r>
              <a:rPr lang="en-US" dirty="0" smtClean="0">
                <a:solidFill>
                  <a:schemeClr val="tx2"/>
                </a:solidFill>
              </a:rPr>
              <a:t>A sector that has been damaged and can not be used</a:t>
            </a:r>
          </a:p>
          <a:p>
            <a:pPr lvl="1" eaLnBrk="1" hangingPunct="1"/>
            <a:r>
              <a:rPr lang="en-US" dirty="0" smtClean="0">
                <a:solidFill>
                  <a:schemeClr val="tx2"/>
                </a:solidFill>
              </a:rPr>
              <a:t>Firmware</a:t>
            </a:r>
          </a:p>
          <a:p>
            <a:pPr lvl="2" eaLnBrk="1" hangingPunct="1"/>
            <a:r>
              <a:rPr lang="en-US" dirty="0" smtClean="0">
                <a:solidFill>
                  <a:schemeClr val="tx2"/>
                </a:solidFill>
              </a:rPr>
              <a:t>Prevents a USB flash drive from using bad sectors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Maintain Your Computer’s Hard Disk Drive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Check Disk program</a:t>
            </a:r>
            <a:endParaRPr lang="en-US" sz="2800" b="1" dirty="0" smtClean="0">
              <a:solidFill>
                <a:schemeClr val="tx2"/>
              </a:solidFill>
            </a:endParaRPr>
          </a:p>
          <a:p>
            <a:pPr lvl="1" eaLnBrk="1" hangingPunct="1"/>
            <a:r>
              <a:rPr lang="en-US" dirty="0" smtClean="0">
                <a:solidFill>
                  <a:schemeClr val="tx2"/>
                </a:solidFill>
              </a:rPr>
              <a:t>Scans disk for bad sectors </a:t>
            </a:r>
          </a:p>
          <a:p>
            <a:pPr lvl="1" eaLnBrk="1" hangingPunct="1"/>
            <a:r>
              <a:rPr lang="en-US" dirty="0" smtClean="0">
                <a:solidFill>
                  <a:schemeClr val="tx2"/>
                </a:solidFill>
              </a:rPr>
              <a:t>Attempts to repair them</a:t>
            </a:r>
          </a:p>
          <a:p>
            <a:pPr eaLnBrk="1" hangingPunct="1"/>
            <a:r>
              <a:rPr lang="en-US" b="1" dirty="0" smtClean="0">
                <a:solidFill>
                  <a:schemeClr val="tx2"/>
                </a:solidFill>
              </a:rPr>
              <a:t>Corrupted</a:t>
            </a:r>
            <a:r>
              <a:rPr lang="en-US" dirty="0" smtClean="0">
                <a:solidFill>
                  <a:schemeClr val="tx2"/>
                </a:solidFill>
              </a:rPr>
              <a:t> </a:t>
            </a:r>
            <a:r>
              <a:rPr lang="en-US" b="1" dirty="0" smtClean="0">
                <a:solidFill>
                  <a:schemeClr val="tx2"/>
                </a:solidFill>
              </a:rPr>
              <a:t>file</a:t>
            </a:r>
          </a:p>
          <a:p>
            <a:pPr lvl="1" eaLnBrk="1" hangingPunct="1"/>
            <a:r>
              <a:rPr lang="en-US" dirty="0" smtClean="0">
                <a:solidFill>
                  <a:schemeClr val="tx2"/>
                </a:solidFill>
              </a:rPr>
              <a:t>File no longer works properly, accidentally damaged by a hardware or software failure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Maintain Your Computer’s Hard Disk Drive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Check Disk program</a:t>
            </a:r>
            <a:endParaRPr lang="en-US" sz="2800" b="1" dirty="0" smtClean="0">
              <a:solidFill>
                <a:schemeClr val="tx2"/>
              </a:solidFill>
            </a:endParaRPr>
          </a:p>
          <a:p>
            <a:pPr lvl="1" eaLnBrk="1" hangingPunct="1"/>
            <a:r>
              <a:rPr lang="en-US" dirty="0" smtClean="0">
                <a:solidFill>
                  <a:schemeClr val="tx2"/>
                </a:solidFill>
              </a:rPr>
              <a:t>Start menu, Computer, right-click desired drive, Properties, Tools tab, Error checking, Check now</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View Windows Update Settings</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Viewing Windows Update Settings</a:t>
            </a:r>
            <a:endParaRPr lang="en-US" sz="2800" b="1" dirty="0" smtClean="0">
              <a:solidFill>
                <a:schemeClr val="tx2"/>
              </a:solidFill>
            </a:endParaRPr>
          </a:p>
          <a:p>
            <a:pPr lvl="1" eaLnBrk="1" hangingPunct="1"/>
            <a:r>
              <a:rPr lang="en-US" dirty="0" smtClean="0">
                <a:solidFill>
                  <a:schemeClr val="tx2"/>
                </a:solidFill>
              </a:rPr>
              <a:t>Update</a:t>
            </a:r>
          </a:p>
          <a:p>
            <a:pPr lvl="2" eaLnBrk="1" hangingPunct="1"/>
            <a:r>
              <a:rPr lang="en-US" dirty="0" smtClean="0">
                <a:solidFill>
                  <a:schemeClr val="tx2"/>
                </a:solidFill>
              </a:rPr>
              <a:t>An addition to Windows 7 that helps prevent or fix problems or improves the performance of your computer</a:t>
            </a:r>
          </a:p>
          <a:p>
            <a:pPr lvl="2" eaLnBrk="1" hangingPunct="1"/>
            <a:r>
              <a:rPr lang="en-US" dirty="0" smtClean="0">
                <a:solidFill>
                  <a:schemeClr val="tx2"/>
                </a:solidFill>
              </a:rPr>
              <a:t>Updates are categorized</a:t>
            </a:r>
          </a:p>
          <a:p>
            <a:pPr lvl="3" eaLnBrk="1" hangingPunct="1"/>
            <a:r>
              <a:rPr lang="en-US" dirty="0" smtClean="0">
                <a:solidFill>
                  <a:schemeClr val="tx2"/>
                </a:solidFill>
              </a:rPr>
              <a:t>Important (usually security related)</a:t>
            </a:r>
          </a:p>
          <a:p>
            <a:pPr lvl="3" eaLnBrk="1" hangingPunct="1"/>
            <a:r>
              <a:rPr lang="en-US" dirty="0" smtClean="0">
                <a:solidFill>
                  <a:schemeClr val="tx2"/>
                </a:solidFill>
              </a:rPr>
              <a:t>Recommended (usually improve performance)</a:t>
            </a:r>
          </a:p>
          <a:p>
            <a:pPr lvl="3" eaLnBrk="1" hangingPunct="1"/>
            <a:r>
              <a:rPr lang="en-US" dirty="0" smtClean="0">
                <a:solidFill>
                  <a:schemeClr val="tx2"/>
                </a:solidFill>
              </a:rPr>
              <a:t>Optional (usually install new software or features)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View Windows Update Settings</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Viewing Windows Update Settings</a:t>
            </a:r>
            <a:endParaRPr lang="en-US" sz="2800" b="1" dirty="0" smtClean="0">
              <a:solidFill>
                <a:schemeClr val="tx2"/>
              </a:solidFill>
            </a:endParaRPr>
          </a:p>
          <a:p>
            <a:pPr lvl="1" eaLnBrk="1" hangingPunct="1"/>
            <a:r>
              <a:rPr lang="en-US" dirty="0" smtClean="0">
                <a:solidFill>
                  <a:schemeClr val="tx2"/>
                </a:solidFill>
              </a:rPr>
              <a:t>Start menu, Control Panel, System and Security, Action Center, Review your computer’s status and resolve issues, Security, Windows update, View update history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View Windows Update Settings</a:t>
            </a:r>
          </a:p>
        </p:txBody>
      </p:sp>
      <p:pic>
        <p:nvPicPr>
          <p:cNvPr id="3074" name="Picture 2" descr="C:\Users\Steve\Desktop\PowerPoint for Windows\Solution Files\Chapter 08\08fig13.jpg"/>
          <p:cNvPicPr>
            <a:picLocks noChangeAspect="1" noChangeArrowheads="1"/>
          </p:cNvPicPr>
          <p:nvPr/>
        </p:nvPicPr>
        <p:blipFill>
          <a:blip r:embed="rId3" cstate="print"/>
          <a:srcRect/>
          <a:stretch>
            <a:fillRect/>
          </a:stretch>
        </p:blipFill>
        <p:spPr bwMode="auto">
          <a:xfrm>
            <a:off x="661013" y="1773715"/>
            <a:ext cx="8315764" cy="4186410"/>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t>Objectives</a:t>
            </a:r>
          </a:p>
        </p:txBody>
      </p:sp>
      <p:sp>
        <p:nvSpPr>
          <p:cNvPr id="18434" name="Rectangle 3"/>
          <p:cNvSpPr>
            <a:spLocks noGrp="1" noChangeArrowheads="1"/>
          </p:cNvSpPr>
          <p:nvPr>
            <p:ph type="body" idx="1"/>
          </p:nvPr>
        </p:nvSpPr>
        <p:spPr>
          <a:xfrm>
            <a:off x="657225" y="1995488"/>
            <a:ext cx="7772400" cy="4114800"/>
          </a:xfrm>
        </p:spPr>
        <p:txBody>
          <a:bodyPr/>
          <a:lstStyle/>
          <a:p>
            <a:pPr eaLnBrk="1" hangingPunct="1">
              <a:lnSpc>
                <a:spcPct val="110000"/>
              </a:lnSpc>
            </a:pPr>
            <a:r>
              <a:rPr lang="en-US" b="1" dirty="0" smtClean="0">
                <a:solidFill>
                  <a:schemeClr val="tx2"/>
                </a:solidFill>
              </a:rPr>
              <a:t>Maintain Your Computer’s Hard Disk Drive</a:t>
            </a:r>
          </a:p>
          <a:p>
            <a:pPr eaLnBrk="1" hangingPunct="1">
              <a:lnSpc>
                <a:spcPct val="110000"/>
              </a:lnSpc>
            </a:pPr>
            <a:r>
              <a:rPr lang="en-US" b="1" dirty="0" smtClean="0">
                <a:solidFill>
                  <a:schemeClr val="tx2"/>
                </a:solidFill>
              </a:rPr>
              <a:t>View Windows Update Settings</a:t>
            </a:r>
          </a:p>
          <a:p>
            <a:pPr eaLnBrk="1" hangingPunct="1">
              <a:lnSpc>
                <a:spcPct val="110000"/>
              </a:lnSpc>
            </a:pPr>
            <a:r>
              <a:rPr lang="en-US" b="1" dirty="0" smtClean="0">
                <a:solidFill>
                  <a:schemeClr val="tx2"/>
                </a:solidFill>
              </a:rPr>
              <a:t>Schedule Maintenance Tasks by Using Task Scheduler</a:t>
            </a: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View Windows Update Settings</a:t>
            </a:r>
          </a:p>
        </p:txBody>
      </p:sp>
      <p:sp>
        <p:nvSpPr>
          <p:cNvPr id="19458" name="Rectangle 3"/>
          <p:cNvSpPr>
            <a:spLocks noGrp="1" noChangeArrowheads="1"/>
          </p:cNvSpPr>
          <p:nvPr>
            <p:ph type="body" idx="1"/>
          </p:nvPr>
        </p:nvSpPr>
        <p:spPr>
          <a:xfrm>
            <a:off x="504498" y="1587061"/>
            <a:ext cx="8450316" cy="4114800"/>
          </a:xfrm>
        </p:spPr>
        <p:txBody>
          <a:bodyPr/>
          <a:lstStyle/>
          <a:p>
            <a:pPr eaLnBrk="1" hangingPunct="1">
              <a:lnSpc>
                <a:spcPct val="80000"/>
              </a:lnSpc>
            </a:pPr>
            <a:r>
              <a:rPr lang="en-US" b="1" dirty="0" smtClean="0">
                <a:solidFill>
                  <a:schemeClr val="tx2"/>
                </a:solidFill>
              </a:rPr>
              <a:t>Windows Update</a:t>
            </a:r>
          </a:p>
          <a:p>
            <a:pPr lvl="1" eaLnBrk="1" hangingPunct="1">
              <a:lnSpc>
                <a:spcPct val="80000"/>
              </a:lnSpc>
            </a:pPr>
            <a:r>
              <a:rPr lang="en-US" dirty="0" smtClean="0">
                <a:solidFill>
                  <a:schemeClr val="tx2"/>
                </a:solidFill>
              </a:rPr>
              <a:t>Requires an Internet connection</a:t>
            </a:r>
          </a:p>
          <a:p>
            <a:pPr lvl="1" eaLnBrk="1" hangingPunct="1"/>
            <a:r>
              <a:rPr lang="en-US" dirty="0" smtClean="0">
                <a:solidFill>
                  <a:schemeClr val="tx2"/>
                </a:solidFill>
              </a:rPr>
              <a:t>Checks for updates</a:t>
            </a:r>
          </a:p>
          <a:p>
            <a:pPr lvl="1" eaLnBrk="1" hangingPunct="1"/>
            <a:r>
              <a:rPr lang="en-US" dirty="0" smtClean="0">
                <a:solidFill>
                  <a:schemeClr val="tx2"/>
                </a:solidFill>
              </a:rPr>
              <a:t>Downloads updates</a:t>
            </a:r>
          </a:p>
          <a:p>
            <a:pPr lvl="1" eaLnBrk="1" hangingPunct="1"/>
            <a:r>
              <a:rPr lang="en-US" dirty="0" smtClean="0">
                <a:solidFill>
                  <a:schemeClr val="tx2"/>
                </a:solidFill>
              </a:rPr>
              <a:t>Installs updates</a:t>
            </a:r>
          </a:p>
          <a:p>
            <a:pPr eaLnBrk="1" hangingPunct="1">
              <a:lnSpc>
                <a:spcPct val="80000"/>
              </a:lnSpc>
            </a:pPr>
            <a:r>
              <a:rPr lang="en-US" dirty="0" smtClean="0">
                <a:solidFill>
                  <a:schemeClr val="tx2"/>
                </a:solidFill>
              </a:rPr>
              <a:t>.</a:t>
            </a:r>
            <a:r>
              <a:rPr lang="en-US" b="1" dirty="0" smtClean="0">
                <a:solidFill>
                  <a:schemeClr val="tx2"/>
                </a:solidFill>
              </a:rPr>
              <a:t> Windows Update</a:t>
            </a:r>
          </a:p>
          <a:p>
            <a:pPr lvl="1" eaLnBrk="1" hangingPunct="1">
              <a:lnSpc>
                <a:spcPct val="80000"/>
              </a:lnSpc>
            </a:pPr>
            <a:r>
              <a:rPr lang="en-US" dirty="0" smtClean="0">
                <a:solidFill>
                  <a:schemeClr val="tx2"/>
                </a:solidFill>
              </a:rPr>
              <a:t>Updates are provided to all user accounts on a computer</a:t>
            </a:r>
          </a:p>
          <a:p>
            <a:pPr eaLnBrk="1" hangingPunct="1"/>
            <a:r>
              <a:rPr lang="en-US" b="1" dirty="0" smtClean="0">
                <a:solidFill>
                  <a:schemeClr val="tx2"/>
                </a:solidFill>
              </a:rPr>
              <a:t>Recommended updates</a:t>
            </a:r>
          </a:p>
          <a:p>
            <a:pPr lvl="1" eaLnBrk="1" hangingPunct="1"/>
            <a:r>
              <a:rPr lang="en-US" dirty="0" smtClean="0">
                <a:solidFill>
                  <a:schemeClr val="tx2"/>
                </a:solidFill>
              </a:rPr>
              <a:t>Ensures recommended updates are included  </a:t>
            </a:r>
          </a:p>
          <a:p>
            <a:pPr lvl="1"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Schedule Maintenance Tasks by Using Task Scheduler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Scheduling Disk Cleanup with Task Scheduler</a:t>
            </a:r>
            <a:endParaRPr lang="en-US" sz="2800" b="1" dirty="0" smtClean="0">
              <a:solidFill>
                <a:schemeClr val="tx2"/>
              </a:solidFill>
            </a:endParaRPr>
          </a:p>
          <a:p>
            <a:pPr lvl="1" eaLnBrk="1" hangingPunct="1"/>
            <a:r>
              <a:rPr lang="en-US" dirty="0" smtClean="0">
                <a:solidFill>
                  <a:schemeClr val="tx2"/>
                </a:solidFill>
              </a:rPr>
              <a:t>Task Scheduler</a:t>
            </a:r>
          </a:p>
          <a:p>
            <a:pPr lvl="2" eaLnBrk="1" hangingPunct="1"/>
            <a:r>
              <a:rPr lang="en-US" dirty="0" smtClean="0">
                <a:solidFill>
                  <a:schemeClr val="tx2"/>
                </a:solidFill>
              </a:rPr>
              <a:t>Schedules regular hard disk maintenance tasks</a:t>
            </a:r>
          </a:p>
          <a:p>
            <a:pPr lvl="2" eaLnBrk="1" hangingPunct="1"/>
            <a:r>
              <a:rPr lang="en-US" dirty="0" smtClean="0">
                <a:solidFill>
                  <a:schemeClr val="tx2"/>
                </a:solidFill>
              </a:rPr>
              <a:t>Disk Cleanup is not, by default, set to run periodically</a:t>
            </a:r>
          </a:p>
          <a:p>
            <a:pPr lvl="2" eaLnBrk="1" hangingPunct="1"/>
            <a:r>
              <a:rPr lang="en-US" dirty="0" smtClean="0">
                <a:solidFill>
                  <a:schemeClr val="tx2"/>
                </a:solidFill>
              </a:rPr>
              <a:t>User can set it up to run new tasks regularly using the Create Basic Task Wizard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Schedule Maintenance Tasks by Using Task Scheduler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Create Basic Task Wizard</a:t>
            </a:r>
          </a:p>
          <a:p>
            <a:pPr lvl="1" eaLnBrk="1" hangingPunct="1">
              <a:lnSpc>
                <a:spcPct val="80000"/>
              </a:lnSpc>
            </a:pPr>
            <a:r>
              <a:rPr lang="en-US" dirty="0" smtClean="0">
                <a:solidFill>
                  <a:schemeClr val="tx2"/>
                </a:solidFill>
              </a:rPr>
              <a:t>Start Menu, Control Panel, System and Security, Administrative Tools, Schedule Tasks, Actions Pane, Create Basic Task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Schedule Maintenance Tasks by Using Task Scheduler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Using Advanced Task Scheduler Features</a:t>
            </a:r>
            <a:endParaRPr lang="en-US" sz="2800" b="1" dirty="0" smtClean="0">
              <a:solidFill>
                <a:schemeClr val="tx2"/>
              </a:solidFill>
            </a:endParaRPr>
          </a:p>
          <a:p>
            <a:pPr lvl="1" eaLnBrk="1" hangingPunct="1"/>
            <a:r>
              <a:rPr lang="en-US" dirty="0" smtClean="0">
                <a:solidFill>
                  <a:schemeClr val="tx2"/>
                </a:solidFill>
              </a:rPr>
              <a:t>Tasks can be set to run in response to an event</a:t>
            </a:r>
          </a:p>
          <a:p>
            <a:pPr lvl="1" eaLnBrk="1" hangingPunct="1"/>
            <a:r>
              <a:rPr lang="en-US" dirty="0" smtClean="0">
                <a:solidFill>
                  <a:schemeClr val="tx2"/>
                </a:solidFill>
              </a:rPr>
              <a:t>Tasks can be set to run only when certain conditions are present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Schedule Maintenance Tasks by Using Task Scheduler</a:t>
            </a:r>
          </a:p>
        </p:txBody>
      </p:sp>
      <p:pic>
        <p:nvPicPr>
          <p:cNvPr id="4098" name="Picture 2" descr="C:\Users\Steve\Desktop\PowerPoint for Windows\Solution Files\Chapter 08\08fig22.jpg"/>
          <p:cNvPicPr>
            <a:picLocks noChangeAspect="1" noChangeArrowheads="1"/>
          </p:cNvPicPr>
          <p:nvPr/>
        </p:nvPicPr>
        <p:blipFill>
          <a:blip r:embed="rId3" cstate="print"/>
          <a:srcRect/>
          <a:stretch>
            <a:fillRect/>
          </a:stretch>
        </p:blipFill>
        <p:spPr bwMode="auto">
          <a:xfrm>
            <a:off x="545105" y="1500301"/>
            <a:ext cx="8081101" cy="4382706"/>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Locate System Information</a:t>
            </a:r>
          </a:p>
        </p:txBody>
      </p:sp>
      <p:sp>
        <p:nvSpPr>
          <p:cNvPr id="19458" name="Rectangle 3"/>
          <p:cNvSpPr>
            <a:spLocks noGrp="1" noChangeArrowheads="1"/>
          </p:cNvSpPr>
          <p:nvPr>
            <p:ph type="body" idx="1"/>
          </p:nvPr>
        </p:nvSpPr>
        <p:spPr>
          <a:xfrm>
            <a:off x="685800" y="2166395"/>
            <a:ext cx="7772400" cy="4114800"/>
          </a:xfrm>
        </p:spPr>
        <p:txBody>
          <a:bodyPr/>
          <a:lstStyle/>
          <a:p>
            <a:pPr eaLnBrk="1" hangingPunct="1">
              <a:lnSpc>
                <a:spcPct val="80000"/>
              </a:lnSpc>
            </a:pPr>
            <a:r>
              <a:rPr lang="en-US" b="1" dirty="0" smtClean="0">
                <a:solidFill>
                  <a:schemeClr val="tx2"/>
                </a:solidFill>
              </a:rPr>
              <a:t>Central Processing Unit (CPU)</a:t>
            </a:r>
            <a:endParaRPr lang="en-US" sz="2800" b="1" dirty="0" smtClean="0">
              <a:solidFill>
                <a:schemeClr val="tx2"/>
              </a:solidFill>
            </a:endParaRPr>
          </a:p>
          <a:p>
            <a:pPr lvl="1" eaLnBrk="1" hangingPunct="1"/>
            <a:r>
              <a:rPr lang="en-US" dirty="0" smtClean="0">
                <a:solidFill>
                  <a:schemeClr val="tx2"/>
                </a:solidFill>
              </a:rPr>
              <a:t>Main integrated chip in your computer</a:t>
            </a:r>
          </a:p>
          <a:p>
            <a:pPr lvl="1" eaLnBrk="1" hangingPunct="1"/>
            <a:r>
              <a:rPr lang="en-US" dirty="0" smtClean="0">
                <a:solidFill>
                  <a:schemeClr val="tx2"/>
                </a:solidFill>
              </a:rPr>
              <a:t>Processes your data and program instructions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Locate System Information</a:t>
            </a:r>
          </a:p>
        </p:txBody>
      </p:sp>
      <p:sp>
        <p:nvSpPr>
          <p:cNvPr id="19458" name="Rectangle 3"/>
          <p:cNvSpPr>
            <a:spLocks noGrp="1" noChangeArrowheads="1"/>
          </p:cNvSpPr>
          <p:nvPr>
            <p:ph type="body" idx="1"/>
          </p:nvPr>
        </p:nvSpPr>
        <p:spPr/>
        <p:txBody>
          <a:bodyPr/>
          <a:lstStyle/>
          <a:p>
            <a:pPr eaLnBrk="1" hangingPunct="1"/>
            <a:r>
              <a:rPr lang="en-US" b="1" dirty="0" smtClean="0">
                <a:solidFill>
                  <a:schemeClr val="tx2"/>
                </a:solidFill>
              </a:rPr>
              <a:t>Benchmarks</a:t>
            </a:r>
          </a:p>
          <a:p>
            <a:pPr lvl="1" eaLnBrk="1" hangingPunct="1"/>
            <a:r>
              <a:rPr lang="en-US" dirty="0" smtClean="0">
                <a:solidFill>
                  <a:schemeClr val="tx2"/>
                </a:solidFill>
              </a:rPr>
              <a:t>Standardized tests for measuring a computer’s performance</a:t>
            </a:r>
          </a:p>
          <a:p>
            <a:pPr eaLnBrk="1" hangingPunct="1"/>
            <a:r>
              <a:rPr lang="en-US" b="1" dirty="0" smtClean="0">
                <a:solidFill>
                  <a:schemeClr val="tx2"/>
                </a:solidFill>
              </a:rPr>
              <a:t>Benchmarking</a:t>
            </a:r>
          </a:p>
          <a:p>
            <a:pPr lvl="1" eaLnBrk="1" hangingPunct="1"/>
            <a:r>
              <a:rPr lang="en-US" dirty="0" smtClean="0">
                <a:solidFill>
                  <a:schemeClr val="tx2"/>
                </a:solidFill>
              </a:rPr>
              <a:t>The process of running benchmark tests</a:t>
            </a:r>
          </a:p>
          <a:p>
            <a:pPr eaLnBrk="1" hangingPunct="1"/>
            <a:r>
              <a:rPr lang="en-US" b="1" dirty="0" smtClean="0">
                <a:solidFill>
                  <a:schemeClr val="tx2"/>
                </a:solidFill>
              </a:rPr>
              <a:t>System</a:t>
            </a:r>
          </a:p>
          <a:p>
            <a:pPr lvl="1" eaLnBrk="1" hangingPunct="1"/>
            <a:r>
              <a:rPr lang="en-US" dirty="0" smtClean="0">
                <a:solidFill>
                  <a:schemeClr val="tx2"/>
                </a:solidFill>
              </a:rPr>
              <a:t>Windows 7 tool that displays basic information about your computer</a:t>
            </a:r>
          </a:p>
          <a:p>
            <a:pPr lvl="1"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Locate System Information</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CPU Meter</a:t>
            </a:r>
          </a:p>
          <a:p>
            <a:pPr lvl="1" eaLnBrk="1" hangingPunct="1">
              <a:lnSpc>
                <a:spcPct val="80000"/>
              </a:lnSpc>
            </a:pPr>
            <a:r>
              <a:rPr lang="en-US" dirty="0" smtClean="0">
                <a:solidFill>
                  <a:schemeClr val="tx2"/>
                </a:solidFill>
              </a:rPr>
              <a:t>Right-click on desktop, Gadgets, CPU Meter</a:t>
            </a:r>
          </a:p>
          <a:p>
            <a:pPr lvl="1" eaLnBrk="1" hangingPunct="1"/>
            <a:r>
              <a:rPr lang="en-US" dirty="0" smtClean="0">
                <a:solidFill>
                  <a:schemeClr val="tx2"/>
                </a:solidFill>
              </a:rPr>
              <a:t>Windows gadget that shows how hard your computer is working</a:t>
            </a:r>
          </a:p>
          <a:p>
            <a:pPr lvl="1" eaLnBrk="1" hangingPunct="1"/>
            <a:r>
              <a:rPr lang="en-US" dirty="0" smtClean="0">
                <a:solidFill>
                  <a:schemeClr val="tx2"/>
                </a:solidFill>
              </a:rPr>
              <a:t>Also shows the amount of random access memory (RAM) currently being used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Locate System Information</a:t>
            </a:r>
          </a:p>
        </p:txBody>
      </p:sp>
      <p:pic>
        <p:nvPicPr>
          <p:cNvPr id="5122" name="Picture 2" descr="C:\Users\Steve\Desktop\PowerPoint for Windows\Solution Files\Chapter 08\08fig26.jpg"/>
          <p:cNvPicPr>
            <a:picLocks noChangeAspect="1" noChangeArrowheads="1"/>
          </p:cNvPicPr>
          <p:nvPr/>
        </p:nvPicPr>
        <p:blipFill>
          <a:blip r:embed="rId3" cstate="print"/>
          <a:srcRect/>
          <a:stretch>
            <a:fillRect/>
          </a:stretch>
        </p:blipFill>
        <p:spPr bwMode="auto">
          <a:xfrm>
            <a:off x="1090670" y="1696597"/>
            <a:ext cx="7337234" cy="3668617"/>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Locate System Information</a:t>
            </a:r>
          </a:p>
        </p:txBody>
      </p:sp>
      <p:sp>
        <p:nvSpPr>
          <p:cNvPr id="19458" name="Rectangle 3"/>
          <p:cNvSpPr>
            <a:spLocks noGrp="1" noChangeArrowheads="1"/>
          </p:cNvSpPr>
          <p:nvPr>
            <p:ph type="body" idx="1"/>
          </p:nvPr>
        </p:nvSpPr>
        <p:spPr>
          <a:xfrm>
            <a:off x="697375" y="1529787"/>
            <a:ext cx="7772400" cy="4114800"/>
          </a:xfrm>
        </p:spPr>
        <p:txBody>
          <a:bodyPr/>
          <a:lstStyle/>
          <a:p>
            <a:pPr eaLnBrk="1" hangingPunct="1"/>
            <a:r>
              <a:rPr lang="en-US" b="1" dirty="0" smtClean="0">
                <a:solidFill>
                  <a:schemeClr val="tx2"/>
                </a:solidFill>
              </a:rPr>
              <a:t>Architecture</a:t>
            </a:r>
          </a:p>
          <a:p>
            <a:pPr lvl="1" eaLnBrk="1" hangingPunct="1"/>
            <a:r>
              <a:rPr lang="en-US" dirty="0" smtClean="0">
                <a:solidFill>
                  <a:schemeClr val="tx2"/>
                </a:solidFill>
              </a:rPr>
              <a:t>Data-handing capacity of a microprocessor </a:t>
            </a:r>
          </a:p>
          <a:p>
            <a:pPr eaLnBrk="1" hangingPunct="1"/>
            <a:r>
              <a:rPr lang="en-US" b="1" dirty="0" smtClean="0">
                <a:solidFill>
                  <a:schemeClr val="tx2"/>
                </a:solidFill>
              </a:rPr>
              <a:t>Dual-core</a:t>
            </a:r>
          </a:p>
          <a:p>
            <a:pPr lvl="1" eaLnBrk="1" hangingPunct="1"/>
            <a:r>
              <a:rPr lang="en-US" dirty="0" smtClean="0">
                <a:solidFill>
                  <a:schemeClr val="tx2"/>
                </a:solidFill>
              </a:rPr>
              <a:t>Two separate CPUs sharing processing tasks</a:t>
            </a:r>
          </a:p>
          <a:p>
            <a:pPr eaLnBrk="1" hangingPunct="1"/>
            <a:r>
              <a:rPr lang="en-US" b="1" dirty="0" smtClean="0">
                <a:solidFill>
                  <a:schemeClr val="tx2"/>
                </a:solidFill>
              </a:rPr>
              <a:t>Clock rate</a:t>
            </a:r>
          </a:p>
          <a:p>
            <a:pPr lvl="1" eaLnBrk="1" hangingPunct="1"/>
            <a:r>
              <a:rPr lang="en-US" dirty="0" smtClean="0">
                <a:solidFill>
                  <a:schemeClr val="tx2"/>
                </a:solidFill>
              </a:rPr>
              <a:t>Rate of speed the CPU performs</a:t>
            </a:r>
          </a:p>
          <a:p>
            <a:pPr lvl="1" eaLnBrk="1" hangingPunct="1"/>
            <a:r>
              <a:rPr lang="en-US" dirty="0" smtClean="0">
                <a:solidFill>
                  <a:schemeClr val="tx2"/>
                </a:solidFill>
              </a:rPr>
              <a:t>Measured in megahertz (MHz) or gigahertz (GHz)</a:t>
            </a:r>
          </a:p>
          <a:p>
            <a:pPr lvl="1"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t>Objectives</a:t>
            </a:r>
          </a:p>
        </p:txBody>
      </p:sp>
      <p:sp>
        <p:nvSpPr>
          <p:cNvPr id="18434" name="Rectangle 3"/>
          <p:cNvSpPr>
            <a:spLocks noGrp="1" noChangeArrowheads="1"/>
          </p:cNvSpPr>
          <p:nvPr>
            <p:ph type="body" idx="1"/>
          </p:nvPr>
        </p:nvSpPr>
        <p:spPr>
          <a:xfrm>
            <a:off x="657225" y="1995488"/>
            <a:ext cx="7772400" cy="4114800"/>
          </a:xfrm>
        </p:spPr>
        <p:txBody>
          <a:bodyPr/>
          <a:lstStyle/>
          <a:p>
            <a:pPr eaLnBrk="1" hangingPunct="1">
              <a:lnSpc>
                <a:spcPct val="110000"/>
              </a:lnSpc>
            </a:pPr>
            <a:r>
              <a:rPr lang="en-US" b="1" dirty="0" smtClean="0">
                <a:solidFill>
                  <a:schemeClr val="tx2"/>
                </a:solidFill>
              </a:rPr>
              <a:t>Locate System Information</a:t>
            </a:r>
          </a:p>
          <a:p>
            <a:pPr eaLnBrk="1" hangingPunct="1">
              <a:lnSpc>
                <a:spcPct val="110000"/>
              </a:lnSpc>
            </a:pPr>
            <a:r>
              <a:rPr lang="en-US" b="1" dirty="0" smtClean="0">
                <a:solidFill>
                  <a:schemeClr val="tx2"/>
                </a:solidFill>
              </a:rPr>
              <a:t>Install and Uninstall Programs</a:t>
            </a:r>
          </a:p>
          <a:p>
            <a:pPr eaLnBrk="1" hangingPunct="1">
              <a:lnSpc>
                <a:spcPct val="110000"/>
              </a:lnSpc>
            </a:pPr>
            <a:r>
              <a:rPr lang="en-US" b="1" dirty="0" smtClean="0">
                <a:solidFill>
                  <a:schemeClr val="tx2"/>
                </a:solidFill>
              </a:rPr>
              <a:t>Optimize Computer Performance</a:t>
            </a: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Locate System Information</a:t>
            </a:r>
          </a:p>
        </p:txBody>
      </p:sp>
      <p:sp>
        <p:nvSpPr>
          <p:cNvPr id="19458" name="Rectangle 3"/>
          <p:cNvSpPr>
            <a:spLocks noGrp="1" noChangeArrowheads="1"/>
          </p:cNvSpPr>
          <p:nvPr>
            <p:ph type="body" idx="1"/>
          </p:nvPr>
        </p:nvSpPr>
        <p:spPr/>
        <p:txBody>
          <a:bodyPr/>
          <a:lstStyle/>
          <a:p>
            <a:pPr eaLnBrk="1" hangingPunct="1"/>
            <a:r>
              <a:rPr lang="en-US" b="1" dirty="0" smtClean="0">
                <a:solidFill>
                  <a:schemeClr val="tx2"/>
                </a:solidFill>
              </a:rPr>
              <a:t>Windows Experience Index</a:t>
            </a:r>
          </a:p>
          <a:p>
            <a:pPr lvl="1" eaLnBrk="1" hangingPunct="1"/>
            <a:r>
              <a:rPr lang="en-US" dirty="0" smtClean="0">
                <a:solidFill>
                  <a:schemeClr val="tx2"/>
                </a:solidFill>
              </a:rPr>
              <a:t>Tests five components that affect computer performance</a:t>
            </a:r>
          </a:p>
          <a:p>
            <a:pPr lvl="1" eaLnBrk="1" hangingPunct="1"/>
            <a:r>
              <a:rPr lang="en-US" dirty="0" smtClean="0">
                <a:solidFill>
                  <a:schemeClr val="tx2"/>
                </a:solidFill>
              </a:rPr>
              <a:t>Rates on a scale of 1 to 7.9, with 7.9 being highest</a:t>
            </a:r>
          </a:p>
          <a:p>
            <a:pPr lvl="1" eaLnBrk="1" hangingPunct="1">
              <a:buNone/>
            </a:pPr>
            <a:r>
              <a:rPr lang="en-US" dirty="0" smtClean="0">
                <a:solidFill>
                  <a:schemeClr val="tx2"/>
                </a:solidFill>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Locate System Information</a:t>
            </a:r>
          </a:p>
        </p:txBody>
      </p:sp>
      <p:sp>
        <p:nvSpPr>
          <p:cNvPr id="19458" name="Rectangle 3"/>
          <p:cNvSpPr>
            <a:spLocks noGrp="1" noChangeArrowheads="1"/>
          </p:cNvSpPr>
          <p:nvPr>
            <p:ph type="body" idx="1"/>
          </p:nvPr>
        </p:nvSpPr>
        <p:spPr/>
        <p:txBody>
          <a:bodyPr/>
          <a:lstStyle/>
          <a:p>
            <a:pPr lvl="1" eaLnBrk="1" hangingPunct="1">
              <a:buNone/>
            </a:pPr>
            <a:r>
              <a:rPr lang="en-US" dirty="0" smtClean="0">
                <a:solidFill>
                  <a:schemeClr val="tx2"/>
                </a:solidFill>
              </a:rPr>
              <a:t> </a:t>
            </a:r>
          </a:p>
        </p:txBody>
      </p:sp>
      <p:pic>
        <p:nvPicPr>
          <p:cNvPr id="6146" name="Picture 2" descr="C:\Users\Steve\Desktop\PowerPoint for Windows\Solution Files\Chapter 08\08fig28.jpg"/>
          <p:cNvPicPr>
            <a:picLocks noChangeAspect="1" noChangeArrowheads="1"/>
          </p:cNvPicPr>
          <p:nvPr/>
        </p:nvPicPr>
        <p:blipFill>
          <a:blip r:embed="rId3" cstate="print"/>
          <a:srcRect/>
          <a:stretch>
            <a:fillRect/>
          </a:stretch>
        </p:blipFill>
        <p:spPr bwMode="auto">
          <a:xfrm>
            <a:off x="766466" y="1389837"/>
            <a:ext cx="8080079" cy="4614356"/>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Locate System Information</a:t>
            </a:r>
          </a:p>
        </p:txBody>
      </p:sp>
      <p:sp>
        <p:nvSpPr>
          <p:cNvPr id="19458" name="Rectangle 3"/>
          <p:cNvSpPr>
            <a:spLocks noGrp="1" noChangeArrowheads="1"/>
          </p:cNvSpPr>
          <p:nvPr>
            <p:ph type="body" idx="1"/>
          </p:nvPr>
        </p:nvSpPr>
        <p:spPr/>
        <p:txBody>
          <a:bodyPr/>
          <a:lstStyle/>
          <a:p>
            <a:pPr eaLnBrk="1" hangingPunct="1"/>
            <a:r>
              <a:rPr lang="en-US" b="1" dirty="0" smtClean="0">
                <a:solidFill>
                  <a:schemeClr val="tx2"/>
                </a:solidFill>
              </a:rPr>
              <a:t>Bottleneck</a:t>
            </a:r>
          </a:p>
          <a:p>
            <a:pPr lvl="1" eaLnBrk="1" hangingPunct="1"/>
            <a:r>
              <a:rPr lang="en-US" dirty="0" smtClean="0">
                <a:solidFill>
                  <a:schemeClr val="tx2"/>
                </a:solidFill>
              </a:rPr>
              <a:t>A slow computer component</a:t>
            </a:r>
          </a:p>
          <a:p>
            <a:pPr lvl="1" eaLnBrk="1" hangingPunct="1"/>
            <a:r>
              <a:rPr lang="en-US" dirty="0" smtClean="0">
                <a:solidFill>
                  <a:schemeClr val="tx2"/>
                </a:solidFill>
              </a:rPr>
              <a:t>Restricts the flow of data</a:t>
            </a:r>
          </a:p>
          <a:p>
            <a:pPr lvl="1" eaLnBrk="1" hangingPunct="1"/>
            <a:r>
              <a:rPr lang="en-US" dirty="0" smtClean="0">
                <a:solidFill>
                  <a:schemeClr val="tx2"/>
                </a:solidFill>
              </a:rPr>
              <a:t>Slows the performance of the entire computer</a:t>
            </a:r>
          </a:p>
          <a:p>
            <a:pPr lvl="1" eaLnBrk="1" hangingPunct="1">
              <a:buNone/>
            </a:pPr>
            <a:r>
              <a:rPr lang="en-US" dirty="0" smtClean="0">
                <a:solidFill>
                  <a:schemeClr val="tx2"/>
                </a:solidFill>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Locate System Information</a:t>
            </a:r>
          </a:p>
        </p:txBody>
      </p:sp>
      <p:sp>
        <p:nvSpPr>
          <p:cNvPr id="19458" name="Rectangle 3"/>
          <p:cNvSpPr>
            <a:spLocks noGrp="1" noChangeArrowheads="1"/>
          </p:cNvSpPr>
          <p:nvPr>
            <p:ph type="body" idx="1"/>
          </p:nvPr>
        </p:nvSpPr>
        <p:spPr>
          <a:xfrm>
            <a:off x="843456" y="1397876"/>
            <a:ext cx="7772400" cy="4114800"/>
          </a:xfrm>
        </p:spPr>
        <p:txBody>
          <a:bodyPr/>
          <a:lstStyle/>
          <a:p>
            <a:pPr eaLnBrk="1" hangingPunct="1"/>
            <a:r>
              <a:rPr lang="en-US" b="1" dirty="0" smtClean="0">
                <a:solidFill>
                  <a:schemeClr val="tx2"/>
                </a:solidFill>
              </a:rPr>
              <a:t>Viewing System Information</a:t>
            </a:r>
          </a:p>
          <a:p>
            <a:pPr lvl="1" eaLnBrk="1" hangingPunct="1"/>
            <a:r>
              <a:rPr lang="en-US" dirty="0" smtClean="0">
                <a:solidFill>
                  <a:schemeClr val="tx2"/>
                </a:solidFill>
              </a:rPr>
              <a:t>Start button</a:t>
            </a:r>
            <a:r>
              <a:rPr lang="en-US" b="1" dirty="0" smtClean="0">
                <a:solidFill>
                  <a:schemeClr val="tx2"/>
                </a:solidFill>
              </a:rPr>
              <a:t>, </a:t>
            </a:r>
            <a:r>
              <a:rPr lang="en-US" dirty="0" smtClean="0">
                <a:solidFill>
                  <a:schemeClr val="tx2"/>
                </a:solidFill>
              </a:rPr>
              <a:t>type system, Programs, System Information</a:t>
            </a:r>
          </a:p>
          <a:p>
            <a:pPr lvl="1" eaLnBrk="1" hangingPunct="1"/>
            <a:r>
              <a:rPr lang="en-US" dirty="0" smtClean="0">
                <a:solidFill>
                  <a:schemeClr val="tx2"/>
                </a:solidFill>
              </a:rPr>
              <a:t>System Information about your computers:</a:t>
            </a:r>
          </a:p>
          <a:p>
            <a:pPr lvl="2" eaLnBrk="1" hangingPunct="1"/>
            <a:r>
              <a:rPr lang="en-US" dirty="0" smtClean="0">
                <a:solidFill>
                  <a:schemeClr val="tx2"/>
                </a:solidFill>
              </a:rPr>
              <a:t>Hardware configuration</a:t>
            </a:r>
          </a:p>
          <a:p>
            <a:pPr lvl="2" eaLnBrk="1" hangingPunct="1"/>
            <a:r>
              <a:rPr lang="en-US" dirty="0" smtClean="0">
                <a:solidFill>
                  <a:schemeClr val="tx2"/>
                </a:solidFill>
              </a:rPr>
              <a:t>Computer components</a:t>
            </a:r>
          </a:p>
          <a:p>
            <a:pPr lvl="2" eaLnBrk="1" hangingPunct="1"/>
            <a:r>
              <a:rPr lang="en-US" dirty="0" smtClean="0">
                <a:solidFill>
                  <a:schemeClr val="tx2"/>
                </a:solidFill>
              </a:rPr>
              <a:t>Operating system software</a:t>
            </a:r>
          </a:p>
          <a:p>
            <a:pPr eaLnBrk="1" hangingPunct="1"/>
            <a:r>
              <a:rPr lang="en-US" dirty="0" smtClean="0">
                <a:solidFill>
                  <a:schemeClr val="tx2"/>
                </a:solidFill>
              </a:rPr>
              <a:t> </a:t>
            </a:r>
            <a:r>
              <a:rPr lang="en-US" b="1" dirty="0" smtClean="0">
                <a:solidFill>
                  <a:schemeClr val="tx2"/>
                </a:solidFill>
              </a:rPr>
              <a:t>IT Professional</a:t>
            </a:r>
          </a:p>
          <a:p>
            <a:pPr lvl="1" eaLnBrk="1" hangingPunct="1"/>
            <a:r>
              <a:rPr lang="en-US" dirty="0" smtClean="0">
                <a:solidFill>
                  <a:schemeClr val="tx2"/>
                </a:solidFill>
              </a:rPr>
              <a:t>Someone who works in the field of Information Technology</a:t>
            </a:r>
          </a:p>
          <a:p>
            <a:pPr lvl="1" eaLnBrk="1" hangingPunct="1">
              <a:buNone/>
            </a:pPr>
            <a:r>
              <a:rPr lang="en-US" dirty="0" smtClean="0">
                <a:solidFill>
                  <a:schemeClr val="tx2"/>
                </a:solidFill>
              </a:rPr>
              <a:t> </a:t>
            </a:r>
          </a:p>
          <a:p>
            <a:pPr lvl="1" eaLnBrk="1" hangingPunct="1">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Locate System Information</a:t>
            </a:r>
          </a:p>
        </p:txBody>
      </p:sp>
      <p:sp>
        <p:nvSpPr>
          <p:cNvPr id="19458" name="Rectangle 3"/>
          <p:cNvSpPr>
            <a:spLocks noGrp="1" noChangeArrowheads="1"/>
          </p:cNvSpPr>
          <p:nvPr>
            <p:ph type="body" idx="1"/>
          </p:nvPr>
        </p:nvSpPr>
        <p:spPr/>
        <p:txBody>
          <a:bodyPr/>
          <a:lstStyle/>
          <a:p>
            <a:pPr eaLnBrk="1" hangingPunct="1"/>
            <a:r>
              <a:rPr lang="en-US" b="1" dirty="0" smtClean="0">
                <a:solidFill>
                  <a:schemeClr val="tx2"/>
                </a:solidFill>
              </a:rPr>
              <a:t>Display adapter (graphics card)</a:t>
            </a:r>
          </a:p>
          <a:p>
            <a:pPr lvl="1" eaLnBrk="1" hangingPunct="1"/>
            <a:r>
              <a:rPr lang="en-US" dirty="0" smtClean="0">
                <a:solidFill>
                  <a:schemeClr val="tx2"/>
                </a:solidFill>
              </a:rPr>
              <a:t>Separate integrated circuit board dedicated to processing graphics</a:t>
            </a:r>
          </a:p>
          <a:p>
            <a:pPr eaLnBrk="1" hangingPunct="1"/>
            <a:r>
              <a:rPr lang="en-US" b="1" dirty="0" smtClean="0">
                <a:solidFill>
                  <a:schemeClr val="tx2"/>
                </a:solidFill>
              </a:rPr>
              <a:t>Driver</a:t>
            </a:r>
          </a:p>
          <a:p>
            <a:pPr lvl="1" eaLnBrk="1" hangingPunct="1"/>
            <a:r>
              <a:rPr lang="en-US" dirty="0" smtClean="0">
                <a:solidFill>
                  <a:schemeClr val="tx2"/>
                </a:solidFill>
              </a:rPr>
              <a:t>Software that enables programs to communicate with computer hardware devices e.g. a graphics card</a:t>
            </a:r>
          </a:p>
          <a:p>
            <a:pPr lvl="1" eaLnBrk="1" hangingPunct="1">
              <a:buNone/>
            </a:pPr>
            <a:r>
              <a:rPr lang="en-US" dirty="0" smtClean="0">
                <a:solidFill>
                  <a:schemeClr val="tx2"/>
                </a:solidFill>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Locate System Information</a:t>
            </a:r>
          </a:p>
        </p:txBody>
      </p:sp>
      <p:sp>
        <p:nvSpPr>
          <p:cNvPr id="19458" name="Rectangle 3"/>
          <p:cNvSpPr>
            <a:spLocks noGrp="1" noChangeArrowheads="1"/>
          </p:cNvSpPr>
          <p:nvPr>
            <p:ph type="body" idx="1"/>
          </p:nvPr>
        </p:nvSpPr>
        <p:spPr/>
        <p:txBody>
          <a:bodyPr/>
          <a:lstStyle/>
          <a:p>
            <a:pPr eaLnBrk="1" hangingPunct="1"/>
            <a:r>
              <a:rPr lang="en-US" b="1" dirty="0" smtClean="0">
                <a:solidFill>
                  <a:schemeClr val="tx2"/>
                </a:solidFill>
              </a:rPr>
              <a:t>Startup Program</a:t>
            </a:r>
          </a:p>
          <a:p>
            <a:pPr lvl="1" eaLnBrk="1" hangingPunct="1"/>
            <a:r>
              <a:rPr lang="en-US" dirty="0" smtClean="0">
                <a:solidFill>
                  <a:schemeClr val="tx2"/>
                </a:solidFill>
              </a:rPr>
              <a:t>A program that starts automatically when your computer starts</a:t>
            </a:r>
          </a:p>
          <a:p>
            <a:pPr lvl="1" eaLnBrk="1" hangingPunct="1">
              <a:buNone/>
            </a:pPr>
            <a:r>
              <a:rPr lang="en-US" dirty="0" smtClean="0">
                <a:solidFill>
                  <a:schemeClr val="tx2"/>
                </a:solidFill>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Locate System Information</a:t>
            </a:r>
          </a:p>
        </p:txBody>
      </p:sp>
      <p:pic>
        <p:nvPicPr>
          <p:cNvPr id="7170" name="Picture 2" descr="C:\Users\Steve\Desktop\PowerPoint for Windows\Solution Files\Chapter 08\08fig32.jpg"/>
          <p:cNvPicPr>
            <a:picLocks noChangeAspect="1" noChangeArrowheads="1"/>
          </p:cNvPicPr>
          <p:nvPr/>
        </p:nvPicPr>
        <p:blipFill>
          <a:blip r:embed="rId3" cstate="print"/>
          <a:srcRect/>
          <a:stretch>
            <a:fillRect/>
          </a:stretch>
        </p:blipFill>
        <p:spPr bwMode="auto">
          <a:xfrm>
            <a:off x="432172" y="2048641"/>
            <a:ext cx="8158487" cy="3702164"/>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Install and Uninstall Programs</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Installing and Uninstalling Programs</a:t>
            </a:r>
            <a:endParaRPr lang="en-US" sz="2800" b="1" dirty="0" smtClean="0">
              <a:solidFill>
                <a:schemeClr val="tx2"/>
              </a:solidFill>
            </a:endParaRPr>
          </a:p>
          <a:p>
            <a:pPr lvl="1" eaLnBrk="1" hangingPunct="1"/>
            <a:r>
              <a:rPr lang="en-US" dirty="0" smtClean="0">
                <a:solidFill>
                  <a:schemeClr val="tx2"/>
                </a:solidFill>
              </a:rPr>
              <a:t>Setup program (install program)</a:t>
            </a:r>
          </a:p>
          <a:p>
            <a:pPr lvl="2" eaLnBrk="1" hangingPunct="1"/>
            <a:r>
              <a:rPr lang="en-US" dirty="0" smtClean="0">
                <a:solidFill>
                  <a:schemeClr val="tx2"/>
                </a:solidFill>
              </a:rPr>
              <a:t>Prepares a software package to run on a computer</a:t>
            </a:r>
          </a:p>
          <a:p>
            <a:pPr lvl="2" eaLnBrk="1" hangingPunct="1"/>
            <a:r>
              <a:rPr lang="en-US" dirty="0" smtClean="0">
                <a:solidFill>
                  <a:schemeClr val="tx2"/>
                </a:solidFill>
              </a:rPr>
              <a:t>Executable file (.exe extension)</a:t>
            </a:r>
          </a:p>
          <a:p>
            <a:pPr lvl="3" eaLnBrk="1" hangingPunct="1"/>
            <a:r>
              <a:rPr lang="en-US" dirty="0" smtClean="0">
                <a:solidFill>
                  <a:schemeClr val="tx2"/>
                </a:solidFill>
              </a:rPr>
              <a:t>A file that starts a program</a:t>
            </a:r>
          </a:p>
          <a:p>
            <a:pPr lvl="2" eaLnBrk="1" hangingPunct="1"/>
            <a:r>
              <a:rPr lang="en-US" dirty="0" smtClean="0">
                <a:solidFill>
                  <a:schemeClr val="tx2"/>
                </a:solidFill>
              </a:rPr>
              <a:t>Typically includes an uninstall option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Install and Uninstall Programs</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Installing and Uninstalling Programs</a:t>
            </a:r>
            <a:endParaRPr lang="en-US" sz="2800" b="1" dirty="0" smtClean="0">
              <a:solidFill>
                <a:schemeClr val="tx2"/>
              </a:solidFill>
            </a:endParaRPr>
          </a:p>
          <a:p>
            <a:pPr lvl="1" eaLnBrk="1" hangingPunct="1"/>
            <a:r>
              <a:rPr lang="en-US" dirty="0" smtClean="0">
                <a:solidFill>
                  <a:schemeClr val="tx2"/>
                </a:solidFill>
              </a:rPr>
              <a:t>A product key may be needed</a:t>
            </a:r>
          </a:p>
          <a:p>
            <a:pPr lvl="1" eaLnBrk="1" hangingPunct="1"/>
            <a:r>
              <a:rPr lang="en-US" dirty="0" smtClean="0">
                <a:solidFill>
                  <a:schemeClr val="tx2"/>
                </a:solidFill>
              </a:rPr>
              <a:t>A license agreement may be displayed</a:t>
            </a:r>
          </a:p>
          <a:p>
            <a:pPr eaLnBrk="1" hangingPunct="1">
              <a:lnSpc>
                <a:spcPct val="80000"/>
              </a:lnSpc>
            </a:pPr>
            <a:r>
              <a:rPr lang="en-US" b="1" dirty="0" smtClean="0">
                <a:solidFill>
                  <a:schemeClr val="tx2"/>
                </a:solidFill>
              </a:rPr>
              <a:t>Installing and Uninstalling Programs</a:t>
            </a:r>
            <a:endParaRPr lang="en-US" sz="2800" b="1" dirty="0" smtClean="0">
              <a:solidFill>
                <a:schemeClr val="tx2"/>
              </a:solidFill>
            </a:endParaRPr>
          </a:p>
          <a:p>
            <a:pPr lvl="1" eaLnBrk="1" hangingPunct="1"/>
            <a:r>
              <a:rPr lang="en-US" dirty="0" smtClean="0">
                <a:solidFill>
                  <a:schemeClr val="tx2"/>
                </a:solidFill>
              </a:rPr>
              <a:t>Reasons to uninstall a program</a:t>
            </a:r>
          </a:p>
          <a:p>
            <a:pPr lvl="2" eaLnBrk="1" hangingPunct="1"/>
            <a:r>
              <a:rPr lang="en-US" dirty="0" smtClean="0">
                <a:solidFill>
                  <a:schemeClr val="tx2"/>
                </a:solidFill>
              </a:rPr>
              <a:t>Program no longer being used</a:t>
            </a:r>
          </a:p>
          <a:p>
            <a:pPr lvl="2" eaLnBrk="1" hangingPunct="1"/>
            <a:r>
              <a:rPr lang="en-US" dirty="0" smtClean="0">
                <a:solidFill>
                  <a:schemeClr val="tx2"/>
                </a:solidFill>
              </a:rPr>
              <a:t>Free up disk space on the hard drive</a:t>
            </a:r>
          </a:p>
          <a:p>
            <a:pPr lvl="1"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Install and Uninstall Programs</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Installing and Uninstalling Programs</a:t>
            </a:r>
            <a:endParaRPr lang="en-US" sz="2800" b="1" dirty="0" smtClean="0">
              <a:solidFill>
                <a:schemeClr val="tx2"/>
              </a:solidFill>
            </a:endParaRPr>
          </a:p>
          <a:p>
            <a:pPr lvl="1" eaLnBrk="1" hangingPunct="1"/>
            <a:r>
              <a:rPr lang="en-US" dirty="0" smtClean="0">
                <a:solidFill>
                  <a:schemeClr val="tx2"/>
                </a:solidFill>
              </a:rPr>
              <a:t>Uninstall</a:t>
            </a:r>
          </a:p>
          <a:p>
            <a:pPr lvl="2" eaLnBrk="1" hangingPunct="1"/>
            <a:r>
              <a:rPr lang="en-US" dirty="0" smtClean="0">
                <a:solidFill>
                  <a:schemeClr val="tx2"/>
                </a:solidFill>
              </a:rPr>
              <a:t>Display the Control Panel</a:t>
            </a:r>
          </a:p>
          <a:p>
            <a:pPr lvl="2" eaLnBrk="1" hangingPunct="1"/>
            <a:r>
              <a:rPr lang="en-US" dirty="0" smtClean="0">
                <a:solidFill>
                  <a:schemeClr val="tx2"/>
                </a:solidFill>
              </a:rPr>
              <a:t>Programs</a:t>
            </a:r>
          </a:p>
          <a:p>
            <a:pPr lvl="2" eaLnBrk="1" hangingPunct="1"/>
            <a:r>
              <a:rPr lang="en-US" dirty="0" smtClean="0">
                <a:solidFill>
                  <a:schemeClr val="tx2"/>
                </a:solidFill>
              </a:rPr>
              <a:t>Uninstall a program</a:t>
            </a:r>
          </a:p>
          <a:p>
            <a:pPr lvl="2" eaLnBrk="1" hangingPunct="1"/>
            <a:r>
              <a:rPr lang="en-US" dirty="0" smtClean="0">
                <a:solidFill>
                  <a:schemeClr val="tx2"/>
                </a:solidFill>
              </a:rPr>
              <a:t>Select the program you wish to uninstall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Maintain Your Computer’s Hard Disk Drive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Using Disk Cleanup</a:t>
            </a:r>
            <a:endParaRPr lang="en-US" sz="2800" b="1" dirty="0" smtClean="0">
              <a:solidFill>
                <a:schemeClr val="tx2"/>
              </a:solidFill>
            </a:endParaRPr>
          </a:p>
          <a:p>
            <a:pPr lvl="1" eaLnBrk="1" hangingPunct="1"/>
            <a:r>
              <a:rPr lang="en-US" dirty="0" smtClean="0">
                <a:solidFill>
                  <a:schemeClr val="tx2"/>
                </a:solidFill>
              </a:rPr>
              <a:t>A program within Windows 7 that </a:t>
            </a:r>
          </a:p>
          <a:p>
            <a:pPr lvl="2" eaLnBrk="1" hangingPunct="1"/>
            <a:r>
              <a:rPr lang="en-US" dirty="0" smtClean="0">
                <a:solidFill>
                  <a:schemeClr val="tx2"/>
                </a:solidFill>
              </a:rPr>
              <a:t>Removes temporary files</a:t>
            </a:r>
          </a:p>
          <a:p>
            <a:pPr lvl="2" eaLnBrk="1" hangingPunct="1"/>
            <a:r>
              <a:rPr lang="en-US" dirty="0" smtClean="0">
                <a:solidFill>
                  <a:schemeClr val="tx2"/>
                </a:solidFill>
              </a:rPr>
              <a:t>Empties the Recycle Bin</a:t>
            </a:r>
          </a:p>
          <a:p>
            <a:pPr lvl="2" eaLnBrk="1" hangingPunct="1"/>
            <a:r>
              <a:rPr lang="en-US" dirty="0" smtClean="0">
                <a:solidFill>
                  <a:schemeClr val="tx2"/>
                </a:solidFill>
              </a:rPr>
              <a:t>Removes other items that are no longer needed</a:t>
            </a:r>
          </a:p>
          <a:p>
            <a:pPr lvl="2" eaLnBrk="1" hangingPunct="1"/>
            <a:r>
              <a:rPr lang="en-US" dirty="0" smtClean="0">
                <a:solidFill>
                  <a:schemeClr val="tx2"/>
                </a:solidFill>
              </a:rPr>
              <a:t>Increases free disk space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Install and Uninstall Programs</a:t>
            </a:r>
          </a:p>
        </p:txBody>
      </p:sp>
      <p:pic>
        <p:nvPicPr>
          <p:cNvPr id="8194" name="Picture 2" descr="C:\Users\Steve\Desktop\PowerPoint for Windows\Solution Files\Chapter 08\08fig37.jpg"/>
          <p:cNvPicPr>
            <a:picLocks noChangeAspect="1" noChangeArrowheads="1"/>
          </p:cNvPicPr>
          <p:nvPr/>
        </p:nvPicPr>
        <p:blipFill>
          <a:blip r:embed="rId3" cstate="print"/>
          <a:srcRect/>
          <a:stretch>
            <a:fillRect/>
          </a:stretch>
        </p:blipFill>
        <p:spPr bwMode="auto">
          <a:xfrm>
            <a:off x="719572" y="1553378"/>
            <a:ext cx="7899093" cy="4384714"/>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Install and Uninstall Programs</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Installing and Uninstalling Programs</a:t>
            </a:r>
            <a:endParaRPr lang="en-US" sz="2800" b="1" dirty="0" smtClean="0">
              <a:solidFill>
                <a:schemeClr val="tx2"/>
              </a:solidFill>
            </a:endParaRPr>
          </a:p>
          <a:p>
            <a:pPr lvl="1" eaLnBrk="1" hangingPunct="1"/>
            <a:r>
              <a:rPr lang="en-US" dirty="0" smtClean="0">
                <a:solidFill>
                  <a:schemeClr val="tx2"/>
                </a:solidFill>
              </a:rPr>
              <a:t>Registry</a:t>
            </a:r>
          </a:p>
          <a:p>
            <a:pPr lvl="2" eaLnBrk="1" hangingPunct="1"/>
            <a:r>
              <a:rPr lang="en-US" dirty="0" smtClean="0">
                <a:solidFill>
                  <a:schemeClr val="tx2"/>
                </a:solidFill>
              </a:rPr>
              <a:t>A repository for information about your computer’s configuration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Optimize Computer Performance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Managing Startup Programs</a:t>
            </a:r>
            <a:endParaRPr lang="en-US" sz="2800" b="1" dirty="0" smtClean="0">
              <a:solidFill>
                <a:schemeClr val="tx2"/>
              </a:solidFill>
            </a:endParaRPr>
          </a:p>
          <a:p>
            <a:pPr lvl="1" eaLnBrk="1" hangingPunct="1"/>
            <a:r>
              <a:rPr lang="en-US" dirty="0" smtClean="0">
                <a:solidFill>
                  <a:schemeClr val="tx2"/>
                </a:solidFill>
              </a:rPr>
              <a:t>Removing unneeded startup programs can free resources for other needs</a:t>
            </a:r>
          </a:p>
          <a:p>
            <a:pPr lvl="1" eaLnBrk="1" hangingPunct="1"/>
            <a:r>
              <a:rPr lang="en-US" dirty="0" smtClean="0">
                <a:solidFill>
                  <a:schemeClr val="tx2"/>
                </a:solidFill>
              </a:rPr>
              <a:t>Some are needed by Windows 7 to keep your computer running correctly</a:t>
            </a:r>
          </a:p>
          <a:p>
            <a:pPr eaLnBrk="1" hangingPunct="1"/>
            <a:r>
              <a:rPr lang="en-US" b="1" dirty="0" smtClean="0">
                <a:solidFill>
                  <a:schemeClr val="tx2"/>
                </a:solidFill>
              </a:rPr>
              <a:t>Virus Checker</a:t>
            </a:r>
          </a:p>
          <a:p>
            <a:pPr lvl="1" eaLnBrk="1" hangingPunct="1"/>
            <a:r>
              <a:rPr lang="en-US" dirty="0" smtClean="0">
                <a:solidFill>
                  <a:schemeClr val="tx2"/>
                </a:solidFill>
              </a:rPr>
              <a:t>Software that scans your computer for viruses and other malware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Optimize Computer Performance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Managing Startup Programs</a:t>
            </a:r>
          </a:p>
          <a:p>
            <a:pPr lvl="1" eaLnBrk="1" hangingPunct="1">
              <a:lnSpc>
                <a:spcPct val="80000"/>
              </a:lnSpc>
            </a:pPr>
            <a:r>
              <a:rPr lang="en-US" dirty="0" smtClean="0">
                <a:solidFill>
                  <a:schemeClr val="tx2"/>
                </a:solidFill>
              </a:rPr>
              <a:t>Start menu, All Programs, locate desired program, right-click, Send to, Desktop (create shortcut), Startup folder, right-click, Open, drag the shortcut into the Startup folder</a:t>
            </a:r>
          </a:p>
          <a:p>
            <a:pPr lvl="1" eaLnBrk="1" hangingPunct="1">
              <a:lnSpc>
                <a:spcPct val="80000"/>
              </a:lnSpc>
            </a:pPr>
            <a:r>
              <a:rPr lang="en-US" dirty="0" smtClean="0">
                <a:solidFill>
                  <a:schemeClr val="tx2"/>
                </a:solidFill>
              </a:rPr>
              <a:t>Start menu, Control Panel, System and Security, Administrative Tools, double-click System Configuration, Startup tab, Delete shortcut</a:t>
            </a:r>
          </a:p>
          <a:p>
            <a:pPr lvl="1" eaLnBrk="1" hangingPunct="1">
              <a:lnSpc>
                <a:spcPct val="80000"/>
              </a:lnSpc>
            </a:pPr>
            <a:endParaRPr lang="en-US" sz="2400" b="1" dirty="0" smtClean="0">
              <a:solidFill>
                <a:schemeClr val="tx2"/>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Optimize Computer Performance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Changing Performance Options</a:t>
            </a:r>
            <a:endParaRPr lang="en-US" sz="2800" b="1" dirty="0" smtClean="0">
              <a:solidFill>
                <a:schemeClr val="tx2"/>
              </a:solidFill>
            </a:endParaRPr>
          </a:p>
          <a:p>
            <a:pPr lvl="1" eaLnBrk="1" hangingPunct="1"/>
            <a:r>
              <a:rPr lang="en-US" dirty="0" smtClean="0">
                <a:solidFill>
                  <a:schemeClr val="tx2"/>
                </a:solidFill>
              </a:rPr>
              <a:t>Start button, Control Panel, System and Security, System, Advanced system settings, System Properties, Advanced tab, Performance, Settings</a:t>
            </a:r>
          </a:p>
          <a:p>
            <a:pPr lvl="1" eaLnBrk="1" hangingPunct="1"/>
            <a:r>
              <a:rPr lang="en-US" dirty="0" smtClean="0">
                <a:solidFill>
                  <a:schemeClr val="tx2"/>
                </a:solidFill>
              </a:rPr>
              <a:t>Disable/enable Windows 7 features that affect your computer’s performance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Optimize Computer Performance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Changing Performance Options</a:t>
            </a:r>
            <a:endParaRPr lang="en-US" sz="2800" b="1" dirty="0" smtClean="0">
              <a:solidFill>
                <a:schemeClr val="tx2"/>
              </a:solidFill>
            </a:endParaRPr>
          </a:p>
          <a:p>
            <a:pPr lvl="1" eaLnBrk="1" hangingPunct="1"/>
            <a:r>
              <a:rPr lang="en-US" dirty="0" smtClean="0">
                <a:solidFill>
                  <a:schemeClr val="tx2"/>
                </a:solidFill>
              </a:rPr>
              <a:t>Visual effects</a:t>
            </a:r>
          </a:p>
          <a:p>
            <a:pPr lvl="2" eaLnBrk="1" hangingPunct="1"/>
            <a:r>
              <a:rPr lang="en-US" dirty="0" smtClean="0">
                <a:solidFill>
                  <a:schemeClr val="tx2"/>
                </a:solidFill>
              </a:rPr>
              <a:t>Transparent objects, animated objects, shadows under objects</a:t>
            </a:r>
          </a:p>
          <a:p>
            <a:pPr lvl="1" eaLnBrk="1" hangingPunct="1"/>
            <a:r>
              <a:rPr lang="en-US" dirty="0" smtClean="0">
                <a:solidFill>
                  <a:schemeClr val="tx2"/>
                </a:solidFill>
              </a:rPr>
              <a:t>Adjust for best performance</a:t>
            </a:r>
          </a:p>
          <a:p>
            <a:pPr lvl="2" eaLnBrk="1" hangingPunct="1"/>
            <a:r>
              <a:rPr lang="en-US" dirty="0" smtClean="0">
                <a:solidFill>
                  <a:schemeClr val="tx2"/>
                </a:solidFill>
              </a:rPr>
              <a:t>Clears all visual effect check boxes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Optimize Computer Performance</a:t>
            </a:r>
          </a:p>
        </p:txBody>
      </p:sp>
      <p:pic>
        <p:nvPicPr>
          <p:cNvPr id="9218" name="Picture 2" descr="C:\Users\Steve\Desktop\PowerPoint for Windows\Solution Files\Chapter 08\08fig40.jpg"/>
          <p:cNvPicPr>
            <a:picLocks noChangeAspect="1" noChangeArrowheads="1"/>
          </p:cNvPicPr>
          <p:nvPr/>
        </p:nvPicPr>
        <p:blipFill>
          <a:blip r:embed="rId3" cstate="print"/>
          <a:srcRect/>
          <a:stretch>
            <a:fillRect/>
          </a:stretch>
        </p:blipFill>
        <p:spPr bwMode="auto">
          <a:xfrm>
            <a:off x="529245" y="1848612"/>
            <a:ext cx="8107979" cy="4325090"/>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Optimize Computer Performance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Changing Performance Options</a:t>
            </a:r>
            <a:endParaRPr lang="en-US" sz="2800" b="1" dirty="0" smtClean="0">
              <a:solidFill>
                <a:schemeClr val="tx2"/>
              </a:solidFill>
            </a:endParaRPr>
          </a:p>
          <a:p>
            <a:pPr lvl="1" eaLnBrk="1" hangingPunct="1"/>
            <a:r>
              <a:rPr lang="en-US" dirty="0" smtClean="0">
                <a:solidFill>
                  <a:schemeClr val="tx2"/>
                </a:solidFill>
              </a:rPr>
              <a:t>Virtual Memory</a:t>
            </a:r>
          </a:p>
          <a:p>
            <a:pPr lvl="2" eaLnBrk="1" hangingPunct="1"/>
            <a:r>
              <a:rPr lang="en-US" dirty="0" smtClean="0">
                <a:solidFill>
                  <a:schemeClr val="tx2"/>
                </a:solidFill>
              </a:rPr>
              <a:t>Using a part of the hard disk as though it were RAM</a:t>
            </a:r>
          </a:p>
          <a:p>
            <a:pPr lvl="2" eaLnBrk="1" hangingPunct="1"/>
            <a:r>
              <a:rPr lang="en-US" dirty="0" smtClean="0">
                <a:solidFill>
                  <a:schemeClr val="tx2"/>
                </a:solidFill>
              </a:rPr>
              <a:t>Slows performance some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Optimize Computer Performance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Changing Performance Options</a:t>
            </a:r>
            <a:endParaRPr lang="en-US" sz="2800" b="1" dirty="0" smtClean="0">
              <a:solidFill>
                <a:schemeClr val="tx2"/>
              </a:solidFill>
            </a:endParaRPr>
          </a:p>
          <a:p>
            <a:pPr lvl="1" eaLnBrk="1" hangingPunct="1"/>
            <a:r>
              <a:rPr lang="en-US" dirty="0" smtClean="0">
                <a:solidFill>
                  <a:schemeClr val="tx2"/>
                </a:solidFill>
              </a:rPr>
              <a:t>Data Execution Prevention (DEP)</a:t>
            </a:r>
          </a:p>
          <a:p>
            <a:pPr lvl="2" eaLnBrk="1" hangingPunct="1"/>
            <a:r>
              <a:rPr lang="en-US" dirty="0" smtClean="0">
                <a:solidFill>
                  <a:schemeClr val="tx2"/>
                </a:solidFill>
              </a:rPr>
              <a:t>Monitors programs to be sure they are using memory safely</a:t>
            </a:r>
          </a:p>
          <a:p>
            <a:pPr lvl="2" eaLnBrk="1" hangingPunct="1"/>
            <a:r>
              <a:rPr lang="en-US" dirty="0" smtClean="0">
                <a:solidFill>
                  <a:schemeClr val="tx2"/>
                </a:solidFill>
              </a:rPr>
              <a:t>Helps prevent damage from viruses and malware</a:t>
            </a:r>
          </a:p>
          <a:p>
            <a:pPr lvl="2" eaLnBrk="1" hangingPunct="1"/>
            <a:endParaRPr lang="en-US" dirty="0" smtClean="0">
              <a:solidFill>
                <a:schemeClr val="tx2"/>
              </a:solidFill>
            </a:endParaRPr>
          </a:p>
          <a:p>
            <a:pPr lvl="2" eaLnBrk="1" hangingPunct="1"/>
            <a:endParaRPr lang="en-US" dirty="0" smtClean="0">
              <a:solidFill>
                <a:schemeClr val="tx2"/>
              </a:solidFill>
            </a:endParaRPr>
          </a:p>
          <a:p>
            <a:pPr lvl="1" eaLnBrk="1" hangingPunct="1"/>
            <a:endParaRPr lang="en-US" dirty="0" smtClean="0">
              <a:solidFill>
                <a:schemeClr val="tx2"/>
              </a:solidFill>
            </a:endParaRPr>
          </a:p>
          <a:p>
            <a:pPr lvl="2"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Optimize Computer Performance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Changing Performance Options</a:t>
            </a:r>
            <a:endParaRPr lang="en-US" sz="2800" b="1" dirty="0" smtClean="0">
              <a:solidFill>
                <a:schemeClr val="tx2"/>
              </a:solidFill>
            </a:endParaRPr>
          </a:p>
          <a:p>
            <a:pPr lvl="1" eaLnBrk="1" hangingPunct="1"/>
            <a:r>
              <a:rPr lang="en-US" dirty="0" smtClean="0">
                <a:solidFill>
                  <a:schemeClr val="tx2"/>
                </a:solidFill>
              </a:rPr>
              <a:t>Upgrading</a:t>
            </a:r>
          </a:p>
          <a:p>
            <a:pPr lvl="2" eaLnBrk="1" hangingPunct="1"/>
            <a:r>
              <a:rPr lang="en-US" dirty="0" smtClean="0">
                <a:solidFill>
                  <a:schemeClr val="tx2"/>
                </a:solidFill>
              </a:rPr>
              <a:t>Process of buying new computer components or software programs to increase computer performance</a:t>
            </a:r>
          </a:p>
          <a:p>
            <a:pPr lvl="2" eaLnBrk="1" hangingPunct="1"/>
            <a:endParaRPr lang="en-US" dirty="0" smtClean="0">
              <a:solidFill>
                <a:schemeClr val="tx2"/>
              </a:solidFill>
            </a:endParaRPr>
          </a:p>
          <a:p>
            <a:pPr lvl="2" eaLnBrk="1" hangingPunct="1"/>
            <a:endParaRPr lang="en-US" dirty="0" smtClean="0">
              <a:solidFill>
                <a:schemeClr val="tx2"/>
              </a:solidFill>
            </a:endParaRPr>
          </a:p>
          <a:p>
            <a:pPr lvl="1" eaLnBrk="1" hangingPunct="1"/>
            <a:endParaRPr lang="en-US" dirty="0" smtClean="0">
              <a:solidFill>
                <a:schemeClr val="tx2"/>
              </a:solidFill>
            </a:endParaRPr>
          </a:p>
          <a:p>
            <a:pPr lvl="2"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Maintain Your Computer’s Hard Disk Drive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Using Disk Cleanup</a:t>
            </a:r>
            <a:endParaRPr lang="en-US" sz="2800" b="1" dirty="0" smtClean="0">
              <a:solidFill>
                <a:schemeClr val="tx2"/>
              </a:solidFill>
            </a:endParaRPr>
          </a:p>
          <a:p>
            <a:pPr lvl="1" eaLnBrk="1" hangingPunct="1"/>
            <a:r>
              <a:rPr lang="en-US" dirty="0" smtClean="0">
                <a:solidFill>
                  <a:schemeClr val="tx2"/>
                </a:solidFill>
              </a:rPr>
              <a:t>Start, Control Panel, System and Security, Administrative Tools, Free up disk space, Disk Cleanup: Drive Selection, Drives, select desired drive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Optimize Computer Performance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Increasing Memory with ReadyBoost</a:t>
            </a:r>
            <a:endParaRPr lang="en-US" sz="2800" b="1" dirty="0" smtClean="0">
              <a:solidFill>
                <a:schemeClr val="tx2"/>
              </a:solidFill>
            </a:endParaRPr>
          </a:p>
          <a:p>
            <a:pPr lvl="1" eaLnBrk="1" hangingPunct="1"/>
            <a:r>
              <a:rPr lang="en-US" dirty="0" smtClean="0">
                <a:solidFill>
                  <a:schemeClr val="tx2"/>
                </a:solidFill>
              </a:rPr>
              <a:t>ReadyBoost</a:t>
            </a:r>
          </a:p>
          <a:p>
            <a:pPr lvl="2" eaLnBrk="1" hangingPunct="1"/>
            <a:r>
              <a:rPr lang="en-US" dirty="0" smtClean="0">
                <a:solidFill>
                  <a:schemeClr val="tx2"/>
                </a:solidFill>
              </a:rPr>
              <a:t>Enables certain USB flash drives to be used as computer memory</a:t>
            </a:r>
          </a:p>
          <a:p>
            <a:pPr lvl="2" eaLnBrk="1" hangingPunct="1"/>
            <a:r>
              <a:rPr lang="en-US" dirty="0" smtClean="0">
                <a:solidFill>
                  <a:schemeClr val="tx2"/>
                </a:solidFill>
              </a:rPr>
              <a:t>Encrypts data saved to the USB flash drive</a:t>
            </a:r>
          </a:p>
          <a:p>
            <a:pPr lvl="2" eaLnBrk="1" hangingPunct="1"/>
            <a:r>
              <a:rPr lang="en-US" dirty="0" smtClean="0">
                <a:solidFill>
                  <a:schemeClr val="tx2"/>
                </a:solidFill>
              </a:rPr>
              <a:t>Keeps a backup of data saved to the USB flash drive on the hard disk</a:t>
            </a:r>
          </a:p>
          <a:p>
            <a:pPr lvl="2" eaLnBrk="1" hangingPunct="1"/>
            <a:endParaRPr lang="en-US" dirty="0" smtClean="0">
              <a:solidFill>
                <a:schemeClr val="tx2"/>
              </a:solidFill>
            </a:endParaRPr>
          </a:p>
          <a:p>
            <a:pPr lvl="2" eaLnBrk="1" hangingPunct="1"/>
            <a:endParaRPr lang="en-US" dirty="0" smtClean="0">
              <a:solidFill>
                <a:schemeClr val="tx2"/>
              </a:solidFill>
            </a:endParaRPr>
          </a:p>
          <a:p>
            <a:pPr lvl="2" eaLnBrk="1" hangingPunct="1"/>
            <a:endParaRPr lang="en-US" dirty="0" smtClean="0">
              <a:solidFill>
                <a:schemeClr val="tx2"/>
              </a:solidFill>
            </a:endParaRPr>
          </a:p>
          <a:p>
            <a:pPr lvl="1" eaLnBrk="1" hangingPunct="1"/>
            <a:endParaRPr lang="en-US" dirty="0" smtClean="0">
              <a:solidFill>
                <a:schemeClr val="tx2"/>
              </a:solidFill>
            </a:endParaRPr>
          </a:p>
          <a:p>
            <a:pPr lvl="2"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Optimize Computer Performance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Increasing Memory with </a:t>
            </a:r>
            <a:r>
              <a:rPr lang="en-US" b="1" dirty="0" err="1" smtClean="0">
                <a:solidFill>
                  <a:schemeClr val="tx2"/>
                </a:solidFill>
              </a:rPr>
              <a:t>ReadyBoost</a:t>
            </a:r>
            <a:endParaRPr lang="en-US" b="1" dirty="0" smtClean="0">
              <a:solidFill>
                <a:schemeClr val="tx2"/>
              </a:solidFill>
            </a:endParaRPr>
          </a:p>
          <a:p>
            <a:pPr lvl="1" eaLnBrk="1" hangingPunct="1">
              <a:lnSpc>
                <a:spcPct val="80000"/>
              </a:lnSpc>
            </a:pPr>
            <a:r>
              <a:rPr lang="en-US" sz="2400" dirty="0" smtClean="0">
                <a:solidFill>
                  <a:schemeClr val="tx2"/>
                </a:solidFill>
              </a:rPr>
              <a:t>Start Menu, Computer, right-click the desired USB drive, Properties </a:t>
            </a:r>
          </a:p>
          <a:p>
            <a:pPr lvl="1" eaLnBrk="1" hangingPunct="1">
              <a:lnSpc>
                <a:spcPct val="80000"/>
              </a:lnSpc>
            </a:pPr>
            <a:r>
              <a:rPr lang="en-US" sz="2400" dirty="0" smtClean="0">
                <a:solidFill>
                  <a:schemeClr val="tx2"/>
                </a:solidFill>
              </a:rPr>
              <a:t>Click </a:t>
            </a:r>
            <a:r>
              <a:rPr lang="en-US" sz="2400" i="1" dirty="0" smtClean="0">
                <a:solidFill>
                  <a:schemeClr val="tx2"/>
                </a:solidFill>
              </a:rPr>
              <a:t>Speed up my system </a:t>
            </a:r>
            <a:r>
              <a:rPr lang="en-US" sz="2400" dirty="0" smtClean="0">
                <a:solidFill>
                  <a:schemeClr val="tx2"/>
                </a:solidFill>
              </a:rPr>
              <a:t>in the AutoPlay dialog box when you insert the USB drive</a:t>
            </a:r>
          </a:p>
          <a:p>
            <a:pPr lvl="1" eaLnBrk="1" hangingPunct="1"/>
            <a:endParaRPr lang="en-US" dirty="0" smtClean="0">
              <a:solidFill>
                <a:schemeClr val="tx2"/>
              </a:solidFill>
            </a:endParaRPr>
          </a:p>
          <a:p>
            <a:pPr lvl="2" eaLnBrk="1" hangingPunct="1"/>
            <a:endParaRPr lang="en-US" dirty="0" smtClean="0">
              <a:solidFill>
                <a:schemeClr val="tx2"/>
              </a:solidFill>
            </a:endParaRPr>
          </a:p>
          <a:p>
            <a:pPr lvl="2" eaLnBrk="1" hangingPunct="1"/>
            <a:endParaRPr lang="en-US" dirty="0" smtClean="0">
              <a:solidFill>
                <a:schemeClr val="tx2"/>
              </a:solidFill>
            </a:endParaRPr>
          </a:p>
          <a:p>
            <a:pPr lvl="1" eaLnBrk="1" hangingPunct="1"/>
            <a:endParaRPr lang="en-US" dirty="0" smtClean="0">
              <a:solidFill>
                <a:schemeClr val="tx2"/>
              </a:solidFill>
            </a:endParaRPr>
          </a:p>
          <a:p>
            <a:pPr lvl="2"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Optimize Computer Performance</a:t>
            </a:r>
          </a:p>
        </p:txBody>
      </p:sp>
      <p:pic>
        <p:nvPicPr>
          <p:cNvPr id="10242" name="Picture 2" descr="C:\Users\Steve\Desktop\PowerPoint for Windows\Solution Files\Chapter 08\08fig42.jpg"/>
          <p:cNvPicPr>
            <a:picLocks noChangeAspect="1" noChangeArrowheads="1"/>
          </p:cNvPicPr>
          <p:nvPr/>
        </p:nvPicPr>
        <p:blipFill>
          <a:blip r:embed="rId3" cstate="print"/>
          <a:srcRect/>
          <a:stretch>
            <a:fillRect/>
          </a:stretch>
        </p:blipFill>
        <p:spPr bwMode="auto">
          <a:xfrm>
            <a:off x="344221" y="1619479"/>
            <a:ext cx="8686287" cy="4219461"/>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Optimize Computer Performance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Encryption</a:t>
            </a:r>
            <a:endParaRPr lang="en-US" sz="2800" b="1" dirty="0" smtClean="0">
              <a:solidFill>
                <a:schemeClr val="tx2"/>
              </a:solidFill>
            </a:endParaRPr>
          </a:p>
          <a:p>
            <a:pPr lvl="1" eaLnBrk="1" hangingPunct="1"/>
            <a:r>
              <a:rPr lang="en-US" dirty="0" smtClean="0">
                <a:solidFill>
                  <a:schemeClr val="tx2"/>
                </a:solidFill>
              </a:rPr>
              <a:t>Process of encoding data so that others cannot view it </a:t>
            </a:r>
          </a:p>
          <a:p>
            <a:pPr lvl="2" eaLnBrk="1" hangingPunct="1"/>
            <a:r>
              <a:rPr lang="en-US" dirty="0" smtClean="0">
                <a:solidFill>
                  <a:schemeClr val="tx2"/>
                </a:solidFill>
              </a:rPr>
              <a:t>Process of encoding data so that others cannot view it</a:t>
            </a:r>
          </a:p>
          <a:p>
            <a:pPr lvl="2" eaLnBrk="1" hangingPunct="1"/>
            <a:endParaRPr lang="en-US" dirty="0" smtClean="0">
              <a:solidFill>
                <a:schemeClr val="tx2"/>
              </a:solidFill>
            </a:endParaRPr>
          </a:p>
          <a:p>
            <a:pPr lvl="2" eaLnBrk="1" hangingPunct="1"/>
            <a:endParaRPr lang="en-US" dirty="0" smtClean="0">
              <a:solidFill>
                <a:schemeClr val="tx2"/>
              </a:solidFill>
            </a:endParaRPr>
          </a:p>
          <a:p>
            <a:pPr lvl="2" eaLnBrk="1" hangingPunct="1"/>
            <a:endParaRPr lang="en-US" dirty="0" smtClean="0">
              <a:solidFill>
                <a:schemeClr val="tx2"/>
              </a:solidFill>
            </a:endParaRPr>
          </a:p>
          <a:p>
            <a:pPr lvl="1" eaLnBrk="1" hangingPunct="1"/>
            <a:endParaRPr lang="en-US" dirty="0" smtClean="0">
              <a:solidFill>
                <a:schemeClr val="tx2"/>
              </a:solidFill>
            </a:endParaRPr>
          </a:p>
          <a:p>
            <a:pPr lvl="2"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t>Covered Objectives</a:t>
            </a:r>
          </a:p>
        </p:txBody>
      </p:sp>
      <p:sp>
        <p:nvSpPr>
          <p:cNvPr id="18434" name="Rectangle 3"/>
          <p:cNvSpPr>
            <a:spLocks noGrp="1" noChangeArrowheads="1"/>
          </p:cNvSpPr>
          <p:nvPr>
            <p:ph type="body" idx="1"/>
          </p:nvPr>
        </p:nvSpPr>
        <p:spPr>
          <a:xfrm>
            <a:off x="657225" y="1995488"/>
            <a:ext cx="7772400" cy="4114800"/>
          </a:xfrm>
        </p:spPr>
        <p:txBody>
          <a:bodyPr/>
          <a:lstStyle/>
          <a:p>
            <a:pPr eaLnBrk="1" hangingPunct="1">
              <a:lnSpc>
                <a:spcPct val="110000"/>
              </a:lnSpc>
            </a:pPr>
            <a:r>
              <a:rPr lang="en-US" b="1" dirty="0" smtClean="0">
                <a:solidFill>
                  <a:schemeClr val="tx2"/>
                </a:solidFill>
              </a:rPr>
              <a:t>Maintain Your Computer’s Hard Disk Drive</a:t>
            </a:r>
          </a:p>
          <a:p>
            <a:pPr eaLnBrk="1" hangingPunct="1">
              <a:lnSpc>
                <a:spcPct val="110000"/>
              </a:lnSpc>
            </a:pPr>
            <a:r>
              <a:rPr lang="en-US" b="1" dirty="0" smtClean="0">
                <a:solidFill>
                  <a:schemeClr val="tx2"/>
                </a:solidFill>
              </a:rPr>
              <a:t>View Windows Update Settings</a:t>
            </a:r>
          </a:p>
          <a:p>
            <a:pPr eaLnBrk="1" hangingPunct="1">
              <a:lnSpc>
                <a:spcPct val="110000"/>
              </a:lnSpc>
            </a:pPr>
            <a:r>
              <a:rPr lang="en-US" b="1" dirty="0" smtClean="0">
                <a:solidFill>
                  <a:schemeClr val="tx2"/>
                </a:solidFill>
              </a:rPr>
              <a:t>Schedule Maintenance Tasks by Using Task Scheduler</a:t>
            </a: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t>Covered Objectives</a:t>
            </a:r>
          </a:p>
        </p:txBody>
      </p:sp>
      <p:sp>
        <p:nvSpPr>
          <p:cNvPr id="18434" name="Rectangle 3"/>
          <p:cNvSpPr>
            <a:spLocks noGrp="1" noChangeArrowheads="1"/>
          </p:cNvSpPr>
          <p:nvPr>
            <p:ph type="body" idx="1"/>
          </p:nvPr>
        </p:nvSpPr>
        <p:spPr>
          <a:xfrm>
            <a:off x="657225" y="1995488"/>
            <a:ext cx="7772400" cy="4114800"/>
          </a:xfrm>
        </p:spPr>
        <p:txBody>
          <a:bodyPr/>
          <a:lstStyle/>
          <a:p>
            <a:pPr eaLnBrk="1" hangingPunct="1">
              <a:lnSpc>
                <a:spcPct val="110000"/>
              </a:lnSpc>
            </a:pPr>
            <a:r>
              <a:rPr lang="en-US" b="1" dirty="0" smtClean="0">
                <a:solidFill>
                  <a:schemeClr val="tx2"/>
                </a:solidFill>
              </a:rPr>
              <a:t>Locate System Information</a:t>
            </a:r>
          </a:p>
          <a:p>
            <a:pPr eaLnBrk="1" hangingPunct="1">
              <a:lnSpc>
                <a:spcPct val="110000"/>
              </a:lnSpc>
            </a:pPr>
            <a:r>
              <a:rPr lang="en-US" b="1" dirty="0" smtClean="0">
                <a:solidFill>
                  <a:schemeClr val="tx2"/>
                </a:solidFill>
              </a:rPr>
              <a:t>Install and Uninstall Programs</a:t>
            </a:r>
          </a:p>
          <a:p>
            <a:pPr eaLnBrk="1" hangingPunct="1">
              <a:lnSpc>
                <a:spcPct val="110000"/>
              </a:lnSpc>
            </a:pPr>
            <a:r>
              <a:rPr lang="en-US" b="1" dirty="0" smtClean="0">
                <a:solidFill>
                  <a:schemeClr val="tx2"/>
                </a:solidFill>
              </a:rPr>
              <a:t>Optimize Computer Performance</a:t>
            </a: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nchor="b"/>
          <a:lstStyle/>
          <a:p>
            <a:pPr algn="r">
              <a:defRPr/>
            </a:pPr>
            <a:fld id="{0895BFE4-CE4D-46B6-9BC5-5A0564C1E9C8}" type="slidenum">
              <a:rPr lang="en-US" sz="1400">
                <a:solidFill>
                  <a:srgbClr val="000000"/>
                </a:solidFill>
                <a:effectLst>
                  <a:outerShdw blurRad="38100" dist="38100" dir="2700000" algn="tl">
                    <a:srgbClr val="FFFFFF"/>
                  </a:outerShdw>
                </a:effectLst>
                <a:cs typeface="Arial" charset="0"/>
              </a:rPr>
              <a:pPr algn="r">
                <a:defRPr/>
              </a:pPr>
              <a:t>56</a:t>
            </a:fld>
            <a:endParaRPr lang="en-US" sz="1400" dirty="0">
              <a:solidFill>
                <a:srgbClr val="000000"/>
              </a:solidFill>
              <a:effectLst>
                <a:outerShdw blurRad="38100" dist="38100" dir="2700000" algn="tl">
                  <a:srgbClr val="FFFFFF"/>
                </a:outerShdw>
              </a:effectLst>
              <a:cs typeface="Arial" charset="0"/>
            </a:endParaRPr>
          </a:p>
        </p:txBody>
      </p:sp>
      <p:sp>
        <p:nvSpPr>
          <p:cNvPr id="26626" name="Rectangle 3"/>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endParaRPr lang="en-US" dirty="0"/>
          </a:p>
        </p:txBody>
      </p:sp>
      <p:pic>
        <p:nvPicPr>
          <p:cNvPr id="26627" name="Picture 4"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26628" name="Rectangle 5"/>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Maintain Your Computer’s Hard Disk Drive</a:t>
            </a:r>
          </a:p>
        </p:txBody>
      </p:sp>
      <p:pic>
        <p:nvPicPr>
          <p:cNvPr id="1026" name="Picture 2" descr="C:\Users\Steve\Desktop\PowerPoint for Windows\Solution Files\Chapter 08\08fig02.jpg"/>
          <p:cNvPicPr>
            <a:picLocks noChangeAspect="1" noChangeArrowheads="1"/>
          </p:cNvPicPr>
          <p:nvPr/>
        </p:nvPicPr>
        <p:blipFill>
          <a:blip r:embed="rId3" cstate="print"/>
          <a:srcRect/>
          <a:stretch>
            <a:fillRect/>
          </a:stretch>
        </p:blipFill>
        <p:spPr bwMode="auto">
          <a:xfrm>
            <a:off x="517793" y="1473444"/>
            <a:ext cx="8394853" cy="4535724"/>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Maintain Your Computer’s Hard Disk Drive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File system</a:t>
            </a:r>
          </a:p>
          <a:p>
            <a:pPr lvl="1" eaLnBrk="1" hangingPunct="1">
              <a:lnSpc>
                <a:spcPct val="80000"/>
              </a:lnSpc>
            </a:pPr>
            <a:r>
              <a:rPr lang="en-US" dirty="0" smtClean="0">
                <a:solidFill>
                  <a:schemeClr val="tx2"/>
                </a:solidFill>
              </a:rPr>
              <a:t>Method used to store files on a disk drive</a:t>
            </a:r>
          </a:p>
          <a:p>
            <a:pPr eaLnBrk="1" hangingPunct="1">
              <a:lnSpc>
                <a:spcPct val="80000"/>
              </a:lnSpc>
            </a:pPr>
            <a:r>
              <a:rPr lang="en-US" b="1" dirty="0" smtClean="0">
                <a:solidFill>
                  <a:schemeClr val="tx2"/>
                </a:solidFill>
              </a:rPr>
              <a:t>New Technology File System (NTFS)</a:t>
            </a:r>
          </a:p>
          <a:p>
            <a:pPr lvl="1" eaLnBrk="1" hangingPunct="1">
              <a:lnSpc>
                <a:spcPct val="80000"/>
              </a:lnSpc>
            </a:pPr>
            <a:r>
              <a:rPr lang="en-US" dirty="0" smtClean="0">
                <a:solidFill>
                  <a:schemeClr val="tx2"/>
                </a:solidFill>
              </a:rPr>
              <a:t>Typically used by Windows 7</a:t>
            </a:r>
          </a:p>
          <a:p>
            <a:pPr eaLnBrk="1" hangingPunct="1">
              <a:lnSpc>
                <a:spcPct val="80000"/>
              </a:lnSpc>
            </a:pPr>
            <a:r>
              <a:rPr lang="en-US" b="1" dirty="0" smtClean="0">
                <a:solidFill>
                  <a:schemeClr val="tx2"/>
                </a:solidFill>
              </a:rPr>
              <a:t>File Allocation Table (FAT)</a:t>
            </a:r>
          </a:p>
          <a:p>
            <a:pPr lvl="1" eaLnBrk="1" hangingPunct="1">
              <a:lnSpc>
                <a:spcPct val="80000"/>
              </a:lnSpc>
            </a:pPr>
            <a:r>
              <a:rPr lang="en-US" dirty="0" smtClean="0">
                <a:solidFill>
                  <a:schemeClr val="tx2"/>
                </a:solidFill>
              </a:rPr>
              <a:t>Typically used by USB drives</a:t>
            </a:r>
          </a:p>
          <a:p>
            <a:pPr lvl="1"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Maintain Your Computer’s Hard Disk Drive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Sector</a:t>
            </a:r>
          </a:p>
          <a:p>
            <a:pPr lvl="1" eaLnBrk="1" hangingPunct="1">
              <a:lnSpc>
                <a:spcPct val="80000"/>
              </a:lnSpc>
            </a:pPr>
            <a:r>
              <a:rPr lang="en-US" dirty="0" smtClean="0">
                <a:solidFill>
                  <a:schemeClr val="tx2"/>
                </a:solidFill>
              </a:rPr>
              <a:t>A block of space on a drive</a:t>
            </a:r>
          </a:p>
          <a:p>
            <a:pPr eaLnBrk="1" hangingPunct="1">
              <a:lnSpc>
                <a:spcPct val="80000"/>
              </a:lnSpc>
            </a:pPr>
            <a:r>
              <a:rPr lang="en-US" b="1" dirty="0" smtClean="0">
                <a:solidFill>
                  <a:schemeClr val="tx2"/>
                </a:solidFill>
              </a:rPr>
              <a:t>Cluster</a:t>
            </a:r>
          </a:p>
          <a:p>
            <a:pPr lvl="1" eaLnBrk="1" hangingPunct="1">
              <a:lnSpc>
                <a:spcPct val="80000"/>
              </a:lnSpc>
            </a:pPr>
            <a:r>
              <a:rPr lang="en-US" dirty="0" smtClean="0">
                <a:solidFill>
                  <a:schemeClr val="tx2"/>
                </a:solidFill>
              </a:rPr>
              <a:t>Sectors group together to form clusters </a:t>
            </a:r>
          </a:p>
          <a:p>
            <a:pPr lvl="1" eaLnBrk="1" hangingPunct="1">
              <a:lnSpc>
                <a:spcPct val="80000"/>
              </a:lnSpc>
            </a:pPr>
            <a:r>
              <a:rPr lang="en-US" dirty="0" smtClean="0">
                <a:solidFill>
                  <a:schemeClr val="tx2"/>
                </a:solidFill>
              </a:rPr>
              <a:t>Smallest area in which data can be written on a disk using NTFS or FAT</a:t>
            </a:r>
          </a:p>
          <a:p>
            <a:pPr lvl="1" eaLnBrk="1" hangingPunct="1">
              <a:lnSpc>
                <a:spcPct val="80000"/>
              </a:lnSpc>
            </a:pPr>
            <a:r>
              <a:rPr lang="en-US" dirty="0" smtClean="0">
                <a:solidFill>
                  <a:schemeClr val="tx2"/>
                </a:solidFill>
              </a:rPr>
              <a:t>Holds 4 KB</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Maintain Your Computer’s Hard Disk Drive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Kilobyte (KB)</a:t>
            </a:r>
          </a:p>
          <a:p>
            <a:pPr lvl="1" eaLnBrk="1" hangingPunct="1">
              <a:lnSpc>
                <a:spcPct val="80000"/>
              </a:lnSpc>
            </a:pPr>
            <a:r>
              <a:rPr lang="en-US" dirty="0" smtClean="0">
                <a:solidFill>
                  <a:schemeClr val="tx2"/>
                </a:solidFill>
              </a:rPr>
              <a:t>Approximately 1000 bytes</a:t>
            </a:r>
          </a:p>
          <a:p>
            <a:pPr eaLnBrk="1" hangingPunct="1">
              <a:lnSpc>
                <a:spcPct val="80000"/>
              </a:lnSpc>
            </a:pPr>
            <a:r>
              <a:rPr lang="en-US" b="1" dirty="0" smtClean="0">
                <a:solidFill>
                  <a:schemeClr val="tx2"/>
                </a:solidFill>
              </a:rPr>
              <a:t>Byte</a:t>
            </a:r>
          </a:p>
          <a:p>
            <a:pPr lvl="1" eaLnBrk="1" hangingPunct="1">
              <a:lnSpc>
                <a:spcPct val="80000"/>
              </a:lnSpc>
            </a:pPr>
            <a:r>
              <a:rPr lang="en-US" dirty="0" smtClean="0">
                <a:solidFill>
                  <a:schemeClr val="tx2"/>
                </a:solidFill>
              </a:rPr>
              <a:t>Typically stores a single character, such as a digit or letter</a:t>
            </a:r>
          </a:p>
          <a:p>
            <a:pPr lvl="1" eaLnBrk="1" hangingPunct="1">
              <a:lnSpc>
                <a:spcPct val="80000"/>
              </a:lnSpc>
            </a:pPr>
            <a:r>
              <a:rPr lang="en-US" dirty="0" smtClean="0">
                <a:solidFill>
                  <a:schemeClr val="tx2"/>
                </a:solidFill>
              </a:rPr>
              <a:t>Used to measure storage sizes on computers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8000"/>
      </a:dk1>
      <a:lt1>
        <a:srgbClr val="FFFFFF"/>
      </a:lt1>
      <a:dk2>
        <a:srgbClr val="000000"/>
      </a:dk2>
      <a:lt2>
        <a:srgbClr val="808080"/>
      </a:lt2>
      <a:accent1>
        <a:srgbClr val="BBE0E3"/>
      </a:accent1>
      <a:accent2>
        <a:srgbClr val="333399"/>
      </a:accent2>
      <a:accent3>
        <a:srgbClr val="FFFFFF"/>
      </a:accent3>
      <a:accent4>
        <a:srgbClr val="006C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2474</TotalTime>
  <Words>1597</Words>
  <Application>Microsoft Office PowerPoint</Application>
  <PresentationFormat>On-screen Show (4:3)</PresentationFormat>
  <Paragraphs>304</Paragraphs>
  <Slides>56</Slides>
  <Notes>13</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Default Design</vt:lpstr>
      <vt:lpstr>PowerPoint Presentation</vt:lpstr>
      <vt:lpstr>Objectives</vt:lpstr>
      <vt:lpstr>Objectives</vt:lpstr>
      <vt:lpstr>Maintain Your Computer’s Hard Disk Drive</vt:lpstr>
      <vt:lpstr>Maintain Your Computer’s Hard Disk Drive</vt:lpstr>
      <vt:lpstr>Maintain Your Computer’s Hard Disk Drive</vt:lpstr>
      <vt:lpstr>Maintain Your Computer’s Hard Disk Drive</vt:lpstr>
      <vt:lpstr>Maintain Your Computer’s Hard Disk Drive</vt:lpstr>
      <vt:lpstr>Maintain Your Computer’s Hard Disk Drive</vt:lpstr>
      <vt:lpstr>Maintain Your Computer’s Hard Disk Drive</vt:lpstr>
      <vt:lpstr>Maintain Your Computer’s Hard Disk Drive</vt:lpstr>
      <vt:lpstr>Maintain Your Computer’s Hard Disk Drive</vt:lpstr>
      <vt:lpstr>Maintain Your Computer’s Hard Disk Drive</vt:lpstr>
      <vt:lpstr>Maintain Your Computer’s Hard Disk Drive</vt:lpstr>
      <vt:lpstr>Maintain Your Computer’s Hard Disk Drive</vt:lpstr>
      <vt:lpstr>Maintain Your Computer’s Hard Disk Drive</vt:lpstr>
      <vt:lpstr>View Windows Update Settings</vt:lpstr>
      <vt:lpstr>View Windows Update Settings</vt:lpstr>
      <vt:lpstr>View Windows Update Settings</vt:lpstr>
      <vt:lpstr>View Windows Update Settings</vt:lpstr>
      <vt:lpstr>Schedule Maintenance Tasks by Using Task Scheduler</vt:lpstr>
      <vt:lpstr>Schedule Maintenance Tasks by Using Task Scheduler</vt:lpstr>
      <vt:lpstr>Schedule Maintenance Tasks by Using Task Scheduler</vt:lpstr>
      <vt:lpstr>Schedule Maintenance Tasks by Using Task Scheduler</vt:lpstr>
      <vt:lpstr>Locate System Information</vt:lpstr>
      <vt:lpstr>Locate System Information</vt:lpstr>
      <vt:lpstr>Locate System Information</vt:lpstr>
      <vt:lpstr>Locate System Information</vt:lpstr>
      <vt:lpstr>Locate System Information</vt:lpstr>
      <vt:lpstr>Locate System Information</vt:lpstr>
      <vt:lpstr>Locate System Information</vt:lpstr>
      <vt:lpstr>Locate System Information</vt:lpstr>
      <vt:lpstr>Locate System Information</vt:lpstr>
      <vt:lpstr>Locate System Information</vt:lpstr>
      <vt:lpstr>Locate System Information</vt:lpstr>
      <vt:lpstr>Locate System Information</vt:lpstr>
      <vt:lpstr>Install and Uninstall Programs</vt:lpstr>
      <vt:lpstr>Install and Uninstall Programs</vt:lpstr>
      <vt:lpstr>Install and Uninstall Programs</vt:lpstr>
      <vt:lpstr>Install and Uninstall Programs</vt:lpstr>
      <vt:lpstr>Install and Uninstall Programs</vt:lpstr>
      <vt:lpstr>Optimize Computer Performance</vt:lpstr>
      <vt:lpstr>Optimize Computer Performance</vt:lpstr>
      <vt:lpstr>Optimize Computer Performance</vt:lpstr>
      <vt:lpstr>Optimize Computer Performance</vt:lpstr>
      <vt:lpstr>Optimize Computer Performance</vt:lpstr>
      <vt:lpstr>Optimize Computer Performance</vt:lpstr>
      <vt:lpstr>Optimize Computer Performance</vt:lpstr>
      <vt:lpstr>Optimize Computer Performance</vt:lpstr>
      <vt:lpstr>Optimize Computer Performance</vt:lpstr>
      <vt:lpstr>Optimize Computer Performance</vt:lpstr>
      <vt:lpstr>Optimize Computer Performance</vt:lpstr>
      <vt:lpstr>Optimize Computer Performance</vt:lpstr>
      <vt:lpstr>Covered Objectives</vt:lpstr>
      <vt:lpstr>Covered Objectives</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GO! Series</dc:creator>
  <dcterms:created xsi:type="dcterms:W3CDTF">2005-06-17T14:53:09Z</dcterms:created>
  <dcterms:modified xsi:type="dcterms:W3CDTF">2011-04-23T15:01:22Z</dcterms:modified>
</cp:coreProperties>
</file>