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58" r:id="rId3"/>
    <p:sldId id="267" r:id="rId4"/>
    <p:sldId id="259" r:id="rId5"/>
    <p:sldId id="275" r:id="rId6"/>
    <p:sldId id="306" r:id="rId7"/>
    <p:sldId id="318" r:id="rId8"/>
    <p:sldId id="274" r:id="rId9"/>
    <p:sldId id="268" r:id="rId10"/>
    <p:sldId id="307" r:id="rId11"/>
    <p:sldId id="276" r:id="rId12"/>
    <p:sldId id="269" r:id="rId13"/>
    <p:sldId id="314" r:id="rId14"/>
    <p:sldId id="277" r:id="rId15"/>
    <p:sldId id="279" r:id="rId16"/>
    <p:sldId id="316" r:id="rId17"/>
    <p:sldId id="319" r:id="rId18"/>
    <p:sldId id="280" r:id="rId19"/>
    <p:sldId id="281" r:id="rId20"/>
    <p:sldId id="270" r:id="rId21"/>
    <p:sldId id="283" r:id="rId22"/>
    <p:sldId id="282" r:id="rId23"/>
    <p:sldId id="285" r:id="rId24"/>
    <p:sldId id="286" r:id="rId25"/>
    <p:sldId id="309" r:id="rId26"/>
    <p:sldId id="287" r:id="rId27"/>
    <p:sldId id="310" r:id="rId28"/>
    <p:sldId id="288" r:id="rId29"/>
    <p:sldId id="289" r:id="rId30"/>
    <p:sldId id="284" r:id="rId31"/>
    <p:sldId id="291" r:id="rId32"/>
    <p:sldId id="292" r:id="rId33"/>
    <p:sldId id="293" r:id="rId34"/>
    <p:sldId id="290" r:id="rId35"/>
    <p:sldId id="320" r:id="rId36"/>
    <p:sldId id="294" r:id="rId37"/>
    <p:sldId id="313" r:id="rId38"/>
    <p:sldId id="321" r:id="rId39"/>
    <p:sldId id="273" r:id="rId40"/>
    <p:sldId id="295" r:id="rId41"/>
    <p:sldId id="296" r:id="rId42"/>
    <p:sldId id="271" r:id="rId43"/>
    <p:sldId id="298" r:id="rId44"/>
    <p:sldId id="312" r:id="rId45"/>
    <p:sldId id="299" r:id="rId46"/>
    <p:sldId id="297" r:id="rId47"/>
    <p:sldId id="300" r:id="rId48"/>
    <p:sldId id="301" r:id="rId49"/>
    <p:sldId id="302" r:id="rId50"/>
    <p:sldId id="303" r:id="rId51"/>
    <p:sldId id="322" r:id="rId52"/>
    <p:sldId id="317" r:id="rId53"/>
    <p:sldId id="311" r:id="rId54"/>
    <p:sldId id="304" r:id="rId55"/>
    <p:sldId id="305" r:id="rId56"/>
    <p:sldId id="266"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Owner" initials="O"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0" autoAdjust="0"/>
  </p:normalViewPr>
  <p:slideViewPr>
    <p:cSldViewPr snapToGrid="0">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478FE8-D7C8-4AEE-945E-491D7675F372}" type="slidenum">
              <a:rPr lang="en-US"/>
              <a:pPr>
                <a:defRPr/>
              </a:pPr>
              <a:t>‹#›</a:t>
            </a:fld>
            <a:endParaRPr lang="en-US" dirty="0"/>
          </a:p>
        </p:txBody>
      </p:sp>
    </p:spTree>
    <p:extLst>
      <p:ext uri="{BB962C8B-B14F-4D97-AF65-F5344CB8AC3E}">
        <p14:creationId xmlns:p14="http://schemas.microsoft.com/office/powerpoint/2010/main" val="351705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D54998-EE73-4B98-8F3F-F4AF5E2964BA}" type="slidenum">
              <a:rPr lang="en-US"/>
              <a:pPr>
                <a:defRPr/>
              </a:pPr>
              <a:t>‹#›</a:t>
            </a:fld>
            <a:endParaRPr lang="en-US" dirty="0"/>
          </a:p>
        </p:txBody>
      </p:sp>
    </p:spTree>
    <p:extLst>
      <p:ext uri="{BB962C8B-B14F-4D97-AF65-F5344CB8AC3E}">
        <p14:creationId xmlns:p14="http://schemas.microsoft.com/office/powerpoint/2010/main" val="234314909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ftr" sz="quarter" idx="4"/>
          </p:nvPr>
        </p:nvSpPr>
        <p:spPr>
          <a:noFill/>
        </p:spPr>
        <p:txBody>
          <a:bodyPr/>
          <a:lstStyle/>
          <a:p>
            <a:r>
              <a:rPr lang="en-US" dirty="0" smtClean="0"/>
              <a:t>&lt;#&gt;</a:t>
            </a:r>
          </a:p>
        </p:txBody>
      </p:sp>
      <p:sp>
        <p:nvSpPr>
          <p:cNvPr id="17410" name="Rectangle 7"/>
          <p:cNvSpPr>
            <a:spLocks noGrp="1" noChangeArrowheads="1"/>
          </p:cNvSpPr>
          <p:nvPr>
            <p:ph type="sldNum" sz="quarter" idx="5"/>
          </p:nvPr>
        </p:nvSpPr>
        <p:spPr>
          <a:noFill/>
        </p:spPr>
        <p:txBody>
          <a:bodyPr/>
          <a:lstStyle/>
          <a:p>
            <a:fld id="{C6519E6E-2611-499E-A720-BE4933C3D48E}"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7.26</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44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7.30</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53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p:spPr>
        <p:txBody>
          <a:bodyPr lIns="90488" tIns="44450" rIns="90488" bIns="44450"/>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7.2</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7.7</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7.9</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7.10</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7.12</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7.15</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32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print"/>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p:txBody>
      </p:sp>
      <p:sp>
        <p:nvSpPr>
          <p:cNvPr id="1037" name="Text Box 13"/>
          <p:cNvSpPr txBox="1">
            <a:spLocks noChangeArrowheads="1"/>
          </p:cNvSpPr>
          <p:nvPr userDrawn="1"/>
        </p:nvSpPr>
        <p:spPr bwMode="auto">
          <a:xfrm>
            <a:off x="425450" y="6454775"/>
            <a:ext cx="8220075" cy="19492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pPr>
            <a:r>
              <a:rPr lang="en-US" sz="1000" i="1" baseline="30000" dirty="0">
                <a:solidFill>
                  <a:schemeClr val="tx2"/>
                </a:solidFill>
              </a:rPr>
              <a:t>	with Microsoft </a:t>
            </a:r>
            <a:r>
              <a:rPr lang="en-US" sz="1000" i="1" baseline="30000" dirty="0" smtClean="0">
                <a:solidFill>
                  <a:schemeClr val="tx2"/>
                </a:solidFill>
              </a:rPr>
              <a:t>Windows 7	</a:t>
            </a:r>
            <a:r>
              <a:rPr lang="en-US" sz="1000" baseline="30000" dirty="0" smtClean="0">
                <a:solidFill>
                  <a:schemeClr val="tx2"/>
                </a:solidFill>
              </a:rPr>
              <a:t>© </a:t>
            </a:r>
            <a:r>
              <a:rPr lang="en-US" sz="1000" baseline="30000" dirty="0" smtClean="0">
                <a:solidFill>
                  <a:schemeClr val="tx2"/>
                </a:solidFill>
              </a:rPr>
              <a:t>2012 Pearson </a:t>
            </a:r>
            <a:r>
              <a:rPr lang="en-US" sz="1000" baseline="30000" dirty="0">
                <a:solidFill>
                  <a:schemeClr val="tx2"/>
                </a:solidFill>
              </a:rPr>
              <a:t>Education, Inc. Publishing as Prentice Hall</a:t>
            </a:r>
            <a:r>
              <a:rPr lang="en-US" sz="1000" i="1" baseline="30000" dirty="0"/>
              <a:t>	</a:t>
            </a:r>
            <a:fld id="{75DC7789-535B-4B95-BC3D-FCC6C7DF7266}" type="slidenum">
              <a:rPr lang="en-US" sz="1000" baseline="30000">
                <a:solidFill>
                  <a:schemeClr val="tx2"/>
                </a:solidFill>
              </a:rPr>
              <a:pPr algn="ctr">
                <a:spcBef>
                  <a:spcPct val="50000"/>
                </a:spcBef>
                <a:tabLst>
                  <a:tab pos="285750" algn="l"/>
                  <a:tab pos="3998913" algn="ctr"/>
                  <a:tab pos="8004175" algn="r"/>
                </a:tabLst>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Microsoft</a:t>
            </a:r>
            <a:r>
              <a:rPr lang="en-US" sz="2800" b="1" i="1" baseline="30000" dirty="0" smtClean="0"/>
              <a:t>®</a:t>
            </a:r>
            <a:r>
              <a:rPr lang="en-US" sz="2800" b="1" i="1" dirty="0" smtClean="0"/>
              <a:t> Windows 7</a:t>
            </a:r>
          </a:p>
          <a:p>
            <a:pPr algn="ctr" eaLnBrk="1" hangingPunct="1">
              <a:lnSpc>
                <a:spcPct val="160000"/>
              </a:lnSpc>
              <a:buFontTx/>
              <a:buNone/>
            </a:pPr>
            <a:r>
              <a:rPr lang="en-US" sz="2800" b="1" dirty="0" smtClean="0">
                <a:solidFill>
                  <a:schemeClr val="tx2"/>
                </a:solidFill>
              </a:rPr>
              <a:t>Chapter 7</a:t>
            </a:r>
          </a:p>
          <a:p>
            <a:pPr algn="ctr" eaLnBrk="1" hangingPunct="1">
              <a:lnSpc>
                <a:spcPct val="60000"/>
              </a:lnSpc>
              <a:spcAft>
                <a:spcPts val="1300"/>
              </a:spcAft>
              <a:buFontTx/>
              <a:buNone/>
            </a:pPr>
            <a:r>
              <a:rPr lang="en-US" sz="2400" dirty="0" smtClean="0">
                <a:solidFill>
                  <a:schemeClr val="tx2"/>
                </a:solidFill>
              </a:rPr>
              <a:t>Backing Up Your Computer and </a:t>
            </a:r>
          </a:p>
          <a:p>
            <a:pPr algn="ctr" eaLnBrk="1" hangingPunct="1">
              <a:lnSpc>
                <a:spcPct val="60000"/>
              </a:lnSpc>
              <a:spcAft>
                <a:spcPts val="1300"/>
              </a:spcAft>
              <a:buFontTx/>
              <a:buNone/>
            </a:pPr>
            <a:r>
              <a:rPr lang="en-US" sz="2400" dirty="0" smtClean="0">
                <a:solidFill>
                  <a:schemeClr val="tx2"/>
                </a:solidFill>
              </a:rPr>
              <a:t>Setting Up a Home Network</a:t>
            </a:r>
          </a:p>
          <a:p>
            <a:pPr eaLnBrk="1" hangingPunct="1">
              <a:lnSpc>
                <a:spcPct val="90000"/>
              </a:lnSpc>
            </a:pPr>
            <a:endParaRPr lang="en-US" dirty="0" smtClean="0"/>
          </a:p>
        </p:txBody>
      </p:sp>
      <p:sp>
        <p:nvSpPr>
          <p:cNvPr id="16394" name="Rectangle 25"/>
          <p:cNvSpPr>
            <a:spLocks noGrp="1" noChangeArrowheads="1"/>
          </p:cNvSpPr>
          <p:nvPr>
            <p:ph type="title"/>
          </p:nvPr>
        </p:nvSpPr>
        <p:spPr/>
        <p:txBody>
          <a:bodyPr/>
          <a:lstStyle/>
          <a:p>
            <a:pPr eaLnBrk="1" hangingPunct="1"/>
            <a:endParaRPr lang="en-US" dirty="0" smtClean="0"/>
          </a:p>
        </p:txBody>
      </p:sp>
      <p:pic>
        <p:nvPicPr>
          <p:cNvPr id="16395" name="Picture 24" descr="GO! Banner 3"/>
          <p:cNvPicPr>
            <a:picLocks noChangeAspect="1" noChangeArrowheads="1"/>
          </p:cNvPicPr>
          <p:nvPr/>
        </p:nvPicPr>
        <p:blipFill>
          <a:blip r:embed="rId3" cstate="print"/>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Files and Folders</a:t>
            </a:r>
          </a:p>
        </p:txBody>
      </p:sp>
      <p:pic>
        <p:nvPicPr>
          <p:cNvPr id="1026" name="Picture 2" descr="C:\Users\Steve\Desktop\PowerPoint for Windows\Solution Files\Chapter 07\07fig09.jpg"/>
          <p:cNvPicPr>
            <a:picLocks noChangeAspect="1" noChangeArrowheads="1"/>
          </p:cNvPicPr>
          <p:nvPr/>
        </p:nvPicPr>
        <p:blipFill>
          <a:blip r:embed="rId3" cstate="print"/>
          <a:srcRect/>
          <a:stretch>
            <a:fillRect/>
          </a:stretch>
        </p:blipFill>
        <p:spPr bwMode="auto">
          <a:xfrm>
            <a:off x="691663" y="1553739"/>
            <a:ext cx="7702060" cy="42726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Your Entire Computer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External hard drive is best choice</a:t>
            </a:r>
          </a:p>
          <a:p>
            <a:pPr eaLnBrk="1" hangingPunct="1">
              <a:lnSpc>
                <a:spcPct val="80000"/>
              </a:lnSpc>
            </a:pPr>
            <a:r>
              <a:rPr lang="en-US" b="1" dirty="0" smtClean="0">
                <a:solidFill>
                  <a:schemeClr val="tx2"/>
                </a:solidFill>
              </a:rPr>
              <a:t>Would take several CDs or DVDs</a:t>
            </a:r>
          </a:p>
          <a:p>
            <a:pPr eaLnBrk="1" hangingPunct="1">
              <a:lnSpc>
                <a:spcPct val="80000"/>
              </a:lnSpc>
            </a:pPr>
            <a:r>
              <a:rPr lang="en-US" b="1" dirty="0" smtClean="0">
                <a:solidFill>
                  <a:schemeClr val="tx2"/>
                </a:solidFill>
              </a:rPr>
              <a:t>Process depends on whether you have a Windows 7 installation disc</a:t>
            </a:r>
          </a:p>
          <a:p>
            <a:pPr eaLnBrk="1" hangingPunct="1">
              <a:lnSpc>
                <a:spcPct val="80000"/>
              </a:lnSpc>
            </a:pPr>
            <a:r>
              <a:rPr lang="en-US" b="1" dirty="0" smtClean="0">
                <a:solidFill>
                  <a:schemeClr val="tx2"/>
                </a:solidFill>
              </a:rPr>
              <a:t>Backup and Restore window, Create a System Image, Follow steps in the Wizard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05113" y="246263"/>
            <a:ext cx="8588416" cy="1426627"/>
          </a:xfrm>
        </p:spPr>
        <p:txBody>
          <a:bodyPr/>
          <a:lstStyle/>
          <a:p>
            <a:pPr eaLnBrk="1" hangingPunct="1"/>
            <a:r>
              <a:rPr lang="en-US" dirty="0" smtClean="0"/>
              <a:t>Configure System Restore and Recover Using Restore Points</a:t>
            </a:r>
          </a:p>
        </p:txBody>
      </p:sp>
      <p:sp>
        <p:nvSpPr>
          <p:cNvPr id="19458" name="Rectangle 3"/>
          <p:cNvSpPr>
            <a:spLocks noGrp="1" noChangeArrowheads="1"/>
          </p:cNvSpPr>
          <p:nvPr>
            <p:ph type="body" idx="1"/>
          </p:nvPr>
        </p:nvSpPr>
        <p:spPr>
          <a:xfrm>
            <a:off x="625033" y="1992776"/>
            <a:ext cx="8009681" cy="4114800"/>
          </a:xfrm>
        </p:spPr>
        <p:txBody>
          <a:bodyPr/>
          <a:lstStyle/>
          <a:p>
            <a:pPr eaLnBrk="1" hangingPunct="1">
              <a:lnSpc>
                <a:spcPct val="80000"/>
              </a:lnSpc>
            </a:pPr>
            <a:r>
              <a:rPr lang="en-US" b="1" dirty="0" smtClean="0">
                <a:solidFill>
                  <a:schemeClr val="tx2"/>
                </a:solidFill>
              </a:rPr>
              <a:t>Configuring and Recovering Using Restore Points</a:t>
            </a:r>
          </a:p>
          <a:p>
            <a:pPr lvl="1" eaLnBrk="1" hangingPunct="1">
              <a:lnSpc>
                <a:spcPct val="80000"/>
              </a:lnSpc>
            </a:pPr>
            <a:r>
              <a:rPr lang="en-US" dirty="0" smtClean="0">
                <a:solidFill>
                  <a:schemeClr val="tx2"/>
                </a:solidFill>
              </a:rPr>
              <a:t>System Restore </a:t>
            </a:r>
          </a:p>
          <a:p>
            <a:pPr lvl="2" eaLnBrk="1" hangingPunct="1">
              <a:lnSpc>
                <a:spcPct val="80000"/>
              </a:lnSpc>
            </a:pPr>
            <a:r>
              <a:rPr lang="en-US" dirty="0" smtClean="0">
                <a:solidFill>
                  <a:schemeClr val="tx2"/>
                </a:solidFill>
              </a:rPr>
              <a:t>Restores system files, not data files, to an earlier point in time</a:t>
            </a:r>
          </a:p>
          <a:p>
            <a:pPr lvl="2" eaLnBrk="1" hangingPunct="1">
              <a:lnSpc>
                <a:spcPct val="80000"/>
              </a:lnSpc>
            </a:pPr>
            <a:r>
              <a:rPr lang="en-US" dirty="0" smtClean="0">
                <a:solidFill>
                  <a:schemeClr val="tx2"/>
                </a:solidFill>
              </a:rPr>
              <a:t>Allows you to undo system changes to your computer without affecting personal files such as e-mail, documents and photos</a:t>
            </a:r>
          </a:p>
          <a:p>
            <a:pPr lvl="1" eaLnBrk="1" hangingPunct="1">
              <a:lnSpc>
                <a:spcPct val="80000"/>
              </a:lnSpc>
            </a:pPr>
            <a:r>
              <a:rPr lang="en-US" dirty="0" smtClean="0">
                <a:solidFill>
                  <a:schemeClr val="tx2"/>
                </a:solidFill>
              </a:rPr>
              <a:t>Driver</a:t>
            </a:r>
          </a:p>
          <a:p>
            <a:pPr lvl="2" eaLnBrk="1" hangingPunct="1">
              <a:lnSpc>
                <a:spcPct val="80000"/>
              </a:lnSpc>
            </a:pPr>
            <a:r>
              <a:rPr lang="en-US" dirty="0" smtClean="0">
                <a:solidFill>
                  <a:schemeClr val="tx2"/>
                </a:solidFill>
              </a:rPr>
              <a:t>Program that allows a hardware device to work with your computer</a:t>
            </a:r>
          </a:p>
          <a:p>
            <a:pPr lvl="2" eaLnBrk="1" hangingPunct="1">
              <a:lnSpc>
                <a:spcPct val="80000"/>
              </a:lnSpc>
            </a:pPr>
            <a:r>
              <a:rPr lang="en-US" dirty="0" smtClean="0">
                <a:solidFill>
                  <a:schemeClr val="tx2"/>
                </a:solidFill>
              </a:rPr>
              <a:t>Can cause unexpected change to your computer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05113" y="246263"/>
            <a:ext cx="8588416" cy="1426627"/>
          </a:xfrm>
        </p:spPr>
        <p:txBody>
          <a:bodyPr/>
          <a:lstStyle/>
          <a:p>
            <a:pPr eaLnBrk="1" hangingPunct="1"/>
            <a:r>
              <a:rPr lang="en-US" dirty="0" smtClean="0"/>
              <a:t>Configure System Restore and Recover Using Restore Points</a:t>
            </a:r>
          </a:p>
        </p:txBody>
      </p:sp>
      <p:sp>
        <p:nvSpPr>
          <p:cNvPr id="19458" name="Rectangle 3"/>
          <p:cNvSpPr>
            <a:spLocks noGrp="1" noChangeArrowheads="1"/>
          </p:cNvSpPr>
          <p:nvPr>
            <p:ph type="body" idx="1"/>
          </p:nvPr>
        </p:nvSpPr>
        <p:spPr>
          <a:xfrm>
            <a:off x="625033" y="1992776"/>
            <a:ext cx="8009681" cy="4114800"/>
          </a:xfrm>
        </p:spPr>
        <p:txBody>
          <a:bodyPr/>
          <a:lstStyle/>
          <a:p>
            <a:pPr eaLnBrk="1" hangingPunct="1">
              <a:lnSpc>
                <a:spcPct val="80000"/>
              </a:lnSpc>
            </a:pPr>
            <a:r>
              <a:rPr lang="en-US" b="1" dirty="0" smtClean="0">
                <a:solidFill>
                  <a:schemeClr val="tx2"/>
                </a:solidFill>
              </a:rPr>
              <a:t>System Protection feature</a:t>
            </a:r>
          </a:p>
          <a:p>
            <a:pPr lvl="1" eaLnBrk="1" hangingPunct="1">
              <a:lnSpc>
                <a:spcPct val="80000"/>
              </a:lnSpc>
            </a:pPr>
            <a:r>
              <a:rPr lang="en-US" dirty="0" smtClean="0">
                <a:solidFill>
                  <a:schemeClr val="tx2"/>
                </a:solidFill>
              </a:rPr>
              <a:t>Creates and saves restore points</a:t>
            </a:r>
          </a:p>
          <a:p>
            <a:pPr eaLnBrk="1" hangingPunct="1">
              <a:lnSpc>
                <a:spcPct val="80000"/>
              </a:lnSpc>
            </a:pPr>
            <a:r>
              <a:rPr lang="en-US" b="1" dirty="0" smtClean="0">
                <a:solidFill>
                  <a:schemeClr val="tx2"/>
                </a:solidFill>
              </a:rPr>
              <a:t>Restore point</a:t>
            </a:r>
          </a:p>
          <a:p>
            <a:pPr lvl="1" eaLnBrk="1" hangingPunct="1">
              <a:lnSpc>
                <a:spcPct val="80000"/>
              </a:lnSpc>
            </a:pPr>
            <a:r>
              <a:rPr lang="en-US" dirty="0" smtClean="0">
                <a:solidFill>
                  <a:schemeClr val="tx2"/>
                </a:solidFill>
              </a:rPr>
              <a:t>Like a snapshot of your computer’s settings</a:t>
            </a:r>
          </a:p>
          <a:p>
            <a:pPr lvl="1" eaLnBrk="1" hangingPunct="1">
              <a:lnSpc>
                <a:spcPct val="80000"/>
              </a:lnSpc>
            </a:pPr>
            <a:r>
              <a:rPr lang="en-US" dirty="0" smtClean="0">
                <a:solidFill>
                  <a:schemeClr val="tx2"/>
                </a:solidFill>
              </a:rPr>
              <a:t>Created by default</a:t>
            </a:r>
          </a:p>
          <a:p>
            <a:pPr lvl="1" eaLnBrk="1" hangingPunct="1">
              <a:lnSpc>
                <a:spcPct val="80000"/>
              </a:lnSpc>
            </a:pPr>
            <a:r>
              <a:rPr lang="en-US" dirty="0" smtClean="0">
                <a:solidFill>
                  <a:schemeClr val="tx2"/>
                </a:solidFill>
              </a:rPr>
              <a:t>Can be created manually</a:t>
            </a:r>
          </a:p>
          <a:p>
            <a:pPr lvl="2" eaLnBrk="1" hangingPunct="1">
              <a:lnSpc>
                <a:spcPct val="80000"/>
              </a:lnSpc>
            </a:pPr>
            <a:r>
              <a:rPr lang="en-US" dirty="0" smtClean="0">
                <a:solidFill>
                  <a:schemeClr val="tx2"/>
                </a:solidFill>
              </a:rPr>
              <a:t>Control Panel, System and Security, System, System protection, Systems Properties dialog box, System Restore</a:t>
            </a: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Configure System Restore and Recover Using Restore Points</a:t>
            </a:r>
          </a:p>
        </p:txBody>
      </p:sp>
      <p:pic>
        <p:nvPicPr>
          <p:cNvPr id="3074" name="Picture 2" descr="C:\Users\Steve\Desktop\PowerPoint for Windows\Solution Files\Chapter 07\07fig10.jpg"/>
          <p:cNvPicPr>
            <a:picLocks noChangeAspect="1" noChangeArrowheads="1"/>
          </p:cNvPicPr>
          <p:nvPr/>
        </p:nvPicPr>
        <p:blipFill>
          <a:blip r:embed="rId3" cstate="print"/>
          <a:srcRect/>
          <a:stretch>
            <a:fillRect/>
          </a:stretch>
        </p:blipFill>
        <p:spPr bwMode="auto">
          <a:xfrm>
            <a:off x="820615" y="2016369"/>
            <a:ext cx="7842739" cy="4110697"/>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Configure System Restore and Recover Using Restore Points</a:t>
            </a:r>
          </a:p>
        </p:txBody>
      </p:sp>
      <p:sp>
        <p:nvSpPr>
          <p:cNvPr id="19458" name="Rectangle 3"/>
          <p:cNvSpPr>
            <a:spLocks noGrp="1" noChangeArrowheads="1"/>
          </p:cNvSpPr>
          <p:nvPr>
            <p:ph type="body" idx="1"/>
          </p:nvPr>
        </p:nvSpPr>
        <p:spPr>
          <a:xfrm>
            <a:off x="701565" y="2469931"/>
            <a:ext cx="7772400" cy="4114800"/>
          </a:xfrm>
        </p:spPr>
        <p:txBody>
          <a:bodyPr/>
          <a:lstStyle/>
          <a:p>
            <a:pPr eaLnBrk="1" hangingPunct="1">
              <a:lnSpc>
                <a:spcPct val="80000"/>
              </a:lnSpc>
            </a:pPr>
            <a:r>
              <a:rPr lang="en-US" b="1" dirty="0" smtClean="0">
                <a:solidFill>
                  <a:schemeClr val="tx2"/>
                </a:solidFill>
              </a:rPr>
              <a:t>Restoring Previous Versions and Shadow Copies</a:t>
            </a:r>
          </a:p>
          <a:p>
            <a:pPr lvl="1" eaLnBrk="1" hangingPunct="1">
              <a:lnSpc>
                <a:spcPct val="80000"/>
              </a:lnSpc>
            </a:pPr>
            <a:r>
              <a:rPr lang="en-US" dirty="0" smtClean="0">
                <a:solidFill>
                  <a:schemeClr val="tx2"/>
                </a:solidFill>
              </a:rPr>
              <a:t>Previous versions</a:t>
            </a:r>
          </a:p>
          <a:p>
            <a:pPr lvl="2" eaLnBrk="1" hangingPunct="1">
              <a:lnSpc>
                <a:spcPct val="80000"/>
              </a:lnSpc>
            </a:pPr>
            <a:r>
              <a:rPr lang="en-US" dirty="0" smtClean="0">
                <a:solidFill>
                  <a:schemeClr val="tx2"/>
                </a:solidFill>
              </a:rPr>
              <a:t>Back up copies</a:t>
            </a:r>
          </a:p>
          <a:p>
            <a:pPr lvl="1" eaLnBrk="1" hangingPunct="1">
              <a:lnSpc>
                <a:spcPct val="80000"/>
              </a:lnSpc>
            </a:pPr>
            <a:r>
              <a:rPr lang="en-US" dirty="0" smtClean="0">
                <a:solidFill>
                  <a:schemeClr val="tx2"/>
                </a:solidFill>
              </a:rPr>
              <a:t>Shadow copies</a:t>
            </a:r>
          </a:p>
          <a:p>
            <a:pPr lvl="2" eaLnBrk="1" hangingPunct="1">
              <a:lnSpc>
                <a:spcPct val="80000"/>
              </a:lnSpc>
            </a:pPr>
            <a:r>
              <a:rPr lang="en-US" dirty="0" smtClean="0">
                <a:solidFill>
                  <a:schemeClr val="tx2"/>
                </a:solidFill>
              </a:rPr>
              <a:t>Change logs of files and folders saved as part of a restore point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Configure System Restore and Recover Using Restore Points</a:t>
            </a:r>
          </a:p>
        </p:txBody>
      </p:sp>
      <p:sp>
        <p:nvSpPr>
          <p:cNvPr id="19458" name="Rectangle 3"/>
          <p:cNvSpPr>
            <a:spLocks noGrp="1" noChangeArrowheads="1"/>
          </p:cNvSpPr>
          <p:nvPr>
            <p:ph type="body" idx="1"/>
          </p:nvPr>
        </p:nvSpPr>
        <p:spPr>
          <a:xfrm>
            <a:off x="701565" y="2469931"/>
            <a:ext cx="7772400" cy="4114800"/>
          </a:xfrm>
        </p:spPr>
        <p:txBody>
          <a:bodyPr/>
          <a:lstStyle/>
          <a:p>
            <a:pPr eaLnBrk="1" hangingPunct="1">
              <a:lnSpc>
                <a:spcPct val="80000"/>
              </a:lnSpc>
            </a:pPr>
            <a:r>
              <a:rPr lang="en-US" b="1" dirty="0" smtClean="0">
                <a:solidFill>
                  <a:schemeClr val="tx2"/>
                </a:solidFill>
              </a:rPr>
              <a:t>Restoring Previous Versions and Shadow Copies</a:t>
            </a:r>
          </a:p>
          <a:p>
            <a:pPr lvl="1" eaLnBrk="1" hangingPunct="1">
              <a:lnSpc>
                <a:spcPct val="80000"/>
              </a:lnSpc>
            </a:pPr>
            <a:r>
              <a:rPr lang="en-US" dirty="0" smtClean="0">
                <a:solidFill>
                  <a:schemeClr val="tx2"/>
                </a:solidFill>
              </a:rPr>
              <a:t>Right-click file or folder</a:t>
            </a:r>
            <a:r>
              <a:rPr lang="en-US" b="1" dirty="0" smtClean="0">
                <a:solidFill>
                  <a:schemeClr val="tx2"/>
                </a:solidFill>
              </a:rPr>
              <a:t>, </a:t>
            </a:r>
            <a:r>
              <a:rPr lang="en-US" dirty="0" smtClean="0">
                <a:solidFill>
                  <a:schemeClr val="tx2"/>
                </a:solidFill>
              </a:rPr>
              <a:t>click Properties, Previous Versions tab, select, Restore button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Configure System Restore and Recover Using Restore Points</a:t>
            </a:r>
          </a:p>
        </p:txBody>
      </p:sp>
      <p:pic>
        <p:nvPicPr>
          <p:cNvPr id="4098" name="Picture 2" descr="C:\Users\Steve\Desktop\PowerPoint for Windows\Solution Files\Chapter 07\07fig12.jpg"/>
          <p:cNvPicPr>
            <a:picLocks noChangeAspect="1" noChangeArrowheads="1"/>
          </p:cNvPicPr>
          <p:nvPr/>
        </p:nvPicPr>
        <p:blipFill>
          <a:blip r:embed="rId3" cstate="print"/>
          <a:srcRect/>
          <a:stretch>
            <a:fillRect/>
          </a:stretch>
        </p:blipFill>
        <p:spPr bwMode="auto">
          <a:xfrm>
            <a:off x="696640" y="2074984"/>
            <a:ext cx="8294960" cy="3863575"/>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31950" y="2192215"/>
            <a:ext cx="7772400" cy="4114800"/>
          </a:xfrm>
        </p:spPr>
        <p:txBody>
          <a:bodyPr/>
          <a:lstStyle/>
          <a:p>
            <a:pPr eaLnBrk="1" hangingPunct="1">
              <a:lnSpc>
                <a:spcPct val="80000"/>
              </a:lnSpc>
            </a:pPr>
            <a:r>
              <a:rPr lang="en-US" b="1" dirty="0" smtClean="0">
                <a:solidFill>
                  <a:schemeClr val="tx2"/>
                </a:solidFill>
              </a:rPr>
              <a:t>A network is a group of computers or other devices</a:t>
            </a:r>
          </a:p>
          <a:p>
            <a:pPr eaLnBrk="1" hangingPunct="1">
              <a:lnSpc>
                <a:spcPct val="80000"/>
              </a:lnSpc>
            </a:pPr>
            <a:r>
              <a:rPr lang="en-US" b="1" dirty="0" smtClean="0">
                <a:solidFill>
                  <a:schemeClr val="tx2"/>
                </a:solidFill>
              </a:rPr>
              <a:t>LAN – Local area network</a:t>
            </a:r>
          </a:p>
          <a:p>
            <a:pPr lvl="1" eaLnBrk="1" hangingPunct="1">
              <a:lnSpc>
                <a:spcPct val="80000"/>
              </a:lnSpc>
            </a:pPr>
            <a:r>
              <a:rPr lang="en-US" dirty="0" smtClean="0">
                <a:solidFill>
                  <a:schemeClr val="tx2"/>
                </a:solidFill>
              </a:rPr>
              <a:t>Relatively limited area</a:t>
            </a:r>
          </a:p>
          <a:p>
            <a:pPr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685800" y="2454166"/>
            <a:ext cx="7772400" cy="4114800"/>
          </a:xfrm>
        </p:spPr>
        <p:txBody>
          <a:bodyPr/>
          <a:lstStyle/>
          <a:p>
            <a:pPr eaLnBrk="1" hangingPunct="1">
              <a:lnSpc>
                <a:spcPct val="80000"/>
              </a:lnSpc>
            </a:pPr>
            <a:r>
              <a:rPr lang="en-US" b="1" dirty="0" smtClean="0">
                <a:solidFill>
                  <a:schemeClr val="tx2"/>
                </a:solidFill>
              </a:rPr>
              <a:t>Two common network arrangements</a:t>
            </a:r>
          </a:p>
          <a:p>
            <a:pPr lvl="1" eaLnBrk="1" hangingPunct="1">
              <a:lnSpc>
                <a:spcPct val="80000"/>
              </a:lnSpc>
            </a:pPr>
            <a:r>
              <a:rPr lang="en-US" b="1" dirty="0" smtClean="0">
                <a:solidFill>
                  <a:schemeClr val="tx2"/>
                </a:solidFill>
              </a:rPr>
              <a:t>Client/server network</a:t>
            </a:r>
          </a:p>
          <a:p>
            <a:pPr lvl="2" eaLnBrk="1" hangingPunct="1">
              <a:lnSpc>
                <a:spcPct val="80000"/>
              </a:lnSpc>
            </a:pPr>
            <a:r>
              <a:rPr lang="en-US" dirty="0" smtClean="0">
                <a:solidFill>
                  <a:schemeClr val="tx2"/>
                </a:solidFill>
              </a:rPr>
              <a:t>Server stores account logon information. A computer that provides shared resources such as files or printers.</a:t>
            </a:r>
          </a:p>
          <a:p>
            <a:pPr lvl="2" eaLnBrk="1" hangingPunct="1">
              <a:lnSpc>
                <a:spcPct val="80000"/>
              </a:lnSpc>
            </a:pPr>
            <a:r>
              <a:rPr lang="en-US" dirty="0" smtClean="0">
                <a:solidFill>
                  <a:schemeClr val="tx2"/>
                </a:solidFill>
              </a:rPr>
              <a:t>Client computers request the services of the server </a:t>
            </a:r>
          </a:p>
          <a:p>
            <a:pPr lvl="1" eaLnBrk="1" hangingPunct="1">
              <a:lnSpc>
                <a:spcPct val="80000"/>
              </a:lnSpc>
            </a:pPr>
            <a:r>
              <a:rPr lang="en-US" b="1" dirty="0" smtClean="0">
                <a:solidFill>
                  <a:schemeClr val="tx2"/>
                </a:solidFill>
              </a:rPr>
              <a:t>Peer-to-peer network</a:t>
            </a:r>
          </a:p>
          <a:p>
            <a:pPr lvl="2" eaLnBrk="1" hangingPunct="1">
              <a:lnSpc>
                <a:spcPct val="80000"/>
              </a:lnSpc>
            </a:pPr>
            <a:r>
              <a:rPr lang="en-US" dirty="0" smtClean="0">
                <a:solidFill>
                  <a:schemeClr val="tx2"/>
                </a:solidFill>
              </a:rPr>
              <a:t>Computers connect directly without the need of a server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Back Up and Restore Files and Folders</a:t>
            </a:r>
          </a:p>
          <a:p>
            <a:pPr eaLnBrk="1" hangingPunct="1">
              <a:lnSpc>
                <a:spcPct val="110000"/>
              </a:lnSpc>
            </a:pPr>
            <a:r>
              <a:rPr lang="en-US" b="1" dirty="0" smtClean="0">
                <a:solidFill>
                  <a:schemeClr val="tx2"/>
                </a:solidFill>
              </a:rPr>
              <a:t>Back Up and Restore Your Entire Computer</a:t>
            </a:r>
          </a:p>
          <a:p>
            <a:pPr eaLnBrk="1" hangingPunct="1">
              <a:lnSpc>
                <a:spcPct val="110000"/>
              </a:lnSpc>
            </a:pPr>
            <a:r>
              <a:rPr lang="en-US" b="1" dirty="0" smtClean="0">
                <a:solidFill>
                  <a:schemeClr val="tx2"/>
                </a:solidFill>
              </a:rPr>
              <a:t>Configure System Restore and Recover Using Restore Points</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685800" y="2280744"/>
            <a:ext cx="7772400" cy="4114800"/>
          </a:xfrm>
        </p:spPr>
        <p:txBody>
          <a:bodyPr/>
          <a:lstStyle/>
          <a:p>
            <a:pPr eaLnBrk="1" hangingPunct="1">
              <a:lnSpc>
                <a:spcPct val="80000"/>
              </a:lnSpc>
            </a:pPr>
            <a:r>
              <a:rPr lang="en-US" b="1" dirty="0" smtClean="0">
                <a:solidFill>
                  <a:schemeClr val="tx2"/>
                </a:solidFill>
              </a:rPr>
              <a:t>Identifying Network Needs and Solutions</a:t>
            </a:r>
          </a:p>
          <a:p>
            <a:pPr lvl="1" eaLnBrk="1" hangingPunct="1">
              <a:lnSpc>
                <a:spcPct val="80000"/>
              </a:lnSpc>
            </a:pPr>
            <a:r>
              <a:rPr lang="en-US" dirty="0" smtClean="0">
                <a:solidFill>
                  <a:schemeClr val="tx2"/>
                </a:solidFill>
              </a:rPr>
              <a:t>Wired network</a:t>
            </a:r>
          </a:p>
          <a:p>
            <a:pPr lvl="2" eaLnBrk="1" hangingPunct="1">
              <a:lnSpc>
                <a:spcPct val="80000"/>
              </a:lnSpc>
            </a:pPr>
            <a:r>
              <a:rPr lang="en-US" dirty="0" smtClean="0">
                <a:solidFill>
                  <a:schemeClr val="tx2"/>
                </a:solidFill>
              </a:rPr>
              <a:t>Communicates with the network with phone wires or cables</a:t>
            </a:r>
          </a:p>
          <a:p>
            <a:pPr lvl="2" eaLnBrk="1" hangingPunct="1">
              <a:lnSpc>
                <a:spcPct val="80000"/>
              </a:lnSpc>
            </a:pPr>
            <a:r>
              <a:rPr lang="en-US" dirty="0" smtClean="0">
                <a:solidFill>
                  <a:schemeClr val="tx2"/>
                </a:solidFill>
              </a:rPr>
              <a:t>Less expensive, fast, reliable, easy to secure</a:t>
            </a:r>
          </a:p>
          <a:p>
            <a:pPr lvl="1" eaLnBrk="1" hangingPunct="1">
              <a:lnSpc>
                <a:spcPct val="80000"/>
              </a:lnSpc>
            </a:pPr>
            <a:r>
              <a:rPr lang="en-US" dirty="0" smtClean="0">
                <a:solidFill>
                  <a:schemeClr val="tx2"/>
                </a:solidFill>
              </a:rPr>
              <a:t>Wireless network</a:t>
            </a:r>
          </a:p>
          <a:p>
            <a:pPr lvl="2" eaLnBrk="1" hangingPunct="1">
              <a:lnSpc>
                <a:spcPct val="80000"/>
              </a:lnSpc>
            </a:pPr>
            <a:r>
              <a:rPr lang="en-US" dirty="0" smtClean="0">
                <a:solidFill>
                  <a:schemeClr val="tx2"/>
                </a:solidFill>
              </a:rPr>
              <a:t>Communicated with the network via radio signals</a:t>
            </a:r>
          </a:p>
          <a:p>
            <a:pPr lvl="2" eaLnBrk="1" hangingPunct="1">
              <a:lnSpc>
                <a:spcPct val="80000"/>
              </a:lnSpc>
            </a:pPr>
            <a:r>
              <a:rPr lang="en-US" dirty="0" smtClean="0">
                <a:solidFill>
                  <a:schemeClr val="tx2"/>
                </a:solidFill>
              </a:rPr>
              <a:t>Relatively inexpensive</a:t>
            </a:r>
          </a:p>
          <a:p>
            <a:pPr lvl="1" eaLnBrk="1" hangingPunct="1">
              <a:lnSpc>
                <a:spcPct val="80000"/>
              </a:lnSpc>
            </a:pPr>
            <a:endParaRPr lang="en-US" b="1" dirty="0"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638504" y="2309446"/>
            <a:ext cx="7772400" cy="4548554"/>
          </a:xfrm>
        </p:spPr>
        <p:txBody>
          <a:bodyPr/>
          <a:lstStyle/>
          <a:p>
            <a:pPr eaLnBrk="1" hangingPunct="1">
              <a:lnSpc>
                <a:spcPct val="80000"/>
              </a:lnSpc>
            </a:pPr>
            <a:r>
              <a:rPr lang="en-US" b="1" dirty="0" smtClean="0">
                <a:solidFill>
                  <a:schemeClr val="tx2"/>
                </a:solidFill>
              </a:rPr>
              <a:t>Power line network</a:t>
            </a:r>
          </a:p>
          <a:p>
            <a:pPr lvl="1" eaLnBrk="1" hangingPunct="1">
              <a:lnSpc>
                <a:spcPct val="80000"/>
              </a:lnSpc>
            </a:pPr>
            <a:r>
              <a:rPr lang="en-US" dirty="0" smtClean="0">
                <a:solidFill>
                  <a:schemeClr val="tx2"/>
                </a:solidFill>
              </a:rPr>
              <a:t>Uses a building’s existing electrical wires</a:t>
            </a:r>
          </a:p>
          <a:p>
            <a:pPr lvl="1" eaLnBrk="1" hangingPunct="1">
              <a:lnSpc>
                <a:spcPct val="80000"/>
              </a:lnSpc>
            </a:pPr>
            <a:r>
              <a:rPr lang="en-US" dirty="0" smtClean="0">
                <a:solidFill>
                  <a:schemeClr val="tx2"/>
                </a:solidFill>
              </a:rPr>
              <a:t>Special devices connect each device to the building’s wall plugs</a:t>
            </a:r>
          </a:p>
          <a:p>
            <a:pPr lvl="1" eaLnBrk="1" hangingPunct="1">
              <a:lnSpc>
                <a:spcPct val="80000"/>
              </a:lnSpc>
            </a:pPr>
            <a:endParaRPr lang="en-US" b="1" dirty="0" smtClean="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17331" y="2422634"/>
            <a:ext cx="7772400" cy="4114800"/>
          </a:xfrm>
        </p:spPr>
        <p:txBody>
          <a:bodyPr/>
          <a:lstStyle/>
          <a:p>
            <a:pPr eaLnBrk="1" hangingPunct="1">
              <a:lnSpc>
                <a:spcPct val="80000"/>
              </a:lnSpc>
            </a:pPr>
            <a:r>
              <a:rPr lang="en-US" b="1" dirty="0" smtClean="0">
                <a:solidFill>
                  <a:schemeClr val="tx2"/>
                </a:solidFill>
              </a:rPr>
              <a:t>Installing a Wired Network in Your Home</a:t>
            </a:r>
          </a:p>
          <a:p>
            <a:pPr lvl="1" eaLnBrk="1" hangingPunct="1">
              <a:lnSpc>
                <a:spcPct val="80000"/>
              </a:lnSpc>
            </a:pPr>
            <a:r>
              <a:rPr lang="en-US" dirty="0" smtClean="0">
                <a:solidFill>
                  <a:schemeClr val="tx2"/>
                </a:solidFill>
              </a:rPr>
              <a:t>Network traffic</a:t>
            </a:r>
          </a:p>
          <a:p>
            <a:pPr lvl="2" eaLnBrk="1" hangingPunct="1">
              <a:lnSpc>
                <a:spcPct val="80000"/>
              </a:lnSpc>
            </a:pPr>
            <a:r>
              <a:rPr lang="en-US" dirty="0" smtClean="0">
                <a:solidFill>
                  <a:schemeClr val="tx2"/>
                </a:solidFill>
              </a:rPr>
              <a:t>Signals sent through the network so devices on the network can communicate </a:t>
            </a:r>
          </a:p>
          <a:p>
            <a:pPr lvl="1" eaLnBrk="1" hangingPunct="1">
              <a:lnSpc>
                <a:spcPct val="80000"/>
              </a:lnSpc>
            </a:pPr>
            <a:r>
              <a:rPr lang="en-US" dirty="0" smtClean="0">
                <a:solidFill>
                  <a:schemeClr val="tx2"/>
                </a:solidFill>
              </a:rPr>
              <a:t>Router</a:t>
            </a:r>
          </a:p>
          <a:p>
            <a:pPr lvl="2" eaLnBrk="1" hangingPunct="1">
              <a:lnSpc>
                <a:spcPct val="80000"/>
              </a:lnSpc>
            </a:pPr>
            <a:r>
              <a:rPr lang="en-US" dirty="0" smtClean="0">
                <a:solidFill>
                  <a:schemeClr val="tx2"/>
                </a:solidFill>
              </a:rPr>
              <a:t>Sends information between two networks</a:t>
            </a:r>
          </a:p>
          <a:p>
            <a:pPr lvl="2" eaLnBrk="1" hangingPunct="1">
              <a:lnSpc>
                <a:spcPct val="80000"/>
              </a:lnSpc>
            </a:pPr>
            <a:r>
              <a:rPr lang="en-US" dirty="0" smtClean="0">
                <a:solidFill>
                  <a:schemeClr val="tx2"/>
                </a:solidFill>
              </a:rPr>
              <a:t>Find the quickest path for sending information</a:t>
            </a:r>
          </a:p>
          <a:p>
            <a:pPr lvl="2" eaLnBrk="1" hangingPunct="1">
              <a:lnSpc>
                <a:spcPct val="80000"/>
              </a:lnSpc>
            </a:pPr>
            <a:r>
              <a:rPr lang="en-US" dirty="0" smtClean="0">
                <a:solidFill>
                  <a:schemeClr val="tx2"/>
                </a:solidFill>
              </a:rPr>
              <a:t>Can be wired or wireless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01565" y="2406869"/>
            <a:ext cx="7772400" cy="4114800"/>
          </a:xfrm>
        </p:spPr>
        <p:txBody>
          <a:bodyPr/>
          <a:lstStyle/>
          <a:p>
            <a:pPr eaLnBrk="1" hangingPunct="1">
              <a:lnSpc>
                <a:spcPct val="80000"/>
              </a:lnSpc>
            </a:pPr>
            <a:r>
              <a:rPr lang="en-US" b="1" dirty="0" smtClean="0">
                <a:solidFill>
                  <a:schemeClr val="tx2"/>
                </a:solidFill>
              </a:rPr>
              <a:t>Installing a Wired Network in Your Home</a:t>
            </a:r>
          </a:p>
          <a:p>
            <a:pPr lvl="1" eaLnBrk="1" hangingPunct="1">
              <a:lnSpc>
                <a:spcPct val="80000"/>
              </a:lnSpc>
            </a:pPr>
            <a:r>
              <a:rPr lang="en-US" dirty="0" smtClean="0">
                <a:solidFill>
                  <a:schemeClr val="tx2"/>
                </a:solidFill>
              </a:rPr>
              <a:t>Network Interface Card (NIC)</a:t>
            </a:r>
          </a:p>
          <a:p>
            <a:pPr lvl="2" eaLnBrk="1" hangingPunct="1">
              <a:lnSpc>
                <a:spcPct val="80000"/>
              </a:lnSpc>
            </a:pPr>
            <a:r>
              <a:rPr lang="en-US" dirty="0" smtClean="0">
                <a:solidFill>
                  <a:schemeClr val="tx2"/>
                </a:solidFill>
              </a:rPr>
              <a:t>Connects a device to a wired network</a:t>
            </a:r>
          </a:p>
          <a:p>
            <a:pPr lvl="2" eaLnBrk="1" hangingPunct="1">
              <a:lnSpc>
                <a:spcPct val="80000"/>
              </a:lnSpc>
            </a:pPr>
            <a:r>
              <a:rPr lang="en-US" dirty="0" smtClean="0">
                <a:solidFill>
                  <a:schemeClr val="tx2"/>
                </a:solidFill>
              </a:rPr>
              <a:t>Enables computer to connect to and communicate with a network</a:t>
            </a:r>
          </a:p>
          <a:p>
            <a:pPr lvl="1" eaLnBrk="1" hangingPunct="1">
              <a:lnSpc>
                <a:spcPct val="80000"/>
              </a:lnSpc>
            </a:pPr>
            <a:r>
              <a:rPr lang="en-US" dirty="0" smtClean="0">
                <a:solidFill>
                  <a:schemeClr val="tx2"/>
                </a:solidFill>
              </a:rPr>
              <a:t>Switch </a:t>
            </a:r>
          </a:p>
          <a:p>
            <a:pPr lvl="2" eaLnBrk="1" hangingPunct="1">
              <a:lnSpc>
                <a:spcPct val="80000"/>
              </a:lnSpc>
            </a:pPr>
            <a:r>
              <a:rPr lang="en-US" dirty="0" smtClean="0">
                <a:solidFill>
                  <a:schemeClr val="tx2"/>
                </a:solidFill>
              </a:rPr>
              <a:t>Connects two or more computers to a network</a:t>
            </a: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01566" y="2469931"/>
            <a:ext cx="7772400" cy="4114800"/>
          </a:xfrm>
        </p:spPr>
        <p:txBody>
          <a:bodyPr/>
          <a:lstStyle/>
          <a:p>
            <a:pPr eaLnBrk="1" hangingPunct="1">
              <a:lnSpc>
                <a:spcPct val="80000"/>
              </a:lnSpc>
            </a:pPr>
            <a:r>
              <a:rPr lang="en-US" b="1" dirty="0" smtClean="0">
                <a:solidFill>
                  <a:schemeClr val="tx2"/>
                </a:solidFill>
              </a:rPr>
              <a:t>Installing a Wired Network in Your Home</a:t>
            </a:r>
          </a:p>
          <a:p>
            <a:pPr lvl="1" eaLnBrk="1" hangingPunct="1">
              <a:lnSpc>
                <a:spcPct val="80000"/>
              </a:lnSpc>
            </a:pPr>
            <a:r>
              <a:rPr lang="en-US" dirty="0" smtClean="0">
                <a:solidFill>
                  <a:schemeClr val="tx2"/>
                </a:solidFill>
              </a:rPr>
              <a:t>Ethernet</a:t>
            </a:r>
          </a:p>
          <a:p>
            <a:pPr lvl="2" eaLnBrk="1" hangingPunct="1">
              <a:lnSpc>
                <a:spcPct val="80000"/>
              </a:lnSpc>
            </a:pPr>
            <a:r>
              <a:rPr lang="en-US" dirty="0" smtClean="0">
                <a:solidFill>
                  <a:schemeClr val="tx2"/>
                </a:solidFill>
              </a:rPr>
              <a:t>Networking standard that uses cables to provide network access</a:t>
            </a:r>
          </a:p>
          <a:p>
            <a:pPr lvl="2" eaLnBrk="1" hangingPunct="1">
              <a:lnSpc>
                <a:spcPct val="80000"/>
              </a:lnSpc>
            </a:pPr>
            <a:r>
              <a:rPr lang="en-US" dirty="0" smtClean="0">
                <a:solidFill>
                  <a:schemeClr val="tx2"/>
                </a:solidFill>
              </a:rPr>
              <a:t>Sends signals using three speeds</a:t>
            </a:r>
          </a:p>
          <a:p>
            <a:pPr lvl="1" eaLnBrk="1" hangingPunct="1">
              <a:lnSpc>
                <a:spcPct val="80000"/>
              </a:lnSpc>
            </a:pPr>
            <a:r>
              <a:rPr lang="en-US" dirty="0" smtClean="0">
                <a:solidFill>
                  <a:schemeClr val="tx2"/>
                </a:solidFill>
              </a:rPr>
              <a:t>Mbps</a:t>
            </a:r>
          </a:p>
          <a:p>
            <a:pPr lvl="2" eaLnBrk="1" hangingPunct="1">
              <a:lnSpc>
                <a:spcPct val="80000"/>
              </a:lnSpc>
            </a:pPr>
            <a:r>
              <a:rPr lang="en-US" dirty="0" smtClean="0">
                <a:solidFill>
                  <a:schemeClr val="tx2"/>
                </a:solidFill>
              </a:rPr>
              <a:t>Megabits per second</a:t>
            </a: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pic>
        <p:nvPicPr>
          <p:cNvPr id="4098" name="Picture 2" descr="C:\Users\Steve\Desktop\PowerPoint for Windows\Solution Files\Chapter 07\07fig14.jpg"/>
          <p:cNvPicPr>
            <a:picLocks noChangeAspect="1" noChangeArrowheads="1"/>
          </p:cNvPicPr>
          <p:nvPr/>
        </p:nvPicPr>
        <p:blipFill>
          <a:blip r:embed="rId2" cstate="print"/>
          <a:srcRect/>
          <a:stretch>
            <a:fillRect/>
          </a:stretch>
        </p:blipFill>
        <p:spPr bwMode="auto">
          <a:xfrm>
            <a:off x="1232563" y="2419805"/>
            <a:ext cx="7036089" cy="300110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685800" y="2391103"/>
            <a:ext cx="7772400" cy="4114800"/>
          </a:xfrm>
        </p:spPr>
        <p:txBody>
          <a:bodyPr/>
          <a:lstStyle/>
          <a:p>
            <a:pPr eaLnBrk="1" hangingPunct="1">
              <a:lnSpc>
                <a:spcPct val="80000"/>
              </a:lnSpc>
            </a:pPr>
            <a:r>
              <a:rPr lang="en-US" b="1" dirty="0" smtClean="0">
                <a:solidFill>
                  <a:schemeClr val="tx2"/>
                </a:solidFill>
              </a:rPr>
              <a:t>Installing a Wired Network in Your Home</a:t>
            </a:r>
          </a:p>
          <a:p>
            <a:pPr lvl="1" eaLnBrk="1" hangingPunct="1">
              <a:lnSpc>
                <a:spcPct val="80000"/>
              </a:lnSpc>
            </a:pPr>
            <a:r>
              <a:rPr lang="en-US" dirty="0" smtClean="0">
                <a:solidFill>
                  <a:schemeClr val="tx2"/>
                </a:solidFill>
              </a:rPr>
              <a:t>RJ-45 connector</a:t>
            </a:r>
          </a:p>
          <a:p>
            <a:pPr lvl="2" eaLnBrk="1" hangingPunct="1">
              <a:lnSpc>
                <a:spcPct val="80000"/>
              </a:lnSpc>
            </a:pPr>
            <a:r>
              <a:rPr lang="en-US" dirty="0" smtClean="0">
                <a:solidFill>
                  <a:schemeClr val="tx2"/>
                </a:solidFill>
              </a:rPr>
              <a:t>Looks similar to a phone jack</a:t>
            </a:r>
          </a:p>
          <a:p>
            <a:pPr lvl="2" eaLnBrk="1" hangingPunct="1">
              <a:lnSpc>
                <a:spcPct val="80000"/>
              </a:lnSpc>
            </a:pPr>
            <a:r>
              <a:rPr lang="en-US" dirty="0" smtClean="0">
                <a:solidFill>
                  <a:schemeClr val="tx2"/>
                </a:solidFill>
              </a:rPr>
              <a:t>Ethernet cables have an RJ-45 connector on each end. </a:t>
            </a:r>
          </a:p>
          <a:p>
            <a:pPr lvl="2" eaLnBrk="1" hangingPunct="1">
              <a:lnSpc>
                <a:spcPct val="80000"/>
              </a:lnSpc>
            </a:pPr>
            <a:r>
              <a:rPr lang="en-US" dirty="0" smtClean="0">
                <a:solidFill>
                  <a:schemeClr val="tx2"/>
                </a:solidFill>
              </a:rPr>
              <a:t>Used to connect each computer’s network adapter to the router or switch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p:txBody>
          <a:bodyPr/>
          <a:lstStyle/>
          <a:p>
            <a:pPr lvl="1" eaLnBrk="1" hangingPunct="1">
              <a:lnSpc>
                <a:spcPct val="80000"/>
              </a:lnSpc>
              <a:buNone/>
            </a:pPr>
            <a:endParaRPr lang="en-US" dirty="0" smtClean="0">
              <a:solidFill>
                <a:schemeClr val="tx2"/>
              </a:solidFill>
            </a:endParaRPr>
          </a:p>
          <a:p>
            <a:pPr lvl="2" eaLnBrk="1" hangingPunct="1">
              <a:lnSpc>
                <a:spcPct val="80000"/>
              </a:lnSpc>
            </a:pPr>
            <a:endParaRPr lang="en-US" dirty="0" smtClean="0">
              <a:solidFill>
                <a:schemeClr val="tx2"/>
              </a:solidFill>
            </a:endParaRPr>
          </a:p>
        </p:txBody>
      </p:sp>
      <p:pic>
        <p:nvPicPr>
          <p:cNvPr id="5122" name="Picture 2" descr="C:\Users\Steve\Desktop\PowerPoint for Windows\Solution Files\Chapter 07\07fig15.jpg"/>
          <p:cNvPicPr>
            <a:picLocks noChangeAspect="1" noChangeArrowheads="1"/>
          </p:cNvPicPr>
          <p:nvPr/>
        </p:nvPicPr>
        <p:blipFill>
          <a:blip r:embed="rId3" cstate="print"/>
          <a:srcRect/>
          <a:stretch>
            <a:fillRect/>
          </a:stretch>
        </p:blipFill>
        <p:spPr bwMode="auto">
          <a:xfrm>
            <a:off x="902209" y="2168768"/>
            <a:ext cx="7620468" cy="3999987"/>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96160" y="2175641"/>
            <a:ext cx="7772400" cy="4114800"/>
          </a:xfrm>
        </p:spPr>
        <p:txBody>
          <a:bodyPr/>
          <a:lstStyle/>
          <a:p>
            <a:pPr eaLnBrk="1" hangingPunct="1">
              <a:lnSpc>
                <a:spcPct val="80000"/>
              </a:lnSpc>
            </a:pPr>
            <a:r>
              <a:rPr lang="en-US" b="1" dirty="0" smtClean="0">
                <a:solidFill>
                  <a:schemeClr val="tx2"/>
                </a:solidFill>
              </a:rPr>
              <a:t>Installing a Wired Network in Your Home</a:t>
            </a:r>
          </a:p>
          <a:p>
            <a:pPr lvl="1" eaLnBrk="1" hangingPunct="1">
              <a:lnSpc>
                <a:spcPct val="80000"/>
              </a:lnSpc>
            </a:pPr>
            <a:r>
              <a:rPr lang="en-US" dirty="0" smtClean="0">
                <a:solidFill>
                  <a:schemeClr val="tx2"/>
                </a:solidFill>
              </a:rPr>
              <a:t>Ethernet cable</a:t>
            </a:r>
          </a:p>
          <a:p>
            <a:pPr lvl="2" eaLnBrk="1" hangingPunct="1">
              <a:lnSpc>
                <a:spcPct val="80000"/>
              </a:lnSpc>
            </a:pPr>
            <a:r>
              <a:rPr lang="en-US" dirty="0" smtClean="0">
                <a:solidFill>
                  <a:schemeClr val="tx2"/>
                </a:solidFill>
              </a:rPr>
              <a:t>Cat5 cable for Fast Ethernet</a:t>
            </a:r>
          </a:p>
          <a:p>
            <a:pPr lvl="2" eaLnBrk="1" hangingPunct="1">
              <a:lnSpc>
                <a:spcPct val="80000"/>
              </a:lnSpc>
            </a:pPr>
            <a:r>
              <a:rPr lang="en-US" dirty="0" smtClean="0">
                <a:solidFill>
                  <a:schemeClr val="tx2"/>
                </a:solidFill>
              </a:rPr>
              <a:t>Cat6 cable for Gigabit Ethernet</a:t>
            </a:r>
          </a:p>
          <a:p>
            <a:pPr eaLnBrk="1" hangingPunct="1">
              <a:lnSpc>
                <a:spcPct val="80000"/>
              </a:lnSpc>
            </a:pPr>
            <a:r>
              <a:rPr lang="en-US" b="1" dirty="0" smtClean="0">
                <a:solidFill>
                  <a:schemeClr val="tx2"/>
                </a:solidFill>
              </a:rPr>
              <a:t>Connecting wired network hardware</a:t>
            </a:r>
          </a:p>
          <a:p>
            <a:pPr lvl="1" eaLnBrk="1" hangingPunct="1">
              <a:lnSpc>
                <a:spcPct val="80000"/>
              </a:lnSpc>
            </a:pPr>
            <a:r>
              <a:rPr lang="en-US" dirty="0" smtClean="0"/>
              <a:t>Install a network interface card, connect each computer’s network adapter to the router, turn on the router, restart computer, select Home, Work, or Public network.</a:t>
            </a:r>
          </a:p>
          <a:p>
            <a:pPr lvl="1" eaLnBrk="1" hangingPunct="1">
              <a:lnSpc>
                <a:spcPct val="80000"/>
              </a:lnSpc>
            </a:pPr>
            <a:endParaRPr lang="en-US" dirty="0" smtClean="0">
              <a:solidFill>
                <a:schemeClr val="tx2"/>
              </a:solidFill>
            </a:endParaRPr>
          </a:p>
          <a:p>
            <a:pPr lvl="1" eaLnBrk="1" hangingPunct="1">
              <a:lnSpc>
                <a:spcPct val="80000"/>
              </a:lnSpc>
              <a:buNone/>
            </a:pPr>
            <a:endParaRPr lang="en-US" dirty="0" smtClean="0">
              <a:solidFill>
                <a:schemeClr val="tx2"/>
              </a:solidFill>
            </a:endParaRP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17331" y="2454166"/>
            <a:ext cx="7772400" cy="4114800"/>
          </a:xfrm>
        </p:spPr>
        <p:txBody>
          <a:bodyPr/>
          <a:lstStyle/>
          <a:p>
            <a:pPr eaLnBrk="1" hangingPunct="1">
              <a:lnSpc>
                <a:spcPct val="80000"/>
              </a:lnSpc>
            </a:pPr>
            <a:r>
              <a:rPr lang="en-US" b="1" dirty="0" smtClean="0">
                <a:solidFill>
                  <a:schemeClr val="tx2"/>
                </a:solidFill>
              </a:rPr>
              <a:t>Installing a Wired Network in Your Home</a:t>
            </a:r>
          </a:p>
          <a:p>
            <a:pPr lvl="1" eaLnBrk="1" hangingPunct="1">
              <a:lnSpc>
                <a:spcPct val="80000"/>
              </a:lnSpc>
            </a:pPr>
            <a:r>
              <a:rPr lang="en-US" dirty="0" smtClean="0">
                <a:solidFill>
                  <a:schemeClr val="tx2"/>
                </a:solidFill>
              </a:rPr>
              <a:t>Hub</a:t>
            </a:r>
          </a:p>
          <a:p>
            <a:pPr lvl="2" eaLnBrk="1" hangingPunct="1">
              <a:lnSpc>
                <a:spcPct val="80000"/>
              </a:lnSpc>
            </a:pPr>
            <a:r>
              <a:rPr lang="en-US" dirty="0" smtClean="0">
                <a:solidFill>
                  <a:schemeClr val="tx2"/>
                </a:solidFill>
              </a:rPr>
              <a:t>Connect two or more computers to an Ethernet network</a:t>
            </a:r>
          </a:p>
          <a:p>
            <a:pPr lvl="2" eaLnBrk="1" hangingPunct="1">
              <a:lnSpc>
                <a:spcPct val="80000"/>
              </a:lnSpc>
            </a:pPr>
            <a:r>
              <a:rPr lang="en-US" dirty="0" smtClean="0">
                <a:solidFill>
                  <a:schemeClr val="tx2"/>
                </a:solidFill>
              </a:rPr>
              <a:t>Allows you to expand the number of computers that connect to your network</a:t>
            </a:r>
          </a:p>
          <a:p>
            <a:pPr lvl="1" eaLnBrk="1" hangingPunct="1">
              <a:lnSpc>
                <a:spcPct val="80000"/>
              </a:lnSpc>
              <a:buNone/>
            </a:pPr>
            <a:endParaRPr lang="en-US" dirty="0" smtClean="0">
              <a:solidFill>
                <a:schemeClr val="tx2"/>
              </a:solidFill>
            </a:endParaRP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Use the Network and Sharing Center to Set Up a Home Network</a:t>
            </a:r>
          </a:p>
          <a:p>
            <a:pPr eaLnBrk="1" hangingPunct="1">
              <a:lnSpc>
                <a:spcPct val="110000"/>
              </a:lnSpc>
            </a:pPr>
            <a:r>
              <a:rPr lang="en-US" b="1" dirty="0" smtClean="0">
                <a:solidFill>
                  <a:schemeClr val="tx2"/>
                </a:solidFill>
              </a:rPr>
              <a:t>Secure and Troubleshoot a Home Network</a:t>
            </a:r>
          </a:p>
          <a:p>
            <a:pPr eaLnBrk="1" hangingPunct="1">
              <a:lnSpc>
                <a:spcPct val="110000"/>
              </a:lnSpc>
            </a:pPr>
            <a:r>
              <a:rPr lang="en-US" b="1" dirty="0" smtClean="0">
                <a:solidFill>
                  <a:schemeClr val="tx2"/>
                </a:solidFill>
              </a:rPr>
              <a:t>Use Homegroup to Share Files and Printers on a Home Network</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96158" y="2264979"/>
            <a:ext cx="7772400" cy="4114800"/>
          </a:xfrm>
        </p:spPr>
        <p:txBody>
          <a:bodyPr/>
          <a:lstStyle/>
          <a:p>
            <a:pPr eaLnBrk="1" hangingPunct="1">
              <a:lnSpc>
                <a:spcPct val="80000"/>
              </a:lnSpc>
            </a:pPr>
            <a:r>
              <a:rPr lang="en-US" b="1" dirty="0" smtClean="0">
                <a:solidFill>
                  <a:schemeClr val="tx2"/>
                </a:solidFill>
              </a:rPr>
              <a:t>Using Windows Connect Now to Install a Wireless Network in Your Home</a:t>
            </a:r>
          </a:p>
          <a:p>
            <a:pPr lvl="1" eaLnBrk="1" hangingPunct="1">
              <a:lnSpc>
                <a:spcPct val="80000"/>
              </a:lnSpc>
            </a:pPr>
            <a:r>
              <a:rPr lang="en-US" dirty="0" smtClean="0">
                <a:solidFill>
                  <a:schemeClr val="tx2"/>
                </a:solidFill>
              </a:rPr>
              <a:t>Radio waves send and receive signals between devices in a wireless network</a:t>
            </a:r>
          </a:p>
          <a:p>
            <a:pPr lvl="1" eaLnBrk="1" hangingPunct="1">
              <a:lnSpc>
                <a:spcPct val="80000"/>
              </a:lnSpc>
            </a:pPr>
            <a:r>
              <a:rPr lang="en-US" dirty="0" smtClean="0">
                <a:solidFill>
                  <a:schemeClr val="tx2"/>
                </a:solidFill>
              </a:rPr>
              <a:t>Wireless access point</a:t>
            </a:r>
          </a:p>
          <a:p>
            <a:pPr lvl="2" eaLnBrk="1" hangingPunct="1">
              <a:lnSpc>
                <a:spcPct val="80000"/>
              </a:lnSpc>
            </a:pPr>
            <a:r>
              <a:rPr lang="en-US" dirty="0" smtClean="0">
                <a:solidFill>
                  <a:schemeClr val="tx2"/>
                </a:solidFill>
              </a:rPr>
              <a:t>Serves as the central connection of a wireless network that manages network traffic</a:t>
            </a:r>
          </a:p>
          <a:p>
            <a:pPr lvl="1" eaLnBrk="1" hangingPunct="1">
              <a:lnSpc>
                <a:spcPct val="80000"/>
              </a:lnSpc>
            </a:pPr>
            <a:r>
              <a:rPr lang="en-US" dirty="0" smtClean="0">
                <a:solidFill>
                  <a:schemeClr val="tx2"/>
                </a:solidFill>
              </a:rPr>
              <a:t>Wireless router</a:t>
            </a:r>
          </a:p>
          <a:p>
            <a:pPr lvl="2" eaLnBrk="1" hangingPunct="1">
              <a:lnSpc>
                <a:spcPct val="80000"/>
              </a:lnSpc>
            </a:pPr>
            <a:r>
              <a:rPr lang="en-US" dirty="0" smtClean="0">
                <a:solidFill>
                  <a:schemeClr val="tx2"/>
                </a:solidFill>
              </a:rPr>
              <a:t>Serves as the wireless access point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843454" y="2280745"/>
            <a:ext cx="7772400" cy="4114800"/>
          </a:xfrm>
        </p:spPr>
        <p:txBody>
          <a:bodyPr/>
          <a:lstStyle/>
          <a:p>
            <a:pPr eaLnBrk="1" hangingPunct="1">
              <a:lnSpc>
                <a:spcPct val="80000"/>
              </a:lnSpc>
            </a:pPr>
            <a:r>
              <a:rPr lang="en-US" b="1" dirty="0" smtClean="0">
                <a:solidFill>
                  <a:schemeClr val="tx2"/>
                </a:solidFill>
              </a:rPr>
              <a:t>Using Windows Connect Now to Install a Wireless Network in Your Home</a:t>
            </a:r>
          </a:p>
          <a:p>
            <a:pPr lvl="1" eaLnBrk="1" hangingPunct="1">
              <a:lnSpc>
                <a:spcPct val="80000"/>
              </a:lnSpc>
            </a:pPr>
            <a:r>
              <a:rPr lang="en-US" dirty="0" smtClean="0">
                <a:solidFill>
                  <a:schemeClr val="tx2"/>
                </a:solidFill>
              </a:rPr>
              <a:t>For a computer to communicate using radio waves, must have a wireless network adapter</a:t>
            </a:r>
          </a:p>
          <a:p>
            <a:pPr lvl="1" eaLnBrk="1" hangingPunct="1">
              <a:lnSpc>
                <a:spcPct val="80000"/>
              </a:lnSpc>
            </a:pPr>
            <a:r>
              <a:rPr lang="en-US" dirty="0" smtClean="0">
                <a:solidFill>
                  <a:schemeClr val="tx2"/>
                </a:solidFill>
              </a:rPr>
              <a:t>802.11 (also known as Wi-Fi)</a:t>
            </a:r>
          </a:p>
          <a:p>
            <a:pPr lvl="2" eaLnBrk="1" hangingPunct="1">
              <a:lnSpc>
                <a:spcPct val="80000"/>
              </a:lnSpc>
            </a:pPr>
            <a:r>
              <a:rPr lang="en-US" dirty="0" smtClean="0">
                <a:solidFill>
                  <a:schemeClr val="tx2"/>
                </a:solidFill>
              </a:rPr>
              <a:t>Standards for wireless networks</a:t>
            </a:r>
          </a:p>
          <a:p>
            <a:pPr lvl="2" eaLnBrk="1" hangingPunct="1">
              <a:lnSpc>
                <a:spcPct val="80000"/>
              </a:lnSpc>
            </a:pPr>
            <a:r>
              <a:rPr lang="en-US" dirty="0" smtClean="0">
                <a:solidFill>
                  <a:schemeClr val="tx2"/>
                </a:solidFill>
              </a:rPr>
              <a:t>Be sure wireless network adapters support the same 802.11 standard used by the wireless router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811924" y="2343807"/>
            <a:ext cx="7772400" cy="4114800"/>
          </a:xfrm>
        </p:spPr>
        <p:txBody>
          <a:bodyPr/>
          <a:lstStyle/>
          <a:p>
            <a:pPr eaLnBrk="1" hangingPunct="1">
              <a:lnSpc>
                <a:spcPct val="80000"/>
              </a:lnSpc>
            </a:pPr>
            <a:r>
              <a:rPr lang="en-US" b="1" dirty="0" smtClean="0">
                <a:solidFill>
                  <a:schemeClr val="tx2"/>
                </a:solidFill>
              </a:rPr>
              <a:t>Using Windows Connect Now to Install a Wireless Network in Your Home</a:t>
            </a:r>
          </a:p>
          <a:p>
            <a:pPr lvl="1" eaLnBrk="1" hangingPunct="1">
              <a:lnSpc>
                <a:spcPct val="80000"/>
              </a:lnSpc>
            </a:pPr>
            <a:r>
              <a:rPr lang="en-US" dirty="0" smtClean="0">
                <a:solidFill>
                  <a:schemeClr val="tx2"/>
                </a:solidFill>
              </a:rPr>
              <a:t>Windows Connect Now</a:t>
            </a:r>
          </a:p>
          <a:p>
            <a:pPr lvl="2" eaLnBrk="1" hangingPunct="1">
              <a:lnSpc>
                <a:spcPct val="80000"/>
              </a:lnSpc>
            </a:pPr>
            <a:r>
              <a:rPr lang="en-US" dirty="0" smtClean="0">
                <a:solidFill>
                  <a:schemeClr val="tx2"/>
                </a:solidFill>
              </a:rPr>
              <a:t>Windows 7 feature for setting up a wireless network</a:t>
            </a:r>
          </a:p>
          <a:p>
            <a:pPr lvl="2" eaLnBrk="1" hangingPunct="1">
              <a:lnSpc>
                <a:spcPct val="80000"/>
              </a:lnSpc>
            </a:pPr>
            <a:r>
              <a:rPr lang="en-US" dirty="0" smtClean="0">
                <a:solidFill>
                  <a:schemeClr val="tx2"/>
                </a:solidFill>
              </a:rPr>
              <a:t>Enables wireless routers to be configured using a USB device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567559" y="2170392"/>
            <a:ext cx="8040413" cy="4114800"/>
          </a:xfrm>
        </p:spPr>
        <p:txBody>
          <a:bodyPr/>
          <a:lstStyle/>
          <a:p>
            <a:pPr eaLnBrk="1" hangingPunct="1">
              <a:lnSpc>
                <a:spcPct val="80000"/>
              </a:lnSpc>
            </a:pPr>
            <a:r>
              <a:rPr lang="en-US" b="1" dirty="0" smtClean="0">
                <a:solidFill>
                  <a:schemeClr val="tx2"/>
                </a:solidFill>
              </a:rPr>
              <a:t>Using Windows Connect Now to Install a Wireless Network in Your Home</a:t>
            </a:r>
          </a:p>
          <a:p>
            <a:pPr lvl="1" eaLnBrk="1" hangingPunct="1">
              <a:lnSpc>
                <a:spcPct val="80000"/>
              </a:lnSpc>
            </a:pPr>
            <a:r>
              <a:rPr lang="en-US" dirty="0" smtClean="0">
                <a:solidFill>
                  <a:schemeClr val="tx2"/>
                </a:solidFill>
              </a:rPr>
              <a:t>Service Set Identifier (SSID)</a:t>
            </a:r>
          </a:p>
          <a:p>
            <a:pPr lvl="2" eaLnBrk="1" hangingPunct="1">
              <a:lnSpc>
                <a:spcPct val="80000"/>
              </a:lnSpc>
            </a:pPr>
            <a:r>
              <a:rPr lang="en-US" dirty="0" smtClean="0">
                <a:solidFill>
                  <a:schemeClr val="tx2"/>
                </a:solidFill>
              </a:rPr>
              <a:t>Unique name for your network</a:t>
            </a:r>
          </a:p>
          <a:p>
            <a:pPr lvl="1" eaLnBrk="1" hangingPunct="1">
              <a:lnSpc>
                <a:spcPct val="80000"/>
              </a:lnSpc>
            </a:pPr>
            <a:r>
              <a:rPr lang="en-US" dirty="0" smtClean="0">
                <a:solidFill>
                  <a:schemeClr val="tx2"/>
                </a:solidFill>
              </a:rPr>
              <a:t>Passphrase</a:t>
            </a:r>
          </a:p>
          <a:p>
            <a:pPr lvl="2" eaLnBrk="1" hangingPunct="1">
              <a:lnSpc>
                <a:spcPct val="80000"/>
              </a:lnSpc>
            </a:pPr>
            <a:r>
              <a:rPr lang="en-US" dirty="0" smtClean="0">
                <a:solidFill>
                  <a:schemeClr val="tx2"/>
                </a:solidFill>
              </a:rPr>
              <a:t>String of characters used to control access to a network</a:t>
            </a:r>
          </a:p>
          <a:p>
            <a:pPr lvl="1" eaLnBrk="1" hangingPunct="1">
              <a:lnSpc>
                <a:spcPct val="80000"/>
              </a:lnSpc>
            </a:pPr>
            <a:r>
              <a:rPr lang="en-US" dirty="0" smtClean="0">
                <a:solidFill>
                  <a:schemeClr val="tx2"/>
                </a:solidFill>
              </a:rPr>
              <a:t>For more information</a:t>
            </a:r>
          </a:p>
          <a:p>
            <a:pPr lvl="2" eaLnBrk="1" hangingPunct="1">
              <a:lnSpc>
                <a:spcPct val="80000"/>
              </a:lnSpc>
            </a:pPr>
            <a:r>
              <a:rPr lang="en-US" dirty="0" smtClean="0">
                <a:solidFill>
                  <a:schemeClr val="tx2"/>
                </a:solidFill>
              </a:rPr>
              <a:t>Close any open programs. Click Start, click Help and Support, in the Search Help box type Windows Connect Now and press Enter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83778" y="280987"/>
            <a:ext cx="8860221"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520262" y="1981200"/>
            <a:ext cx="8292662" cy="4114800"/>
          </a:xfrm>
        </p:spPr>
        <p:txBody>
          <a:bodyPr/>
          <a:lstStyle/>
          <a:p>
            <a:pPr eaLnBrk="1" hangingPunct="1">
              <a:lnSpc>
                <a:spcPct val="80000"/>
              </a:lnSpc>
            </a:pPr>
            <a:r>
              <a:rPr lang="en-US" b="1" dirty="0" smtClean="0">
                <a:solidFill>
                  <a:schemeClr val="tx2"/>
                </a:solidFill>
              </a:rPr>
              <a:t>Connecting to a Wireless Network and Managing Wireless Network Connections</a:t>
            </a:r>
          </a:p>
          <a:p>
            <a:pPr lvl="1" eaLnBrk="1" hangingPunct="1">
              <a:lnSpc>
                <a:spcPct val="80000"/>
              </a:lnSpc>
            </a:pPr>
            <a:r>
              <a:rPr lang="en-US" dirty="0" smtClean="0">
                <a:solidFill>
                  <a:schemeClr val="tx2"/>
                </a:solidFill>
              </a:rPr>
              <a:t>To use a wireless network, first initiate a connection from computer</a:t>
            </a:r>
          </a:p>
          <a:p>
            <a:pPr lvl="2" eaLnBrk="1" hangingPunct="1">
              <a:lnSpc>
                <a:spcPct val="80000"/>
              </a:lnSpc>
            </a:pPr>
            <a:r>
              <a:rPr lang="en-US" dirty="0" smtClean="0">
                <a:solidFill>
                  <a:schemeClr val="tx2"/>
                </a:solidFill>
              </a:rPr>
              <a:t>Control Panel</a:t>
            </a:r>
          </a:p>
          <a:p>
            <a:pPr lvl="2" eaLnBrk="1" hangingPunct="1">
              <a:lnSpc>
                <a:spcPct val="80000"/>
              </a:lnSpc>
            </a:pPr>
            <a:r>
              <a:rPr lang="en-US" dirty="0" smtClean="0">
                <a:solidFill>
                  <a:schemeClr val="tx2"/>
                </a:solidFill>
              </a:rPr>
              <a:t>Network and Internet</a:t>
            </a:r>
          </a:p>
          <a:p>
            <a:pPr lvl="2" eaLnBrk="1" hangingPunct="1">
              <a:lnSpc>
                <a:spcPct val="80000"/>
              </a:lnSpc>
            </a:pPr>
            <a:r>
              <a:rPr lang="en-US" dirty="0" smtClean="0">
                <a:solidFill>
                  <a:schemeClr val="tx2"/>
                </a:solidFill>
              </a:rPr>
              <a:t>Click Connect to a network. Displays all available wireless networks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83778" y="280987"/>
            <a:ext cx="8860221"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520262" y="1981200"/>
            <a:ext cx="8292662" cy="4114800"/>
          </a:xfrm>
        </p:spPr>
        <p:txBody>
          <a:bodyPr/>
          <a:lstStyle/>
          <a:p>
            <a:pPr eaLnBrk="1" hangingPunct="1">
              <a:lnSpc>
                <a:spcPct val="80000"/>
              </a:lnSpc>
            </a:pPr>
            <a:r>
              <a:rPr lang="en-US" b="1" dirty="0" smtClean="0">
                <a:solidFill>
                  <a:schemeClr val="tx2"/>
                </a:solidFill>
              </a:rPr>
              <a:t>Connecting to a Wireless Network and Managing Wireless Network Connections</a:t>
            </a:r>
          </a:p>
          <a:p>
            <a:pPr lvl="1" eaLnBrk="1" hangingPunct="1">
              <a:lnSpc>
                <a:spcPct val="80000"/>
              </a:lnSpc>
            </a:pPr>
            <a:r>
              <a:rPr lang="en-US" dirty="0" smtClean="0">
                <a:solidFill>
                  <a:schemeClr val="tx2"/>
                </a:solidFill>
              </a:rPr>
              <a:t>Unsecured network</a:t>
            </a:r>
          </a:p>
          <a:p>
            <a:pPr lvl="2" eaLnBrk="1" hangingPunct="1">
              <a:lnSpc>
                <a:spcPct val="80000"/>
              </a:lnSpc>
            </a:pPr>
            <a:r>
              <a:rPr lang="en-US" dirty="0" smtClean="0">
                <a:solidFill>
                  <a:schemeClr val="tx2"/>
                </a:solidFill>
              </a:rPr>
              <a:t>No passphrase required to connect</a:t>
            </a:r>
          </a:p>
          <a:p>
            <a:pPr lvl="1" eaLnBrk="1" hangingPunct="1">
              <a:lnSpc>
                <a:spcPct val="80000"/>
              </a:lnSpc>
            </a:pPr>
            <a:r>
              <a:rPr lang="en-US" dirty="0" smtClean="0">
                <a:solidFill>
                  <a:schemeClr val="tx2"/>
                </a:solidFill>
              </a:rPr>
              <a:t>Security-enabled network</a:t>
            </a:r>
          </a:p>
          <a:p>
            <a:pPr lvl="2" eaLnBrk="1" hangingPunct="1">
              <a:lnSpc>
                <a:spcPct val="80000"/>
              </a:lnSpc>
            </a:pPr>
            <a:r>
              <a:rPr lang="en-US" dirty="0" smtClean="0">
                <a:solidFill>
                  <a:schemeClr val="tx2"/>
                </a:solidFill>
              </a:rPr>
              <a:t>Requires a passphrase to connect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315304" y="2580300"/>
            <a:ext cx="8623738" cy="4114800"/>
          </a:xfrm>
        </p:spPr>
        <p:txBody>
          <a:bodyPr/>
          <a:lstStyle/>
          <a:p>
            <a:pPr eaLnBrk="1" hangingPunct="1">
              <a:lnSpc>
                <a:spcPct val="80000"/>
              </a:lnSpc>
            </a:pPr>
            <a:r>
              <a:rPr lang="en-US" b="1" dirty="0" smtClean="0">
                <a:solidFill>
                  <a:schemeClr val="tx2"/>
                </a:solidFill>
              </a:rPr>
              <a:t>Connecting to a Wireless Network and Managing Wireless Network Connections</a:t>
            </a:r>
          </a:p>
          <a:p>
            <a:pPr lvl="1" eaLnBrk="1" hangingPunct="1">
              <a:lnSpc>
                <a:spcPct val="80000"/>
              </a:lnSpc>
            </a:pPr>
            <a:r>
              <a:rPr lang="en-US" dirty="0" smtClean="0">
                <a:solidFill>
                  <a:schemeClr val="tx2"/>
                </a:solidFill>
              </a:rPr>
              <a:t>Unnamed network (also called hidden network)</a:t>
            </a:r>
          </a:p>
          <a:p>
            <a:pPr lvl="2" eaLnBrk="1" hangingPunct="1">
              <a:lnSpc>
                <a:spcPct val="80000"/>
              </a:lnSpc>
            </a:pPr>
            <a:r>
              <a:rPr lang="en-US" dirty="0" smtClean="0">
                <a:solidFill>
                  <a:schemeClr val="tx2"/>
                </a:solidFill>
              </a:rPr>
              <a:t>Must enter the network name and a passphrase to connect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299538" y="2091569"/>
            <a:ext cx="8623738" cy="4114800"/>
          </a:xfrm>
        </p:spPr>
        <p:txBody>
          <a:bodyPr/>
          <a:lstStyle/>
          <a:p>
            <a:pPr eaLnBrk="1" hangingPunct="1">
              <a:lnSpc>
                <a:spcPct val="80000"/>
              </a:lnSpc>
            </a:pPr>
            <a:r>
              <a:rPr lang="en-US" b="1" dirty="0" smtClean="0">
                <a:solidFill>
                  <a:schemeClr val="tx2"/>
                </a:solidFill>
              </a:rPr>
              <a:t>Connecting to a Wireless Network and Managing Wireless Network Connections</a:t>
            </a:r>
          </a:p>
          <a:p>
            <a:pPr lvl="1" eaLnBrk="1" hangingPunct="1">
              <a:lnSpc>
                <a:spcPct val="80000"/>
              </a:lnSpc>
            </a:pPr>
            <a:r>
              <a:rPr lang="en-US" dirty="0" smtClean="0">
                <a:solidFill>
                  <a:schemeClr val="tx2"/>
                </a:solidFill>
              </a:rPr>
              <a:t>Connecting to a network, click desired network, click Connect</a:t>
            </a:r>
          </a:p>
          <a:p>
            <a:pPr lvl="1" eaLnBrk="1" hangingPunct="1">
              <a:lnSpc>
                <a:spcPct val="80000"/>
              </a:lnSpc>
            </a:pPr>
            <a:r>
              <a:rPr lang="en-US" dirty="0" smtClean="0">
                <a:solidFill>
                  <a:schemeClr val="tx2"/>
                </a:solidFill>
              </a:rPr>
              <a:t>Disconnecting, click Network icon on right end of taskbar, right-click network, click Disconnect</a:t>
            </a: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299538" y="2091569"/>
            <a:ext cx="8623738" cy="4114800"/>
          </a:xfrm>
        </p:spPr>
        <p:txBody>
          <a:bodyPr/>
          <a:lstStyle/>
          <a:p>
            <a:pPr eaLnBrk="1" hangingPunct="1">
              <a:lnSpc>
                <a:spcPct val="80000"/>
              </a:lnSpc>
            </a:pPr>
            <a:r>
              <a:rPr lang="en-US" b="1" dirty="0" smtClean="0">
                <a:solidFill>
                  <a:schemeClr val="tx2"/>
                </a:solidFill>
              </a:rPr>
              <a:t>Connecting to a Wireless Network and Managing Wireless Network Connections</a:t>
            </a:r>
          </a:p>
          <a:p>
            <a:pPr lvl="1" eaLnBrk="1" hangingPunct="1">
              <a:lnSpc>
                <a:spcPct val="80000"/>
              </a:lnSpc>
            </a:pPr>
            <a:r>
              <a:rPr lang="en-US" dirty="0" smtClean="0">
                <a:solidFill>
                  <a:schemeClr val="tx2"/>
                </a:solidFill>
              </a:rPr>
              <a:t>Manage Wireless Networks window</a:t>
            </a:r>
          </a:p>
          <a:p>
            <a:pPr lvl="2" eaLnBrk="1" hangingPunct="1">
              <a:lnSpc>
                <a:spcPct val="80000"/>
              </a:lnSpc>
            </a:pPr>
            <a:r>
              <a:rPr lang="en-US" dirty="0" smtClean="0">
                <a:solidFill>
                  <a:schemeClr val="tx2"/>
                </a:solidFill>
              </a:rPr>
              <a:t>Control Panel, Click Network and Internet, Click Network and Sharing Center, click Manage wireless networks</a:t>
            </a:r>
          </a:p>
          <a:p>
            <a:pPr lvl="2" eaLnBrk="1" hangingPunct="1">
              <a:lnSpc>
                <a:spcPct val="80000"/>
              </a:lnSpc>
            </a:pPr>
            <a:r>
              <a:rPr lang="en-US" dirty="0" smtClean="0">
                <a:solidFill>
                  <a:schemeClr val="tx2"/>
                </a:solidFill>
              </a:rPr>
              <a:t>Allows you to change how you connect to a wireless network</a:t>
            </a: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48862" y="2201917"/>
            <a:ext cx="7772400" cy="4114800"/>
          </a:xfrm>
        </p:spPr>
        <p:txBody>
          <a:bodyPr/>
          <a:lstStyle/>
          <a:p>
            <a:pPr eaLnBrk="1" hangingPunct="1">
              <a:lnSpc>
                <a:spcPct val="80000"/>
              </a:lnSpc>
            </a:pPr>
            <a:r>
              <a:rPr lang="en-US" b="1" dirty="0" smtClean="0">
                <a:solidFill>
                  <a:schemeClr val="tx2"/>
                </a:solidFill>
              </a:rPr>
              <a:t>Connecting Your Network to the Internet</a:t>
            </a:r>
          </a:p>
          <a:p>
            <a:pPr lvl="1" eaLnBrk="1" hangingPunct="1">
              <a:lnSpc>
                <a:spcPct val="80000"/>
              </a:lnSpc>
            </a:pPr>
            <a:r>
              <a:rPr lang="en-US" dirty="0" smtClean="0">
                <a:solidFill>
                  <a:schemeClr val="tx2"/>
                </a:solidFill>
              </a:rPr>
              <a:t>Internet Service Provider (ISP)</a:t>
            </a:r>
          </a:p>
          <a:p>
            <a:pPr lvl="2" eaLnBrk="1" hangingPunct="1">
              <a:lnSpc>
                <a:spcPct val="80000"/>
              </a:lnSpc>
            </a:pPr>
            <a:r>
              <a:rPr lang="en-US" dirty="0" smtClean="0">
                <a:solidFill>
                  <a:schemeClr val="tx2"/>
                </a:solidFill>
              </a:rPr>
              <a:t>Organization that provides access to the Internet for a fee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Files and Folders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Backing Up Files and Folders</a:t>
            </a:r>
          </a:p>
          <a:p>
            <a:pPr lvl="1" eaLnBrk="1" hangingPunct="1">
              <a:lnSpc>
                <a:spcPct val="80000"/>
              </a:lnSpc>
            </a:pPr>
            <a:r>
              <a:rPr lang="en-US" dirty="0" smtClean="0">
                <a:solidFill>
                  <a:schemeClr val="tx2"/>
                </a:solidFill>
              </a:rPr>
              <a:t>Backing Up – Creation of extra copies of your files</a:t>
            </a:r>
          </a:p>
          <a:p>
            <a:pPr lvl="2" eaLnBrk="1" hangingPunct="1">
              <a:lnSpc>
                <a:spcPct val="80000"/>
              </a:lnSpc>
            </a:pPr>
            <a:r>
              <a:rPr lang="en-US" dirty="0" smtClean="0">
                <a:solidFill>
                  <a:schemeClr val="tx2"/>
                </a:solidFill>
              </a:rPr>
              <a:t>External hard drive (portable hard drive)</a:t>
            </a:r>
          </a:p>
          <a:p>
            <a:pPr lvl="2" eaLnBrk="1" hangingPunct="1">
              <a:lnSpc>
                <a:spcPct val="80000"/>
              </a:lnSpc>
            </a:pPr>
            <a:r>
              <a:rPr lang="en-US" dirty="0" smtClean="0">
                <a:solidFill>
                  <a:schemeClr val="tx2"/>
                </a:solidFill>
              </a:rPr>
              <a:t>CD or DVD</a:t>
            </a:r>
          </a:p>
          <a:p>
            <a:pPr lvl="2" eaLnBrk="1" hangingPunct="1">
              <a:lnSpc>
                <a:spcPct val="80000"/>
              </a:lnSpc>
            </a:pPr>
            <a:r>
              <a:rPr lang="en-US" dirty="0" smtClean="0">
                <a:solidFill>
                  <a:schemeClr val="tx2"/>
                </a:solidFill>
              </a:rPr>
              <a:t>Online backup service</a:t>
            </a:r>
          </a:p>
          <a:p>
            <a:pPr lvl="2" eaLnBrk="1" hangingPunct="1">
              <a:lnSpc>
                <a:spcPct val="80000"/>
              </a:lnSpc>
            </a:pPr>
            <a:r>
              <a:rPr lang="en-US" dirty="0" smtClean="0">
                <a:solidFill>
                  <a:schemeClr val="tx2"/>
                </a:solidFill>
              </a:rPr>
              <a:t>Remote backup service</a:t>
            </a:r>
          </a:p>
          <a:p>
            <a:pPr lvl="2" eaLnBrk="1" hangingPunct="1">
              <a:lnSpc>
                <a:spcPct val="80000"/>
              </a:lnSpc>
            </a:pPr>
            <a:r>
              <a:rPr lang="en-US" dirty="0" smtClean="0">
                <a:solidFill>
                  <a:schemeClr val="tx2"/>
                </a:solidFill>
              </a:rPr>
              <a:t>Managed backup service</a:t>
            </a:r>
          </a:p>
          <a:p>
            <a:pPr lvl="3" eaLnBrk="1" hangingPunct="1">
              <a:lnSpc>
                <a:spcPct val="80000"/>
              </a:lnSpc>
            </a:pPr>
            <a:r>
              <a:rPr lang="en-US" dirty="0" smtClean="0">
                <a:solidFill>
                  <a:schemeClr val="tx2"/>
                </a:solidFill>
              </a:rPr>
              <a:t>Provides a system for backing up your computer files over the Internet on a scheduled basis and then storing the data securely on their computers</a:t>
            </a:r>
          </a:p>
          <a:p>
            <a:pPr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717331" y="2343807"/>
            <a:ext cx="8016766" cy="4114800"/>
          </a:xfrm>
        </p:spPr>
        <p:txBody>
          <a:bodyPr/>
          <a:lstStyle/>
          <a:p>
            <a:pPr eaLnBrk="1" hangingPunct="1">
              <a:lnSpc>
                <a:spcPct val="80000"/>
              </a:lnSpc>
            </a:pPr>
            <a:r>
              <a:rPr lang="en-US" b="1" dirty="0" smtClean="0">
                <a:solidFill>
                  <a:schemeClr val="tx2"/>
                </a:solidFill>
              </a:rPr>
              <a:t>Access to the Internet</a:t>
            </a:r>
          </a:p>
          <a:p>
            <a:pPr lvl="1" eaLnBrk="1" hangingPunct="1">
              <a:lnSpc>
                <a:spcPct val="80000"/>
              </a:lnSpc>
            </a:pPr>
            <a:r>
              <a:rPr lang="en-US" dirty="0" smtClean="0">
                <a:solidFill>
                  <a:schemeClr val="tx2"/>
                </a:solidFill>
              </a:rPr>
              <a:t>Dial-up Internet access uses a phone line</a:t>
            </a:r>
          </a:p>
          <a:p>
            <a:pPr lvl="2" eaLnBrk="1" hangingPunct="1">
              <a:lnSpc>
                <a:spcPct val="80000"/>
              </a:lnSpc>
            </a:pPr>
            <a:r>
              <a:rPr lang="en-US" dirty="0" smtClean="0">
                <a:solidFill>
                  <a:schemeClr val="tx2"/>
                </a:solidFill>
              </a:rPr>
              <a:t>Also uses a modem which is a device that enables computer information to be transmitted and received over a phone line</a:t>
            </a:r>
          </a:p>
          <a:p>
            <a:pPr lvl="1" eaLnBrk="1" hangingPunct="1">
              <a:lnSpc>
                <a:spcPct val="80000"/>
              </a:lnSpc>
            </a:pPr>
            <a:r>
              <a:rPr lang="en-US" dirty="0" smtClean="0">
                <a:solidFill>
                  <a:schemeClr val="tx2"/>
                </a:solidFill>
              </a:rPr>
              <a:t>DSL send digital signals over phone lines, but is much faster than dial-up. Can make phone calls while using.</a:t>
            </a:r>
          </a:p>
          <a:p>
            <a:pPr lvl="1" eaLnBrk="1" hangingPunct="1">
              <a:lnSpc>
                <a:spcPct val="80000"/>
              </a:lnSpc>
            </a:pPr>
            <a:r>
              <a:rPr lang="en-US" dirty="0" smtClean="0">
                <a:solidFill>
                  <a:schemeClr val="tx2"/>
                </a:solidFill>
              </a:rPr>
              <a:t>Cable uses coaxial cables used to deliver cable television</a:t>
            </a: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the Network and Sharing Center to Set Up a Home Network</a:t>
            </a:r>
          </a:p>
        </p:txBody>
      </p:sp>
      <p:sp>
        <p:nvSpPr>
          <p:cNvPr id="19458" name="Rectangle 3"/>
          <p:cNvSpPr>
            <a:spLocks noGrp="1" noChangeArrowheads="1"/>
          </p:cNvSpPr>
          <p:nvPr>
            <p:ph type="body" idx="1"/>
          </p:nvPr>
        </p:nvSpPr>
        <p:spPr>
          <a:xfrm>
            <a:off x="827690" y="2296511"/>
            <a:ext cx="7772400" cy="4114800"/>
          </a:xfrm>
        </p:spPr>
        <p:txBody>
          <a:bodyPr/>
          <a:lstStyle/>
          <a:p>
            <a:pPr eaLnBrk="1" hangingPunct="1">
              <a:lnSpc>
                <a:spcPct val="80000"/>
              </a:lnSpc>
            </a:pPr>
            <a:r>
              <a:rPr lang="en-US" b="1" dirty="0" smtClean="0">
                <a:solidFill>
                  <a:schemeClr val="tx2"/>
                </a:solidFill>
              </a:rPr>
              <a:t>Access to the Internet</a:t>
            </a:r>
          </a:p>
          <a:p>
            <a:pPr lvl="1" eaLnBrk="1" hangingPunct="1">
              <a:lnSpc>
                <a:spcPct val="80000"/>
              </a:lnSpc>
            </a:pPr>
            <a:r>
              <a:rPr lang="en-US" dirty="0" smtClean="0">
                <a:solidFill>
                  <a:schemeClr val="tx2"/>
                </a:solidFill>
              </a:rPr>
              <a:t>Broadband connection</a:t>
            </a:r>
          </a:p>
          <a:p>
            <a:pPr lvl="2" eaLnBrk="1" hangingPunct="1">
              <a:lnSpc>
                <a:spcPct val="80000"/>
              </a:lnSpc>
            </a:pPr>
            <a:r>
              <a:rPr lang="en-US" dirty="0" smtClean="0">
                <a:solidFill>
                  <a:schemeClr val="tx2"/>
                </a:solidFill>
              </a:rPr>
              <a:t>A high-speed Internet connection</a:t>
            </a:r>
          </a:p>
          <a:p>
            <a:pPr lvl="2" eaLnBrk="1" hangingPunct="1">
              <a:lnSpc>
                <a:spcPct val="80000"/>
              </a:lnSpc>
            </a:pPr>
            <a:r>
              <a:rPr lang="en-US" dirty="0" smtClean="0">
                <a:solidFill>
                  <a:schemeClr val="tx2"/>
                </a:solidFill>
              </a:rPr>
              <a:t>256 kilobytes per second (kbps) or faster</a:t>
            </a:r>
          </a:p>
          <a:p>
            <a:pPr lvl="2" eaLnBrk="1" hangingPunct="1">
              <a:lnSpc>
                <a:spcPct val="80000"/>
              </a:lnSpc>
            </a:pPr>
            <a:r>
              <a:rPr lang="en-US" dirty="0" smtClean="0">
                <a:solidFill>
                  <a:schemeClr val="tx2"/>
                </a:solidFill>
              </a:rPr>
              <a:t>Requires a broadband modem that works with your ISP</a:t>
            </a:r>
          </a:p>
          <a:p>
            <a:pPr lvl="1" eaLnBrk="1" hangingPunct="1">
              <a:lnSpc>
                <a:spcPct val="80000"/>
              </a:lnSpc>
            </a:pPr>
            <a:r>
              <a:rPr lang="en-US" dirty="0" smtClean="0">
                <a:solidFill>
                  <a:schemeClr val="tx2"/>
                </a:solidFill>
              </a:rPr>
              <a:t>Wide Area Network (WAN)</a:t>
            </a:r>
          </a:p>
          <a:p>
            <a:pPr lvl="2" eaLnBrk="1" hangingPunct="1">
              <a:lnSpc>
                <a:spcPct val="80000"/>
              </a:lnSpc>
            </a:pPr>
            <a:r>
              <a:rPr lang="en-US" dirty="0" smtClean="0">
                <a:solidFill>
                  <a:schemeClr val="tx2"/>
                </a:solidFill>
              </a:rPr>
              <a:t>Network that connects geographically separated locations using telecommunication services</a:t>
            </a: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Protecting Your Computer Using Windows Firewall</a:t>
            </a:r>
          </a:p>
          <a:p>
            <a:pPr lvl="1" eaLnBrk="1" hangingPunct="1">
              <a:lnSpc>
                <a:spcPct val="80000"/>
              </a:lnSpc>
            </a:pPr>
            <a:r>
              <a:rPr lang="en-US" dirty="0" smtClean="0">
                <a:solidFill>
                  <a:schemeClr val="tx2"/>
                </a:solidFill>
              </a:rPr>
              <a:t>Firewall</a:t>
            </a:r>
          </a:p>
          <a:p>
            <a:pPr lvl="2" eaLnBrk="1" hangingPunct="1">
              <a:lnSpc>
                <a:spcPct val="80000"/>
              </a:lnSpc>
            </a:pPr>
            <a:r>
              <a:rPr lang="en-US" dirty="0" smtClean="0">
                <a:solidFill>
                  <a:schemeClr val="tx2"/>
                </a:solidFill>
              </a:rPr>
              <a:t>Software or hardware that protects a computer from hackers and malicious software</a:t>
            </a:r>
          </a:p>
          <a:p>
            <a:pPr lvl="1" eaLnBrk="1" hangingPunct="1">
              <a:lnSpc>
                <a:spcPct val="80000"/>
              </a:lnSpc>
            </a:pPr>
            <a:r>
              <a:rPr lang="en-US" dirty="0" smtClean="0">
                <a:solidFill>
                  <a:schemeClr val="tx2"/>
                </a:solidFill>
              </a:rPr>
              <a:t>Hacker</a:t>
            </a:r>
          </a:p>
          <a:p>
            <a:pPr lvl="2" eaLnBrk="1" hangingPunct="1">
              <a:lnSpc>
                <a:spcPct val="80000"/>
              </a:lnSpc>
            </a:pPr>
            <a:r>
              <a:rPr lang="en-US" dirty="0" smtClean="0">
                <a:solidFill>
                  <a:schemeClr val="tx2"/>
                </a:solidFill>
              </a:rPr>
              <a:t>Person who uses computer expertise to gain access to computer systems without permission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sp>
        <p:nvSpPr>
          <p:cNvPr id="19458" name="Rectangle 3"/>
          <p:cNvSpPr>
            <a:spLocks noGrp="1" noChangeArrowheads="1"/>
          </p:cNvSpPr>
          <p:nvPr>
            <p:ph type="body" idx="1"/>
          </p:nvPr>
        </p:nvSpPr>
        <p:spPr>
          <a:xfrm>
            <a:off x="425671" y="1602822"/>
            <a:ext cx="8544911" cy="4114800"/>
          </a:xfrm>
        </p:spPr>
        <p:txBody>
          <a:bodyPr/>
          <a:lstStyle/>
          <a:p>
            <a:pPr eaLnBrk="1" hangingPunct="1">
              <a:lnSpc>
                <a:spcPct val="80000"/>
              </a:lnSpc>
            </a:pPr>
            <a:r>
              <a:rPr lang="en-US" b="1" dirty="0" smtClean="0">
                <a:solidFill>
                  <a:schemeClr val="tx2"/>
                </a:solidFill>
              </a:rPr>
              <a:t>Protecting Your Computer Using Windows Firewall</a:t>
            </a:r>
          </a:p>
          <a:p>
            <a:pPr lvl="1" eaLnBrk="1" hangingPunct="1">
              <a:lnSpc>
                <a:spcPct val="80000"/>
              </a:lnSpc>
            </a:pPr>
            <a:r>
              <a:rPr lang="en-US" dirty="0" smtClean="0">
                <a:solidFill>
                  <a:schemeClr val="tx2"/>
                </a:solidFill>
              </a:rPr>
              <a:t>Exception</a:t>
            </a:r>
          </a:p>
          <a:p>
            <a:pPr lvl="2" eaLnBrk="1" hangingPunct="1">
              <a:lnSpc>
                <a:spcPct val="80000"/>
              </a:lnSpc>
            </a:pPr>
            <a:r>
              <a:rPr lang="en-US" dirty="0" smtClean="0">
                <a:solidFill>
                  <a:schemeClr val="tx2"/>
                </a:solidFill>
              </a:rPr>
              <a:t>A program that will not be blocked by the firewall</a:t>
            </a:r>
          </a:p>
          <a:p>
            <a:pPr lvl="1" eaLnBrk="1" hangingPunct="1">
              <a:lnSpc>
                <a:spcPct val="80000"/>
              </a:lnSpc>
            </a:pPr>
            <a:r>
              <a:rPr lang="en-US" dirty="0" smtClean="0">
                <a:solidFill>
                  <a:schemeClr val="tx2"/>
                </a:solidFill>
              </a:rPr>
              <a:t>Incoming connection</a:t>
            </a:r>
          </a:p>
          <a:p>
            <a:pPr lvl="2" eaLnBrk="1" hangingPunct="1">
              <a:lnSpc>
                <a:spcPct val="80000"/>
              </a:lnSpc>
            </a:pPr>
            <a:r>
              <a:rPr lang="en-US" dirty="0" smtClean="0">
                <a:solidFill>
                  <a:schemeClr val="tx2"/>
                </a:solidFill>
              </a:rPr>
              <a:t>Traffic sent from the Internet to your computer</a:t>
            </a:r>
          </a:p>
          <a:p>
            <a:pPr lvl="1" eaLnBrk="1" hangingPunct="1">
              <a:lnSpc>
                <a:spcPct val="80000"/>
              </a:lnSpc>
            </a:pPr>
            <a:r>
              <a:rPr lang="en-US" dirty="0" smtClean="0">
                <a:solidFill>
                  <a:schemeClr val="tx2"/>
                </a:solidFill>
              </a:rPr>
              <a:t>To check firewall status</a:t>
            </a:r>
          </a:p>
          <a:p>
            <a:pPr lvl="2" eaLnBrk="1" hangingPunct="1">
              <a:lnSpc>
                <a:spcPct val="80000"/>
              </a:lnSpc>
            </a:pPr>
            <a:r>
              <a:rPr lang="en-US" dirty="0" smtClean="0">
                <a:solidFill>
                  <a:schemeClr val="tx2"/>
                </a:solidFill>
              </a:rPr>
              <a:t>Close any open programs. Control Panel, Systems and Security, Windows Firewall, </a:t>
            </a:r>
          </a:p>
          <a:p>
            <a:pPr lvl="1" eaLnBrk="1" hangingPunct="1">
              <a:lnSpc>
                <a:spcPct val="80000"/>
              </a:lnSpc>
            </a:pPr>
            <a:r>
              <a:rPr lang="en-US" dirty="0" smtClean="0">
                <a:solidFill>
                  <a:schemeClr val="tx2"/>
                </a:solidFill>
              </a:rPr>
              <a:t>To make an exception</a:t>
            </a:r>
          </a:p>
          <a:p>
            <a:pPr lvl="2" eaLnBrk="1" hangingPunct="1">
              <a:lnSpc>
                <a:spcPct val="80000"/>
              </a:lnSpc>
            </a:pPr>
            <a:r>
              <a:rPr lang="en-US" dirty="0" smtClean="0">
                <a:solidFill>
                  <a:schemeClr val="tx2"/>
                </a:solidFill>
              </a:rPr>
              <a:t>Allow  a program or feature through Windows Firewall, change settings, Allow another program, add program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pic>
        <p:nvPicPr>
          <p:cNvPr id="7170" name="Picture 2" descr="C:\Users\Steve\Desktop\PowerPoint for Windows\Solution Files\Chapter 07\07fig26.jpg"/>
          <p:cNvPicPr>
            <a:picLocks noChangeAspect="1" noChangeArrowheads="1"/>
          </p:cNvPicPr>
          <p:nvPr/>
        </p:nvPicPr>
        <p:blipFill>
          <a:blip r:embed="rId3" cstate="print"/>
          <a:srcRect/>
          <a:stretch>
            <a:fillRect/>
          </a:stretch>
        </p:blipFill>
        <p:spPr bwMode="auto">
          <a:xfrm>
            <a:off x="504092" y="1559169"/>
            <a:ext cx="7975379" cy="456027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Protecting Your Computer Using Windows Firewall</a:t>
            </a:r>
          </a:p>
          <a:p>
            <a:pPr lvl="1" eaLnBrk="1" hangingPunct="1">
              <a:lnSpc>
                <a:spcPct val="80000"/>
              </a:lnSpc>
            </a:pPr>
            <a:r>
              <a:rPr lang="en-US" dirty="0" smtClean="0">
                <a:solidFill>
                  <a:schemeClr val="tx2"/>
                </a:solidFill>
              </a:rPr>
              <a:t>Inbound traffic</a:t>
            </a:r>
          </a:p>
          <a:p>
            <a:pPr lvl="2" eaLnBrk="1" hangingPunct="1">
              <a:lnSpc>
                <a:spcPct val="80000"/>
              </a:lnSpc>
            </a:pPr>
            <a:r>
              <a:rPr lang="en-US" dirty="0" smtClean="0">
                <a:solidFill>
                  <a:schemeClr val="tx2"/>
                </a:solidFill>
              </a:rPr>
              <a:t>Data sent to your computer by other computers on the Internet</a:t>
            </a:r>
          </a:p>
          <a:p>
            <a:pPr lvl="1" eaLnBrk="1" hangingPunct="1">
              <a:lnSpc>
                <a:spcPct val="80000"/>
              </a:lnSpc>
            </a:pPr>
            <a:r>
              <a:rPr lang="en-US" dirty="0" smtClean="0">
                <a:solidFill>
                  <a:schemeClr val="tx2"/>
                </a:solidFill>
              </a:rPr>
              <a:t>Outbound traffic</a:t>
            </a:r>
          </a:p>
          <a:p>
            <a:pPr lvl="2" eaLnBrk="1" hangingPunct="1">
              <a:lnSpc>
                <a:spcPct val="80000"/>
              </a:lnSpc>
            </a:pPr>
            <a:r>
              <a:rPr lang="en-US" dirty="0" smtClean="0">
                <a:solidFill>
                  <a:schemeClr val="tx2"/>
                </a:solidFill>
              </a:rPr>
              <a:t>Data sent from your computer to other computers on the Internet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Securing a Wireless Network</a:t>
            </a:r>
          </a:p>
          <a:p>
            <a:pPr lvl="1" eaLnBrk="1" hangingPunct="1"/>
            <a:r>
              <a:rPr lang="en-US" dirty="0" smtClean="0">
                <a:solidFill>
                  <a:schemeClr val="tx2"/>
                </a:solidFill>
              </a:rPr>
              <a:t>Without security, unauthorized users can access information on your computer</a:t>
            </a:r>
          </a:p>
          <a:p>
            <a:pPr lvl="1" eaLnBrk="1" hangingPunct="1"/>
            <a:r>
              <a:rPr lang="en-US" dirty="0" smtClean="0">
                <a:solidFill>
                  <a:schemeClr val="tx2"/>
                </a:solidFill>
              </a:rPr>
              <a:t>Strong passphrase</a:t>
            </a:r>
          </a:p>
          <a:p>
            <a:pPr lvl="1" eaLnBrk="1" hangingPunct="1"/>
            <a:r>
              <a:rPr lang="en-US" dirty="0" smtClean="0">
                <a:solidFill>
                  <a:schemeClr val="tx2"/>
                </a:solidFill>
              </a:rPr>
              <a:t>Encryption</a:t>
            </a:r>
          </a:p>
          <a:p>
            <a:pPr lvl="2" eaLnBrk="1" hangingPunct="1"/>
            <a:r>
              <a:rPr lang="en-US" dirty="0" smtClean="0">
                <a:solidFill>
                  <a:schemeClr val="tx2"/>
                </a:solidFill>
              </a:rPr>
              <a:t>Used to scramble network traffic</a:t>
            </a:r>
          </a:p>
          <a:p>
            <a:pPr lvl="1" eaLnBrk="1" hangingPunct="1"/>
            <a:r>
              <a:rPr lang="en-US" dirty="0" smtClean="0">
                <a:solidFill>
                  <a:schemeClr val="tx2"/>
                </a:solidFill>
              </a:rPr>
              <a:t>Configure wireless router to not broadcast its SSID or default network name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Troubleshooting Network Problems</a:t>
            </a:r>
          </a:p>
          <a:p>
            <a:pPr lvl="1" eaLnBrk="1" hangingPunct="1"/>
            <a:r>
              <a:rPr lang="en-US" dirty="0" smtClean="0">
                <a:solidFill>
                  <a:schemeClr val="tx2"/>
                </a:solidFill>
              </a:rPr>
              <a:t>Troubleshoot</a:t>
            </a:r>
          </a:p>
          <a:p>
            <a:pPr lvl="2" eaLnBrk="1" hangingPunct="1"/>
            <a:r>
              <a:rPr lang="en-US" dirty="0" smtClean="0">
                <a:solidFill>
                  <a:schemeClr val="tx2"/>
                </a:solidFill>
              </a:rPr>
              <a:t>Analyze the problem</a:t>
            </a:r>
          </a:p>
          <a:p>
            <a:pPr lvl="2" eaLnBrk="1" hangingPunct="1"/>
            <a:r>
              <a:rPr lang="en-US" dirty="0" smtClean="0">
                <a:solidFill>
                  <a:schemeClr val="tx2"/>
                </a:solidFill>
              </a:rPr>
              <a:t>Determine possible causes</a:t>
            </a:r>
          </a:p>
          <a:p>
            <a:pPr lvl="2" eaLnBrk="1" hangingPunct="1"/>
            <a:r>
              <a:rPr lang="en-US" dirty="0" smtClean="0">
                <a:solidFill>
                  <a:schemeClr val="tx2"/>
                </a:solidFill>
              </a:rPr>
              <a:t>Implement solutions</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Troubleshooting Network Problems</a:t>
            </a:r>
          </a:p>
          <a:p>
            <a:pPr lvl="1" eaLnBrk="1" hangingPunct="1"/>
            <a:r>
              <a:rPr lang="en-US" dirty="0" smtClean="0">
                <a:solidFill>
                  <a:schemeClr val="tx2"/>
                </a:solidFill>
              </a:rPr>
              <a:t>Network discovery</a:t>
            </a:r>
          </a:p>
          <a:p>
            <a:pPr lvl="2" eaLnBrk="1" hangingPunct="1"/>
            <a:r>
              <a:rPr lang="en-US" dirty="0" smtClean="0">
                <a:solidFill>
                  <a:schemeClr val="tx2"/>
                </a:solidFill>
              </a:rPr>
              <a:t>Is a network setting</a:t>
            </a:r>
          </a:p>
          <a:p>
            <a:pPr lvl="2" eaLnBrk="1" hangingPunct="1"/>
            <a:r>
              <a:rPr lang="en-US" dirty="0" smtClean="0">
                <a:solidFill>
                  <a:schemeClr val="tx2"/>
                </a:solidFill>
              </a:rPr>
              <a:t>Controls how you see other computers on your network </a:t>
            </a:r>
          </a:p>
          <a:p>
            <a:pPr lvl="2" eaLnBrk="1" hangingPunct="1"/>
            <a:r>
              <a:rPr lang="en-US" dirty="0" smtClean="0">
                <a:solidFill>
                  <a:schemeClr val="tx2"/>
                </a:solidFill>
              </a:rPr>
              <a:t>Controls whether other computers on your network can see your computer</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and Troubleshoot a Home Network</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Troubleshooting Network Problems</a:t>
            </a:r>
          </a:p>
          <a:p>
            <a:pPr lvl="1" eaLnBrk="1" hangingPunct="1"/>
            <a:r>
              <a:rPr lang="en-US" dirty="0" smtClean="0">
                <a:solidFill>
                  <a:schemeClr val="tx2"/>
                </a:solidFill>
              </a:rPr>
              <a:t>Gateway</a:t>
            </a:r>
          </a:p>
          <a:p>
            <a:pPr lvl="2" eaLnBrk="1" hangingPunct="1"/>
            <a:r>
              <a:rPr lang="en-US" dirty="0" smtClean="0">
                <a:solidFill>
                  <a:schemeClr val="tx2"/>
                </a:solidFill>
              </a:rPr>
              <a:t>Connects two different networks</a:t>
            </a:r>
          </a:p>
          <a:p>
            <a:pPr lvl="1" eaLnBrk="1" hangingPunct="1"/>
            <a:r>
              <a:rPr lang="en-US" dirty="0" smtClean="0">
                <a:solidFill>
                  <a:schemeClr val="tx2"/>
                </a:solidFill>
              </a:rPr>
              <a:t>Network and Sharing Center</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Files and Folders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Set up backup wizard</a:t>
            </a:r>
          </a:p>
          <a:p>
            <a:pPr lvl="1" eaLnBrk="1" hangingPunct="1">
              <a:lnSpc>
                <a:spcPct val="80000"/>
              </a:lnSpc>
            </a:pPr>
            <a:r>
              <a:rPr lang="en-US" dirty="0" smtClean="0">
                <a:solidFill>
                  <a:schemeClr val="tx2"/>
                </a:solidFill>
              </a:rPr>
              <a:t>Windows 7 feature that walks you through the process of backing up your data</a:t>
            </a:r>
          </a:p>
          <a:p>
            <a:pPr lvl="1" eaLnBrk="1" hangingPunct="1">
              <a:lnSpc>
                <a:spcPct val="80000"/>
              </a:lnSpc>
            </a:pPr>
            <a:r>
              <a:rPr lang="en-US" dirty="0" smtClean="0">
                <a:solidFill>
                  <a:schemeClr val="tx2"/>
                </a:solidFill>
              </a:rPr>
              <a:t>Start, Control Panel, System and Security, Back up your computer, Set up backup, Save backup on, What do you want to backup, Data files, Save settings and run backup, Close</a:t>
            </a:r>
          </a:p>
          <a:p>
            <a:pPr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Homegroup to Share Files and Printers on a Home Network</a:t>
            </a:r>
          </a:p>
        </p:txBody>
      </p:sp>
      <p:sp>
        <p:nvSpPr>
          <p:cNvPr id="19458" name="Rectangle 3"/>
          <p:cNvSpPr>
            <a:spLocks noGrp="1" noChangeArrowheads="1"/>
          </p:cNvSpPr>
          <p:nvPr>
            <p:ph type="body" idx="1"/>
          </p:nvPr>
        </p:nvSpPr>
        <p:spPr>
          <a:xfrm>
            <a:off x="536028" y="2123091"/>
            <a:ext cx="8324193" cy="4114800"/>
          </a:xfrm>
        </p:spPr>
        <p:txBody>
          <a:bodyPr/>
          <a:lstStyle/>
          <a:p>
            <a:pPr eaLnBrk="1" hangingPunct="1">
              <a:lnSpc>
                <a:spcPct val="80000"/>
              </a:lnSpc>
            </a:pPr>
            <a:r>
              <a:rPr lang="en-US" b="1" dirty="0" smtClean="0">
                <a:solidFill>
                  <a:schemeClr val="tx2"/>
                </a:solidFill>
              </a:rPr>
              <a:t>Using Homegroup to Share Files and Printers on a Home Network</a:t>
            </a:r>
          </a:p>
          <a:p>
            <a:pPr lvl="1" eaLnBrk="1" hangingPunct="1">
              <a:lnSpc>
                <a:spcPct val="80000"/>
              </a:lnSpc>
            </a:pPr>
            <a:r>
              <a:rPr lang="en-US" dirty="0" smtClean="0">
                <a:solidFill>
                  <a:schemeClr val="tx2"/>
                </a:solidFill>
              </a:rPr>
              <a:t>Shared Resource</a:t>
            </a:r>
          </a:p>
          <a:p>
            <a:pPr lvl="2" eaLnBrk="1" hangingPunct="1">
              <a:lnSpc>
                <a:spcPct val="80000"/>
              </a:lnSpc>
            </a:pPr>
            <a:r>
              <a:rPr lang="en-US" dirty="0" smtClean="0">
                <a:solidFill>
                  <a:schemeClr val="tx2"/>
                </a:solidFill>
              </a:rPr>
              <a:t>Device connected to one computer that can be accessed by another computer on the network</a:t>
            </a:r>
          </a:p>
          <a:p>
            <a:pPr lvl="1" eaLnBrk="1" hangingPunct="1">
              <a:lnSpc>
                <a:spcPct val="80000"/>
              </a:lnSpc>
            </a:pPr>
            <a:r>
              <a:rPr lang="en-US" dirty="0" smtClean="0">
                <a:solidFill>
                  <a:schemeClr val="tx2"/>
                </a:solidFill>
              </a:rPr>
              <a:t>Homegroup</a:t>
            </a:r>
          </a:p>
          <a:p>
            <a:pPr lvl="2" eaLnBrk="1" hangingPunct="1">
              <a:lnSpc>
                <a:spcPct val="80000"/>
              </a:lnSpc>
            </a:pPr>
            <a:r>
              <a:rPr lang="en-US" dirty="0" smtClean="0">
                <a:solidFill>
                  <a:schemeClr val="tx2"/>
                </a:solidFill>
              </a:rPr>
              <a:t>Group of computers that share files and printers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Homegroup to Share Files and Printers on a Home Network</a:t>
            </a:r>
          </a:p>
        </p:txBody>
      </p:sp>
      <p:sp>
        <p:nvSpPr>
          <p:cNvPr id="19458" name="Rectangle 3"/>
          <p:cNvSpPr>
            <a:spLocks noGrp="1" noChangeArrowheads="1"/>
          </p:cNvSpPr>
          <p:nvPr>
            <p:ph type="body" idx="1"/>
          </p:nvPr>
        </p:nvSpPr>
        <p:spPr>
          <a:xfrm>
            <a:off x="536028" y="2123091"/>
            <a:ext cx="8324193" cy="4114800"/>
          </a:xfrm>
        </p:spPr>
        <p:txBody>
          <a:bodyPr/>
          <a:lstStyle/>
          <a:p>
            <a:pPr eaLnBrk="1" hangingPunct="1">
              <a:lnSpc>
                <a:spcPct val="80000"/>
              </a:lnSpc>
            </a:pPr>
            <a:r>
              <a:rPr lang="en-US" b="1" dirty="0" smtClean="0">
                <a:solidFill>
                  <a:schemeClr val="tx2"/>
                </a:solidFill>
              </a:rPr>
              <a:t>Using Homegroup to Share Files and Printers on a Home Network</a:t>
            </a:r>
          </a:p>
          <a:p>
            <a:pPr lvl="1" eaLnBrk="1" hangingPunct="1">
              <a:lnSpc>
                <a:spcPct val="80000"/>
              </a:lnSpc>
            </a:pPr>
            <a:r>
              <a:rPr lang="en-US" dirty="0" smtClean="0">
                <a:solidFill>
                  <a:schemeClr val="tx2"/>
                </a:solidFill>
              </a:rPr>
              <a:t>Connecting a printer</a:t>
            </a:r>
          </a:p>
          <a:p>
            <a:pPr lvl="2" eaLnBrk="1" hangingPunct="1">
              <a:lnSpc>
                <a:spcPct val="80000"/>
              </a:lnSpc>
            </a:pPr>
            <a:r>
              <a:rPr lang="en-US" dirty="0" smtClean="0">
                <a:solidFill>
                  <a:schemeClr val="tx2"/>
                </a:solidFill>
              </a:rPr>
              <a:t>Start, Devices and Printers</a:t>
            </a:r>
          </a:p>
          <a:p>
            <a:pPr lvl="1" eaLnBrk="1" hangingPunct="1">
              <a:lnSpc>
                <a:spcPct val="80000"/>
              </a:lnSpc>
            </a:pPr>
            <a:r>
              <a:rPr lang="en-US" dirty="0" smtClean="0">
                <a:solidFill>
                  <a:schemeClr val="tx2"/>
                </a:solidFill>
              </a:rPr>
              <a:t>Share a specific folder</a:t>
            </a:r>
          </a:p>
          <a:p>
            <a:pPr lvl="2" eaLnBrk="1" hangingPunct="1">
              <a:lnSpc>
                <a:spcPct val="80000"/>
              </a:lnSpc>
            </a:pPr>
            <a:r>
              <a:rPr lang="en-US" dirty="0" smtClean="0">
                <a:solidFill>
                  <a:schemeClr val="tx2"/>
                </a:solidFill>
              </a:rPr>
              <a:t>In Windows Explorer, right-click folder, Share with </a:t>
            </a: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Homegroup to Share Files and Printers on a Home Network</a:t>
            </a:r>
          </a:p>
        </p:txBody>
      </p:sp>
      <p:sp>
        <p:nvSpPr>
          <p:cNvPr id="19458" name="Rectangle 3"/>
          <p:cNvSpPr>
            <a:spLocks noGrp="1" noChangeArrowheads="1"/>
          </p:cNvSpPr>
          <p:nvPr>
            <p:ph type="body" idx="1"/>
          </p:nvPr>
        </p:nvSpPr>
        <p:spPr>
          <a:xfrm>
            <a:off x="536028" y="2123091"/>
            <a:ext cx="8324193" cy="4114800"/>
          </a:xfrm>
        </p:spPr>
        <p:txBody>
          <a:bodyPr/>
          <a:lstStyle/>
          <a:p>
            <a:pPr eaLnBrk="1" hangingPunct="1">
              <a:lnSpc>
                <a:spcPct val="80000"/>
              </a:lnSpc>
            </a:pPr>
            <a:r>
              <a:rPr lang="en-US" b="1" dirty="0" smtClean="0">
                <a:solidFill>
                  <a:schemeClr val="tx2"/>
                </a:solidFill>
              </a:rPr>
              <a:t>Using </a:t>
            </a:r>
            <a:r>
              <a:rPr lang="en-US" b="1" dirty="0" err="1" smtClean="0">
                <a:solidFill>
                  <a:schemeClr val="tx2"/>
                </a:solidFill>
              </a:rPr>
              <a:t>Homegroup</a:t>
            </a:r>
            <a:r>
              <a:rPr lang="en-US" b="1" dirty="0" smtClean="0">
                <a:solidFill>
                  <a:schemeClr val="tx2"/>
                </a:solidFill>
              </a:rPr>
              <a:t> to Share Files and Printers on a Home Network</a:t>
            </a:r>
          </a:p>
          <a:p>
            <a:pPr lvl="1" eaLnBrk="1" hangingPunct="1">
              <a:lnSpc>
                <a:spcPct val="80000"/>
              </a:lnSpc>
            </a:pPr>
            <a:r>
              <a:rPr lang="en-US" dirty="0" smtClean="0">
                <a:solidFill>
                  <a:schemeClr val="tx2"/>
                </a:solidFill>
              </a:rPr>
              <a:t>Control Panel, Network, Internet, </a:t>
            </a:r>
            <a:r>
              <a:rPr lang="en-US" dirty="0" err="1" smtClean="0">
                <a:solidFill>
                  <a:schemeClr val="tx2"/>
                </a:solidFill>
              </a:rPr>
              <a:t>HomeGroup</a:t>
            </a:r>
            <a:endParaRPr lang="en-US" dirty="0" smtClean="0">
              <a:solidFill>
                <a:schemeClr val="tx2"/>
              </a:solidFill>
            </a:endParaRPr>
          </a:p>
          <a:p>
            <a:pPr lvl="2"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26627"/>
          </a:xfrm>
        </p:spPr>
        <p:txBody>
          <a:bodyPr/>
          <a:lstStyle/>
          <a:p>
            <a:pPr eaLnBrk="1" hangingPunct="1"/>
            <a:r>
              <a:rPr lang="en-US" dirty="0" smtClean="0"/>
              <a:t>Use Homegroup to Share Files and Printers on a Home Network</a:t>
            </a:r>
          </a:p>
        </p:txBody>
      </p:sp>
      <p:pic>
        <p:nvPicPr>
          <p:cNvPr id="6146" name="Picture 2" descr="C:\Users\Steve\Desktop\PowerPoint for Windows\Solution Files\Chapter 07\07fig30.jpg"/>
          <p:cNvPicPr>
            <a:picLocks noChangeAspect="1" noChangeArrowheads="1"/>
          </p:cNvPicPr>
          <p:nvPr/>
        </p:nvPicPr>
        <p:blipFill>
          <a:blip r:embed="rId3" cstate="print"/>
          <a:srcRect/>
          <a:stretch>
            <a:fillRect/>
          </a:stretch>
        </p:blipFill>
        <p:spPr bwMode="auto">
          <a:xfrm>
            <a:off x="539730" y="1957754"/>
            <a:ext cx="7782130" cy="4314092"/>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Back Up and Restore Files and Folders</a:t>
            </a:r>
          </a:p>
          <a:p>
            <a:pPr eaLnBrk="1" hangingPunct="1">
              <a:lnSpc>
                <a:spcPct val="110000"/>
              </a:lnSpc>
            </a:pPr>
            <a:r>
              <a:rPr lang="en-US" b="1" dirty="0" smtClean="0">
                <a:solidFill>
                  <a:schemeClr val="tx2"/>
                </a:solidFill>
              </a:rPr>
              <a:t>Back Up and Restore Your Entire Computer</a:t>
            </a:r>
          </a:p>
          <a:p>
            <a:pPr eaLnBrk="1" hangingPunct="1">
              <a:lnSpc>
                <a:spcPct val="110000"/>
              </a:lnSpc>
            </a:pPr>
            <a:r>
              <a:rPr lang="en-US" b="1" dirty="0" smtClean="0">
                <a:solidFill>
                  <a:schemeClr val="tx2"/>
                </a:solidFill>
              </a:rPr>
              <a:t>Configure System Restore and Recover Using Restore Points</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Use the Network and Sharing Center to Set Up a Home Network</a:t>
            </a:r>
          </a:p>
          <a:p>
            <a:pPr eaLnBrk="1" hangingPunct="1">
              <a:lnSpc>
                <a:spcPct val="110000"/>
              </a:lnSpc>
            </a:pPr>
            <a:r>
              <a:rPr lang="en-US" b="1" dirty="0" smtClean="0">
                <a:solidFill>
                  <a:schemeClr val="tx2"/>
                </a:solidFill>
              </a:rPr>
              <a:t>Secure and Troubleshoot a Home Network</a:t>
            </a:r>
          </a:p>
          <a:p>
            <a:pPr eaLnBrk="1" hangingPunct="1">
              <a:lnSpc>
                <a:spcPct val="110000"/>
              </a:lnSpc>
            </a:pPr>
            <a:r>
              <a:rPr lang="en-US" b="1" dirty="0" smtClean="0">
                <a:solidFill>
                  <a:schemeClr val="tx2"/>
                </a:solidFill>
              </a:rPr>
              <a:t>Use Homegroup to Share Files and Printers on a Home Network</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dirty="0"/>
          </a:p>
        </p:txBody>
      </p:sp>
      <p:pic>
        <p:nvPicPr>
          <p:cNvPr id="26627"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26628"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Files and Folders</a:t>
            </a:r>
          </a:p>
        </p:txBody>
      </p:sp>
      <p:pic>
        <p:nvPicPr>
          <p:cNvPr id="1026" name="Picture 2" descr="C:\Users\Steve\Desktop\PowerPoint for Windows\Solution Files\Chapter 07\07fig02.jpg"/>
          <p:cNvPicPr>
            <a:picLocks noChangeAspect="1" noChangeArrowheads="1"/>
          </p:cNvPicPr>
          <p:nvPr/>
        </p:nvPicPr>
        <p:blipFill>
          <a:blip r:embed="rId3" cstate="print"/>
          <a:srcRect/>
          <a:stretch>
            <a:fillRect/>
          </a:stretch>
        </p:blipFill>
        <p:spPr bwMode="auto">
          <a:xfrm>
            <a:off x="328246" y="1875692"/>
            <a:ext cx="8543301" cy="4454770"/>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Files and Folders</a:t>
            </a:r>
          </a:p>
        </p:txBody>
      </p:sp>
      <p:pic>
        <p:nvPicPr>
          <p:cNvPr id="2050" name="Picture 2" descr="C:\Users\Steve\Desktop\PowerPoint for Windows\Solution Files\Chapter 07\07fig07.jpg"/>
          <p:cNvPicPr>
            <a:picLocks noChangeAspect="1" noChangeArrowheads="1"/>
          </p:cNvPicPr>
          <p:nvPr/>
        </p:nvPicPr>
        <p:blipFill>
          <a:blip r:embed="rId3" cstate="print"/>
          <a:srcRect/>
          <a:stretch>
            <a:fillRect/>
          </a:stretch>
        </p:blipFill>
        <p:spPr bwMode="auto">
          <a:xfrm>
            <a:off x="566425" y="1992923"/>
            <a:ext cx="8326244" cy="368104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Files and Folders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Restoring a File</a:t>
            </a:r>
          </a:p>
          <a:p>
            <a:pPr lvl="1" eaLnBrk="1" hangingPunct="1">
              <a:lnSpc>
                <a:spcPct val="80000"/>
              </a:lnSpc>
            </a:pPr>
            <a:r>
              <a:rPr lang="en-US" dirty="0" smtClean="0">
                <a:solidFill>
                  <a:schemeClr val="tx2"/>
                </a:solidFill>
              </a:rPr>
              <a:t>Moving a backup file from your backup device to your computer</a:t>
            </a:r>
          </a:p>
          <a:p>
            <a:pPr lvl="1" eaLnBrk="1" hangingPunct="1">
              <a:lnSpc>
                <a:spcPct val="80000"/>
              </a:lnSpc>
            </a:pPr>
            <a:r>
              <a:rPr lang="en-US" dirty="0" smtClean="0">
                <a:solidFill>
                  <a:schemeClr val="tx2"/>
                </a:solidFill>
              </a:rPr>
              <a:t>Start, Control Panel, System and Security, Backup your computer, Backup and Restore window, Restore my files, Browse for files, Browse the backup for files, file list, Restore files, Where do you want to restore your files, Restore</a:t>
            </a:r>
          </a:p>
          <a:p>
            <a:pPr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Back Up and Restore Your Entire Computer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System Image</a:t>
            </a:r>
          </a:p>
          <a:p>
            <a:pPr lvl="1" eaLnBrk="1" hangingPunct="1">
              <a:lnSpc>
                <a:spcPct val="80000"/>
              </a:lnSpc>
            </a:pPr>
            <a:r>
              <a:rPr lang="en-US" dirty="0" smtClean="0">
                <a:solidFill>
                  <a:schemeClr val="tx2"/>
                </a:solidFill>
              </a:rPr>
              <a:t>Backup image that contains copies of programs, system settings, and files</a:t>
            </a:r>
          </a:p>
          <a:p>
            <a:pPr lvl="1" eaLnBrk="1" hangingPunct="1">
              <a:lnSpc>
                <a:spcPct val="80000"/>
              </a:lnSpc>
            </a:pPr>
            <a:r>
              <a:rPr lang="en-US" dirty="0" smtClean="0">
                <a:solidFill>
                  <a:schemeClr val="tx2"/>
                </a:solidFill>
              </a:rPr>
              <a:t>Used to restore the contents of your computer</a:t>
            </a:r>
          </a:p>
          <a:p>
            <a:pPr lvl="1" eaLnBrk="1" hangingPunct="1">
              <a:lnSpc>
                <a:spcPct val="80000"/>
              </a:lnSpc>
            </a:pPr>
            <a:r>
              <a:rPr lang="en-US" dirty="0" smtClean="0">
                <a:solidFill>
                  <a:schemeClr val="tx2"/>
                </a:solidFill>
              </a:rPr>
              <a:t>Complete restoration of your computer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3268</TotalTime>
  <Words>2256</Words>
  <Application>Microsoft Office PowerPoint</Application>
  <PresentationFormat>On-screen Show (4:3)</PresentationFormat>
  <Paragraphs>307</Paragraphs>
  <Slides>56</Slides>
  <Notes>12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PowerPoint Presentation</vt:lpstr>
      <vt:lpstr>Objectives</vt:lpstr>
      <vt:lpstr>Objectives</vt:lpstr>
      <vt:lpstr>Back Up and Restore Files and Folders</vt:lpstr>
      <vt:lpstr>Back Up and Restore Files and Folders</vt:lpstr>
      <vt:lpstr>Back Up and Restore Files and Folders</vt:lpstr>
      <vt:lpstr>Back Up and Restore Files and Folders</vt:lpstr>
      <vt:lpstr>Back Up and Restore Files and Folders</vt:lpstr>
      <vt:lpstr>Back Up and Restore Your Entire Computer</vt:lpstr>
      <vt:lpstr>Back Up and Restore Files and Folders</vt:lpstr>
      <vt:lpstr>Back Up and Restore Your Entire Computer</vt:lpstr>
      <vt:lpstr>Configure System Restore and Recover Using Restore Points</vt:lpstr>
      <vt:lpstr>Configure System Restore and Recover Using Restore Points</vt:lpstr>
      <vt:lpstr>Configure System Restore and Recover Using Restore Points</vt:lpstr>
      <vt:lpstr>Configure System Restore and Recover Using Restore Points</vt:lpstr>
      <vt:lpstr>Configure System Restore and Recover Using Restore Points</vt:lpstr>
      <vt:lpstr>Configure System Restore and Recover Using Restore Points</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Use the Network and Sharing Center to Set Up a Home Network</vt:lpstr>
      <vt:lpstr>Secure and Troubleshoot a Home Network</vt:lpstr>
      <vt:lpstr>Secure and Troubleshoot a Home Network</vt:lpstr>
      <vt:lpstr>Secure and Troubleshoot a Home Network</vt:lpstr>
      <vt:lpstr>Secure and Troubleshoot a Home Network</vt:lpstr>
      <vt:lpstr>Secure and Troubleshoot a Home Network</vt:lpstr>
      <vt:lpstr>Secure and Troubleshoot a Home Network</vt:lpstr>
      <vt:lpstr>Secure and Troubleshoot a Home Network</vt:lpstr>
      <vt:lpstr>Secure and Troubleshoot a Home Network</vt:lpstr>
      <vt:lpstr>Use Homegroup to Share Files and Printers on a Home Network</vt:lpstr>
      <vt:lpstr>Use Homegroup to Share Files and Printers on a Home Network</vt:lpstr>
      <vt:lpstr>Use Homegroup to Share Files and Printers on a Home Network</vt:lpstr>
      <vt:lpstr>Use Homegroup to Share Files and Printers on a Home Network</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2011-04-23T00:12:39Z</dcterms:modified>
</cp:coreProperties>
</file>