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58" r:id="rId3"/>
    <p:sldId id="268" r:id="rId4"/>
    <p:sldId id="279" r:id="rId5"/>
    <p:sldId id="259" r:id="rId6"/>
    <p:sldId id="281" r:id="rId7"/>
    <p:sldId id="310" r:id="rId8"/>
    <p:sldId id="272" r:id="rId9"/>
    <p:sldId id="307" r:id="rId10"/>
    <p:sldId id="308" r:id="rId11"/>
    <p:sldId id="306" r:id="rId12"/>
    <p:sldId id="282" r:id="rId13"/>
    <p:sldId id="311" r:id="rId14"/>
    <p:sldId id="316" r:id="rId15"/>
    <p:sldId id="287" r:id="rId16"/>
    <p:sldId id="317" r:id="rId17"/>
    <p:sldId id="312" r:id="rId18"/>
    <p:sldId id="273" r:id="rId19"/>
    <p:sldId id="318" r:id="rId20"/>
    <p:sldId id="284" r:id="rId21"/>
    <p:sldId id="313" r:id="rId22"/>
    <p:sldId id="285" r:id="rId23"/>
    <p:sldId id="305" r:id="rId24"/>
    <p:sldId id="319" r:id="rId25"/>
    <p:sldId id="286" r:id="rId26"/>
    <p:sldId id="320" r:id="rId27"/>
    <p:sldId id="288" r:id="rId28"/>
    <p:sldId id="274" r:id="rId29"/>
    <p:sldId id="289" r:id="rId30"/>
    <p:sldId id="290" r:id="rId31"/>
    <p:sldId id="321" r:id="rId32"/>
    <p:sldId id="322" r:id="rId33"/>
    <p:sldId id="303" r:id="rId34"/>
    <p:sldId id="304" r:id="rId35"/>
    <p:sldId id="292" r:id="rId36"/>
    <p:sldId id="275" r:id="rId37"/>
    <p:sldId id="293" r:id="rId38"/>
    <p:sldId id="294" r:id="rId39"/>
    <p:sldId id="324" r:id="rId40"/>
    <p:sldId id="314" r:id="rId41"/>
    <p:sldId id="325" r:id="rId42"/>
    <p:sldId id="295" r:id="rId43"/>
    <p:sldId id="276" r:id="rId44"/>
    <p:sldId id="296" r:id="rId45"/>
    <p:sldId id="297" r:id="rId46"/>
    <p:sldId id="315" r:id="rId47"/>
    <p:sldId id="298" r:id="rId48"/>
    <p:sldId id="277" r:id="rId49"/>
    <p:sldId id="299" r:id="rId50"/>
    <p:sldId id="300" r:id="rId51"/>
    <p:sldId id="326" r:id="rId52"/>
    <p:sldId id="278" r:id="rId53"/>
    <p:sldId id="302" r:id="rId54"/>
    <p:sldId id="269" r:id="rId55"/>
    <p:sldId id="270" r:id="rId56"/>
    <p:sldId id="271" r:id="rId57"/>
    <p:sldId id="266"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Owner" initials="O" lastIdx="5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0" autoAdjust="0"/>
  </p:normalViewPr>
  <p:slideViewPr>
    <p:cSldViewPr snapToGrid="0">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78FE8-D7C8-4AEE-945E-491D7675F372}" type="slidenum">
              <a:rPr lang="en-US"/>
              <a:pPr>
                <a:defRPr/>
              </a:pPr>
              <a:t>‹#›</a:t>
            </a:fld>
            <a:endParaRPr lang="en-US" dirty="0"/>
          </a:p>
        </p:txBody>
      </p:sp>
    </p:spTree>
    <p:extLst>
      <p:ext uri="{BB962C8B-B14F-4D97-AF65-F5344CB8AC3E}">
        <p14:creationId xmlns:p14="http://schemas.microsoft.com/office/powerpoint/2010/main" val="243917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D54998-EE73-4B98-8F3F-F4AF5E2964BA}" type="slidenum">
              <a:rPr lang="en-US"/>
              <a:pPr>
                <a:defRPr/>
              </a:pPr>
              <a:t>‹#›</a:t>
            </a:fld>
            <a:endParaRPr lang="en-US" dirty="0"/>
          </a:p>
        </p:txBody>
      </p:sp>
    </p:spTree>
    <p:extLst>
      <p:ext uri="{BB962C8B-B14F-4D97-AF65-F5344CB8AC3E}">
        <p14:creationId xmlns:p14="http://schemas.microsoft.com/office/powerpoint/2010/main" val="33770177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US" dirty="0" smtClean="0"/>
              <a:t>&lt;#&gt;</a:t>
            </a:r>
          </a:p>
        </p:txBody>
      </p:sp>
      <p:sp>
        <p:nvSpPr>
          <p:cNvPr id="17410" name="Rectangle 7"/>
          <p:cNvSpPr>
            <a:spLocks noGrp="1" noChangeArrowheads="1"/>
          </p:cNvSpPr>
          <p:nvPr>
            <p:ph type="sldNum" sz="quarter" idx="5"/>
          </p:nvPr>
        </p:nvSpPr>
        <p:spPr>
          <a:noFill/>
        </p:spPr>
        <p:txBody>
          <a:bodyPr/>
          <a:lstStyle/>
          <a:p>
            <a:fld id="{C6519E6E-2611-499E-A720-BE4933C3D48E}"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6.2</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6.10</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6.12</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6.17</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6.39</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6.45</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46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userDrawn="1"/>
        </p:nvSpPr>
        <p:spPr bwMode="auto">
          <a:xfrm>
            <a:off x="425450" y="6454775"/>
            <a:ext cx="8220075" cy="24447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Windows 7</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a:t>
            </a:r>
            <a:r>
              <a:rPr lang="en-US" sz="1000" dirty="0" smtClean="0">
                <a:solidFill>
                  <a:schemeClr val="tx2"/>
                </a:solidFill>
              </a:rPr>
              <a:t> </a:t>
            </a:r>
            <a:r>
              <a:rPr lang="en-US" sz="1000" baseline="30000" dirty="0">
                <a:solidFill>
                  <a:schemeClr val="tx2"/>
                </a:solidFill>
              </a:rPr>
              <a:t>Pearson Education, Inc. Publishing as Prentice Hall</a:t>
            </a:r>
            <a:r>
              <a:rPr lang="en-US" sz="1000" i="1" baseline="30000" dirty="0"/>
              <a:t>	</a:t>
            </a:r>
            <a:fld id="{75DC7789-535B-4B95-BC3D-FCC6C7DF7266}"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Microsoft</a:t>
            </a:r>
            <a:r>
              <a:rPr lang="en-US" sz="2800" b="1" i="1" baseline="30000" dirty="0" smtClean="0"/>
              <a:t>®</a:t>
            </a:r>
            <a:r>
              <a:rPr lang="en-US" sz="2800" b="1" i="1" dirty="0" smtClean="0"/>
              <a:t> Windows 7</a:t>
            </a:r>
          </a:p>
          <a:p>
            <a:pPr algn="ctr" eaLnBrk="1" hangingPunct="1">
              <a:lnSpc>
                <a:spcPct val="160000"/>
              </a:lnSpc>
              <a:buFontTx/>
              <a:buNone/>
            </a:pPr>
            <a:r>
              <a:rPr lang="en-US" sz="2800" b="1" dirty="0" smtClean="0">
                <a:solidFill>
                  <a:schemeClr val="tx2"/>
                </a:solidFill>
              </a:rPr>
              <a:t>Chapter 6</a:t>
            </a:r>
          </a:p>
          <a:p>
            <a:pPr algn="ctr" eaLnBrk="1" hangingPunct="1">
              <a:lnSpc>
                <a:spcPct val="60000"/>
              </a:lnSpc>
              <a:spcAft>
                <a:spcPts val="1300"/>
              </a:spcAft>
              <a:buFontTx/>
              <a:buNone/>
            </a:pPr>
            <a:r>
              <a:rPr lang="en-US" sz="2400" dirty="0" smtClean="0">
                <a:solidFill>
                  <a:schemeClr val="tx2"/>
                </a:solidFill>
              </a:rPr>
              <a:t>Using Windows Live Essentials</a:t>
            </a:r>
          </a:p>
          <a:p>
            <a:pPr algn="ctr" eaLnBrk="1" hangingPunct="1">
              <a:lnSpc>
                <a:spcPct val="60000"/>
              </a:lnSpc>
              <a:spcAft>
                <a:spcPts val="1300"/>
              </a:spcAft>
              <a:buFontTx/>
              <a:buNone/>
            </a:pPr>
            <a:r>
              <a:rPr lang="en-US" sz="2400" dirty="0" smtClean="0">
                <a:solidFill>
                  <a:schemeClr val="tx2"/>
                </a:solidFill>
              </a:rPr>
              <a:t> and Windows Media Center</a:t>
            </a:r>
          </a:p>
          <a:p>
            <a:pPr eaLnBrk="1" hangingPunct="1">
              <a:lnSpc>
                <a:spcPct val="90000"/>
              </a:lnSpc>
            </a:pPr>
            <a:endParaRPr lang="en-US" dirty="0" smtClean="0"/>
          </a:p>
        </p:txBody>
      </p:sp>
      <p:sp>
        <p:nvSpPr>
          <p:cNvPr id="16394" name="Rectangle 25"/>
          <p:cNvSpPr>
            <a:spLocks noGrp="1" noChangeArrowheads="1"/>
          </p:cNvSpPr>
          <p:nvPr>
            <p:ph type="title"/>
          </p:nvPr>
        </p:nvSpPr>
        <p:spPr/>
        <p:txBody>
          <a:bodyPr/>
          <a:lstStyle/>
          <a:p>
            <a:pPr eaLnBrk="1" hangingPunct="1"/>
            <a:endParaRPr lang="en-US" dirty="0" smtClean="0"/>
          </a:p>
        </p:txBody>
      </p:sp>
      <p:pic>
        <p:nvPicPr>
          <p:cNvPr id="16395"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901529" y="2393507"/>
            <a:ext cx="7772400" cy="4013812"/>
          </a:xfrm>
        </p:spPr>
        <p:txBody>
          <a:bodyPr/>
          <a:lstStyle/>
          <a:p>
            <a:pPr lvl="1" eaLnBrk="1" hangingPunct="1">
              <a:lnSpc>
                <a:spcPct val="80000"/>
              </a:lnSpc>
            </a:pPr>
            <a:r>
              <a:rPr lang="en-US" dirty="0" smtClean="0">
                <a:solidFill>
                  <a:schemeClr val="tx2"/>
                </a:solidFill>
              </a:rPr>
              <a:t>.jpg, .jpeg (Joint Photographic Experts Group)</a:t>
            </a:r>
          </a:p>
          <a:p>
            <a:pPr lvl="2" eaLnBrk="1" hangingPunct="1">
              <a:lnSpc>
                <a:spcPct val="80000"/>
              </a:lnSpc>
            </a:pPr>
            <a:r>
              <a:rPr lang="en-US" dirty="0" smtClean="0">
                <a:solidFill>
                  <a:schemeClr val="tx2"/>
                </a:solidFill>
              </a:rPr>
              <a:t>Used for photos and other continuous tone images on the Web</a:t>
            </a:r>
          </a:p>
          <a:p>
            <a:pPr lvl="1" eaLnBrk="1" hangingPunct="1">
              <a:lnSpc>
                <a:spcPct val="80000"/>
              </a:lnSpc>
            </a:pPr>
            <a:r>
              <a:rPr lang="en-US" dirty="0" smtClean="0">
                <a:solidFill>
                  <a:schemeClr val="tx2"/>
                </a:solidFill>
              </a:rPr>
              <a:t>.</a:t>
            </a:r>
            <a:r>
              <a:rPr lang="en-US" dirty="0" err="1" smtClean="0">
                <a:solidFill>
                  <a:schemeClr val="tx2"/>
                </a:solidFill>
              </a:rPr>
              <a:t>png</a:t>
            </a:r>
            <a:r>
              <a:rPr lang="en-US" dirty="0" smtClean="0">
                <a:solidFill>
                  <a:schemeClr val="tx2"/>
                </a:solidFill>
              </a:rPr>
              <a:t> (Portable Network Graphics)</a:t>
            </a:r>
          </a:p>
          <a:p>
            <a:pPr lvl="2" eaLnBrk="1" hangingPunct="1">
              <a:lnSpc>
                <a:spcPct val="80000"/>
              </a:lnSpc>
            </a:pPr>
            <a:r>
              <a:rPr lang="en-US" dirty="0" smtClean="0">
                <a:solidFill>
                  <a:schemeClr val="tx2"/>
                </a:solidFill>
              </a:rPr>
              <a:t>Combines the features of .gifs and .jpegs on the Web</a:t>
            </a:r>
          </a:p>
          <a:p>
            <a:pPr lvl="1" eaLnBrk="1" hangingPunct="1">
              <a:lnSpc>
                <a:spcPct val="80000"/>
              </a:lnSpc>
            </a:pPr>
            <a:r>
              <a:rPr lang="en-US" dirty="0" smtClean="0">
                <a:solidFill>
                  <a:schemeClr val="tx2"/>
                </a:solidFill>
              </a:rPr>
              <a:t>.</a:t>
            </a:r>
            <a:r>
              <a:rPr lang="en-US" dirty="0" err="1" smtClean="0">
                <a:solidFill>
                  <a:schemeClr val="tx2"/>
                </a:solidFill>
              </a:rPr>
              <a:t>tif</a:t>
            </a:r>
            <a:r>
              <a:rPr lang="en-US" dirty="0" smtClean="0">
                <a:solidFill>
                  <a:schemeClr val="tx2"/>
                </a:solidFill>
              </a:rPr>
              <a:t>, .tiff (Tagged Image File Format)</a:t>
            </a:r>
          </a:p>
          <a:p>
            <a:pPr lvl="2" eaLnBrk="1" hangingPunct="1">
              <a:lnSpc>
                <a:spcPct val="80000"/>
              </a:lnSpc>
            </a:pPr>
            <a:r>
              <a:rPr lang="en-US" dirty="0" smtClean="0">
                <a:solidFill>
                  <a:schemeClr val="tx2"/>
                </a:solidFill>
              </a:rPr>
              <a:t>Used primarily for traditional print graphics</a:t>
            </a:r>
          </a:p>
          <a:p>
            <a:pPr lvl="2" eaLnBrk="1" hangingPunct="1">
              <a:lnSpc>
                <a:spcPct val="80000"/>
              </a:lnSpc>
            </a:pPr>
            <a:r>
              <a:rPr lang="en-US" dirty="0" smtClean="0">
                <a:solidFill>
                  <a:schemeClr val="tx2"/>
                </a:solidFill>
              </a:rPr>
              <a:t>Not used for Web pages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01565" y="2476326"/>
            <a:ext cx="7772400" cy="4013812"/>
          </a:xfrm>
        </p:spPr>
        <p:txBody>
          <a:bodyPr/>
          <a:lstStyle/>
          <a:p>
            <a:pPr eaLnBrk="1" hangingPunct="1">
              <a:lnSpc>
                <a:spcPct val="80000"/>
              </a:lnSpc>
            </a:pPr>
            <a:r>
              <a:rPr lang="en-US" b="1" dirty="0" smtClean="0">
                <a:solidFill>
                  <a:schemeClr val="tx2"/>
                </a:solidFill>
              </a:rPr>
              <a:t>Resolution</a:t>
            </a:r>
          </a:p>
          <a:p>
            <a:pPr lvl="1" eaLnBrk="1" hangingPunct="1">
              <a:lnSpc>
                <a:spcPct val="80000"/>
              </a:lnSpc>
            </a:pPr>
            <a:r>
              <a:rPr lang="en-US" dirty="0" smtClean="0">
                <a:solidFill>
                  <a:schemeClr val="tx2"/>
                </a:solidFill>
              </a:rPr>
              <a:t>The number of pixels used</a:t>
            </a:r>
          </a:p>
          <a:p>
            <a:pPr eaLnBrk="1" hangingPunct="1">
              <a:lnSpc>
                <a:spcPct val="80000"/>
              </a:lnSpc>
            </a:pPr>
            <a:r>
              <a:rPr lang="en-US" b="1" dirty="0" smtClean="0">
                <a:solidFill>
                  <a:schemeClr val="tx2"/>
                </a:solidFill>
              </a:rPr>
              <a:t>Pixel</a:t>
            </a:r>
          </a:p>
          <a:p>
            <a:pPr lvl="1" eaLnBrk="1" hangingPunct="1">
              <a:lnSpc>
                <a:spcPct val="80000"/>
              </a:lnSpc>
            </a:pPr>
            <a:r>
              <a:rPr lang="en-US" dirty="0" smtClean="0">
                <a:solidFill>
                  <a:schemeClr val="tx2"/>
                </a:solidFill>
              </a:rPr>
              <a:t>Smallest element used in a picture</a:t>
            </a:r>
          </a:p>
          <a:p>
            <a:pPr lvl="1" eaLnBrk="1" hangingPunct="1">
              <a:lnSpc>
                <a:spcPct val="80000"/>
              </a:lnSpc>
            </a:pPr>
            <a:r>
              <a:rPr lang="en-US" dirty="0" smtClean="0">
                <a:solidFill>
                  <a:schemeClr val="tx2"/>
                </a:solidFill>
              </a:rPr>
              <a:t>The larger number of pixels, higher resolution of the photo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48862" y="2350202"/>
            <a:ext cx="7772400" cy="4013812"/>
          </a:xfrm>
        </p:spPr>
        <p:txBody>
          <a:bodyPr/>
          <a:lstStyle/>
          <a:p>
            <a:pPr eaLnBrk="1" hangingPunct="1">
              <a:lnSpc>
                <a:spcPct val="80000"/>
              </a:lnSpc>
            </a:pPr>
            <a:r>
              <a:rPr lang="en-US" b="1" dirty="0" smtClean="0">
                <a:solidFill>
                  <a:schemeClr val="tx2"/>
                </a:solidFill>
              </a:rPr>
              <a:t>View Photos Individually</a:t>
            </a:r>
            <a:endParaRPr lang="en-US" sz="2800" b="1" dirty="0" smtClean="0">
              <a:solidFill>
                <a:schemeClr val="tx2"/>
              </a:solidFill>
            </a:endParaRPr>
          </a:p>
          <a:p>
            <a:pPr lvl="1" eaLnBrk="1" hangingPunct="1"/>
            <a:r>
              <a:rPr lang="en-US" dirty="0" smtClean="0">
                <a:solidFill>
                  <a:schemeClr val="tx2"/>
                </a:solidFill>
              </a:rPr>
              <a:t>Zoom in/Zoom out</a:t>
            </a:r>
          </a:p>
          <a:p>
            <a:pPr lvl="2" eaLnBrk="1" hangingPunct="1"/>
            <a:r>
              <a:rPr lang="en-US" dirty="0" smtClean="0">
                <a:solidFill>
                  <a:schemeClr val="tx2"/>
                </a:solidFill>
              </a:rPr>
              <a:t>Use the slider at the bottom of the screen</a:t>
            </a:r>
          </a:p>
          <a:p>
            <a:pPr lvl="1" eaLnBrk="1" hangingPunct="1"/>
            <a:r>
              <a:rPr lang="en-US" dirty="0" smtClean="0">
                <a:solidFill>
                  <a:schemeClr val="tx2"/>
                </a:solidFill>
              </a:rPr>
              <a:t>Rotate</a:t>
            </a:r>
          </a:p>
          <a:p>
            <a:pPr lvl="2" eaLnBrk="1" hangingPunct="1"/>
            <a:r>
              <a:rPr lang="en-US" dirty="0" smtClean="0">
                <a:solidFill>
                  <a:schemeClr val="tx2"/>
                </a:solidFill>
              </a:rPr>
              <a:t>Rotate left and rotate right buttons on the navigation bar</a:t>
            </a:r>
          </a:p>
          <a:p>
            <a:pPr lvl="1" eaLnBrk="1" hangingPunct="1"/>
            <a:r>
              <a:rPr lang="en-US" dirty="0" smtClean="0">
                <a:solidFill>
                  <a:schemeClr val="tx2"/>
                </a:solidFill>
              </a:rPr>
              <a:t>Fit to Window</a:t>
            </a:r>
          </a:p>
          <a:p>
            <a:pPr lvl="2" eaLnBrk="1" hangingPunct="1"/>
            <a:r>
              <a:rPr lang="en-US" dirty="0" smtClean="0">
                <a:solidFill>
                  <a:schemeClr val="tx2"/>
                </a:solidFill>
              </a:rPr>
              <a:t>On navigation bar, returns picture to original size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pic>
        <p:nvPicPr>
          <p:cNvPr id="2050" name="Picture 2" descr="C:\Users\Steve\Desktop\PowerPoint for Windows\Solution Files\Chapter 06\06fig10.jpg"/>
          <p:cNvPicPr>
            <a:picLocks noChangeAspect="1" noChangeArrowheads="1"/>
          </p:cNvPicPr>
          <p:nvPr/>
        </p:nvPicPr>
        <p:blipFill>
          <a:blip r:embed="rId3" cstate="print"/>
          <a:srcRect/>
          <a:stretch>
            <a:fillRect/>
          </a:stretch>
        </p:blipFill>
        <p:spPr bwMode="auto">
          <a:xfrm>
            <a:off x="925417" y="2106277"/>
            <a:ext cx="7656723" cy="4123514"/>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48862" y="2523622"/>
            <a:ext cx="7772400" cy="4013812"/>
          </a:xfrm>
        </p:spPr>
        <p:txBody>
          <a:bodyPr/>
          <a:lstStyle/>
          <a:p>
            <a:pPr eaLnBrk="1" hangingPunct="1"/>
            <a:r>
              <a:rPr lang="en-US" b="1" dirty="0" smtClean="0">
                <a:solidFill>
                  <a:schemeClr val="tx2"/>
                </a:solidFill>
              </a:rPr>
              <a:t>View Photos as a Slideshow</a:t>
            </a:r>
          </a:p>
          <a:p>
            <a:pPr lvl="1" eaLnBrk="1" hangingPunct="1"/>
            <a:r>
              <a:rPr lang="en-US" dirty="0" smtClean="0">
                <a:solidFill>
                  <a:schemeClr val="tx2"/>
                </a:solidFill>
              </a:rPr>
              <a:t>Click first photo in the gallery, navigation bar, Slide show button</a:t>
            </a:r>
          </a:p>
          <a:p>
            <a:pPr lvl="1" eaLnBrk="1" hangingPunct="1"/>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64628" y="2523623"/>
            <a:ext cx="7772400" cy="4013812"/>
          </a:xfrm>
        </p:spPr>
        <p:txBody>
          <a:bodyPr/>
          <a:lstStyle/>
          <a:p>
            <a:pPr eaLnBrk="1" hangingPunct="1">
              <a:lnSpc>
                <a:spcPct val="80000"/>
              </a:lnSpc>
            </a:pPr>
            <a:r>
              <a:rPr lang="en-US" b="1" dirty="0" smtClean="0">
                <a:solidFill>
                  <a:schemeClr val="tx2"/>
                </a:solidFill>
              </a:rPr>
              <a:t>Downloading Photos Directly from a Digital Camera</a:t>
            </a:r>
            <a:endParaRPr lang="en-US" sz="2800" b="1" dirty="0" smtClean="0">
              <a:solidFill>
                <a:schemeClr val="tx2"/>
              </a:solidFill>
            </a:endParaRPr>
          </a:p>
          <a:p>
            <a:pPr lvl="1" eaLnBrk="1" hangingPunct="1"/>
            <a:r>
              <a:rPr lang="en-US" dirty="0" smtClean="0">
                <a:solidFill>
                  <a:schemeClr val="tx2"/>
                </a:solidFill>
              </a:rPr>
              <a:t>Card reader (memory card reader, flash memory reader)</a:t>
            </a:r>
          </a:p>
          <a:p>
            <a:pPr lvl="2" eaLnBrk="1" hangingPunct="1"/>
            <a:r>
              <a:rPr lang="en-US" dirty="0" smtClean="0">
                <a:solidFill>
                  <a:schemeClr val="tx2"/>
                </a:solidFill>
              </a:rPr>
              <a:t>Reads and writes data to a flash memory card</a:t>
            </a:r>
          </a:p>
          <a:p>
            <a:pPr lvl="1" eaLnBrk="1" hangingPunct="1"/>
            <a:r>
              <a:rPr lang="en-US" dirty="0" smtClean="0">
                <a:solidFill>
                  <a:schemeClr val="tx2"/>
                </a:solidFill>
              </a:rPr>
              <a:t>USB cable</a:t>
            </a:r>
          </a:p>
          <a:p>
            <a:pPr lvl="2" eaLnBrk="1" hangingPunct="1"/>
            <a:r>
              <a:rPr lang="en-US" dirty="0" smtClean="0">
                <a:solidFill>
                  <a:schemeClr val="tx2"/>
                </a:solidFill>
              </a:rPr>
              <a:t>Downloads pictures directly from a digital camera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64627" y="2602450"/>
            <a:ext cx="7772400" cy="4013812"/>
          </a:xfrm>
        </p:spPr>
        <p:txBody>
          <a:bodyPr/>
          <a:lstStyle/>
          <a:p>
            <a:pPr eaLnBrk="1" hangingPunct="1">
              <a:lnSpc>
                <a:spcPct val="80000"/>
              </a:lnSpc>
            </a:pPr>
            <a:r>
              <a:rPr lang="en-US" b="1" dirty="0" smtClean="0">
                <a:solidFill>
                  <a:schemeClr val="tx2"/>
                </a:solidFill>
              </a:rPr>
              <a:t>Downloading Photos Directly from a Digital Camera</a:t>
            </a:r>
          </a:p>
          <a:p>
            <a:pPr lvl="1" eaLnBrk="1" hangingPunct="1">
              <a:lnSpc>
                <a:spcPct val="80000"/>
              </a:lnSpc>
            </a:pPr>
            <a:r>
              <a:rPr lang="en-US" sz="2400" dirty="0" smtClean="0">
                <a:solidFill>
                  <a:schemeClr val="tx2"/>
                </a:solidFill>
              </a:rPr>
              <a:t>Insert memory card from your camera directly into the computer’s cared reader</a:t>
            </a:r>
          </a:p>
          <a:p>
            <a:pPr lvl="1" eaLnBrk="1" hangingPunct="1">
              <a:lnSpc>
                <a:spcPct val="80000"/>
              </a:lnSpc>
            </a:pPr>
            <a:r>
              <a:rPr lang="en-US" sz="2400" dirty="0" smtClean="0">
                <a:solidFill>
                  <a:schemeClr val="tx2"/>
                </a:solidFill>
              </a:rPr>
              <a:t>Turn camera off, plug the USB cable into your camera, plug the USB cable into a USB port on your computer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pic>
        <p:nvPicPr>
          <p:cNvPr id="3074" name="Picture 2" descr="C:\Users\Steve\Desktop\PowerPoint for Windows\Solution Files\Chapter 06\06fig12.jpg"/>
          <p:cNvPicPr>
            <a:picLocks noChangeAspect="1" noChangeArrowheads="1"/>
          </p:cNvPicPr>
          <p:nvPr/>
        </p:nvPicPr>
        <p:blipFill>
          <a:blip r:embed="rId3" cstate="print"/>
          <a:srcRect/>
          <a:stretch>
            <a:fillRect/>
          </a:stretch>
        </p:blipFill>
        <p:spPr bwMode="auto">
          <a:xfrm>
            <a:off x="307350" y="2372611"/>
            <a:ext cx="8588383" cy="327904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70034" y="2602450"/>
            <a:ext cx="7772400" cy="4013812"/>
          </a:xfrm>
        </p:spPr>
        <p:txBody>
          <a:bodyPr/>
          <a:lstStyle/>
          <a:p>
            <a:pPr eaLnBrk="1" hangingPunct="1">
              <a:lnSpc>
                <a:spcPct val="80000"/>
              </a:lnSpc>
            </a:pPr>
            <a:r>
              <a:rPr lang="en-US" b="1" dirty="0" smtClean="0">
                <a:solidFill>
                  <a:schemeClr val="tx2"/>
                </a:solidFill>
              </a:rPr>
              <a:t>Viewing Detailed Camera Information and Adding Tags</a:t>
            </a:r>
          </a:p>
          <a:p>
            <a:pPr lvl="1" eaLnBrk="1" hangingPunct="1">
              <a:lnSpc>
                <a:spcPct val="80000"/>
              </a:lnSpc>
            </a:pPr>
            <a:r>
              <a:rPr lang="en-US" dirty="0" smtClean="0">
                <a:solidFill>
                  <a:schemeClr val="tx2"/>
                </a:solidFill>
              </a:rPr>
              <a:t>Add metadata to a digital photo</a:t>
            </a:r>
          </a:p>
          <a:p>
            <a:pPr lvl="2" eaLnBrk="1" hangingPunct="1">
              <a:lnSpc>
                <a:spcPct val="80000"/>
              </a:lnSpc>
            </a:pPr>
            <a:r>
              <a:rPr lang="en-US" dirty="0" smtClean="0">
                <a:solidFill>
                  <a:schemeClr val="tx2"/>
                </a:solidFill>
              </a:rPr>
              <a:t>Tag, title, rating, file name, file size</a:t>
            </a:r>
          </a:p>
          <a:p>
            <a:pPr lvl="2" eaLnBrk="1" hangingPunct="1">
              <a:lnSpc>
                <a:spcPct val="80000"/>
              </a:lnSpc>
            </a:pPr>
            <a:r>
              <a:rPr lang="en-US" dirty="0" smtClean="0">
                <a:solidFill>
                  <a:schemeClr val="tx2"/>
                </a:solidFill>
              </a:rPr>
              <a:t>Helps organize files</a:t>
            </a:r>
          </a:p>
          <a:p>
            <a:pPr lvl="2" eaLnBrk="1" hangingPunct="1">
              <a:lnSpc>
                <a:spcPct val="80000"/>
              </a:lnSpc>
            </a:pPr>
            <a:r>
              <a:rPr lang="en-US" dirty="0" smtClean="0">
                <a:solidFill>
                  <a:schemeClr val="tx2"/>
                </a:solidFill>
              </a:rPr>
              <a:t>Speeds up searches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764628" y="2844188"/>
            <a:ext cx="7772400" cy="4013812"/>
          </a:xfrm>
        </p:spPr>
        <p:txBody>
          <a:bodyPr/>
          <a:lstStyle/>
          <a:p>
            <a:pPr eaLnBrk="1" hangingPunct="1">
              <a:lnSpc>
                <a:spcPct val="80000"/>
              </a:lnSpc>
            </a:pPr>
            <a:r>
              <a:rPr lang="en-US" b="1" dirty="0" smtClean="0">
                <a:solidFill>
                  <a:schemeClr val="tx2"/>
                </a:solidFill>
              </a:rPr>
              <a:t>Viewing Detailed Camera Information and Adding Tags</a:t>
            </a:r>
          </a:p>
          <a:p>
            <a:pPr lvl="1" eaLnBrk="1" hangingPunct="1">
              <a:lnSpc>
                <a:spcPct val="80000"/>
              </a:lnSpc>
            </a:pPr>
            <a:r>
              <a:rPr lang="en-US" dirty="0" smtClean="0">
                <a:solidFill>
                  <a:schemeClr val="tx2"/>
                </a:solidFill>
              </a:rPr>
              <a:t>Right-click photo, Properties, Details tab, scroll to display Image and Camera information</a:t>
            </a:r>
          </a:p>
          <a:p>
            <a:pPr lvl="1" eaLnBrk="1" hangingPunct="1">
              <a:lnSpc>
                <a:spcPct val="80000"/>
              </a:lnSpc>
            </a:pPr>
            <a:r>
              <a:rPr lang="en-US" dirty="0" smtClean="0">
                <a:solidFill>
                  <a:schemeClr val="tx2"/>
                </a:solidFill>
              </a:rPr>
              <a:t>Gallery, View tab, Tag and caption pane, Descriptive tags, Add descriptive tags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88756" y="1513141"/>
            <a:ext cx="7772400" cy="4114800"/>
          </a:xfrm>
        </p:spPr>
        <p:txBody>
          <a:bodyPr/>
          <a:lstStyle/>
          <a:p>
            <a:pPr eaLnBrk="1" hangingPunct="1">
              <a:lnSpc>
                <a:spcPct val="110000"/>
              </a:lnSpc>
            </a:pPr>
            <a:r>
              <a:rPr lang="en-US" b="1" dirty="0" smtClean="0">
                <a:solidFill>
                  <a:schemeClr val="tx2"/>
                </a:solidFill>
              </a:rPr>
              <a:t>Download Windows Live Essentials Photo Gallery and Movie Maker</a:t>
            </a:r>
          </a:p>
          <a:p>
            <a:pPr eaLnBrk="1" hangingPunct="1">
              <a:lnSpc>
                <a:spcPct val="110000"/>
              </a:lnSpc>
            </a:pPr>
            <a:r>
              <a:rPr lang="en-US" b="1" dirty="0" smtClean="0">
                <a:solidFill>
                  <a:schemeClr val="tx2"/>
                </a:solidFill>
              </a:rPr>
              <a:t>Locate, View, and Share Photos Using Windows Live Photo Gallery</a:t>
            </a:r>
          </a:p>
          <a:p>
            <a:pPr eaLnBrk="1" hangingPunct="1">
              <a:lnSpc>
                <a:spcPct val="110000"/>
              </a:lnSpc>
            </a:pPr>
            <a:r>
              <a:rPr lang="en-US" b="1" dirty="0" smtClean="0">
                <a:solidFill>
                  <a:schemeClr val="tx2"/>
                </a:solidFill>
              </a:rPr>
              <a:t>Add, Tag, Rate, and Edit Photos Using Windows Live Photo Gallery</a:t>
            </a:r>
          </a:p>
          <a:p>
            <a:pPr eaLnBrk="1" hangingPunct="1">
              <a:lnSpc>
                <a:spcPct val="110000"/>
              </a:lnSpc>
            </a:pPr>
            <a:r>
              <a:rPr lang="en-US" b="1" dirty="0" smtClean="0">
                <a:solidFill>
                  <a:schemeClr val="tx2"/>
                </a:solidFill>
              </a:rPr>
              <a:t>Use Windows Live Movie Maker to Create a Movie Using Photos</a:t>
            </a:r>
          </a:p>
          <a:p>
            <a:pPr eaLnBrk="1" hangingPunct="1">
              <a:lnSpc>
                <a:spcPct val="110000"/>
              </a:lnSpc>
            </a:pPr>
            <a:endParaRPr lang="en-US" b="1" dirty="0" smtClean="0">
              <a:solidFill>
                <a:schemeClr val="tx2"/>
              </a:solidFill>
            </a:endParaRP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748862" y="2350202"/>
            <a:ext cx="7772400" cy="4013812"/>
          </a:xfrm>
        </p:spPr>
        <p:txBody>
          <a:bodyPr/>
          <a:lstStyle/>
          <a:p>
            <a:pPr eaLnBrk="1" hangingPunct="1">
              <a:lnSpc>
                <a:spcPct val="80000"/>
              </a:lnSpc>
            </a:pPr>
            <a:r>
              <a:rPr lang="en-US" b="1" dirty="0" smtClean="0">
                <a:solidFill>
                  <a:schemeClr val="tx2"/>
                </a:solidFill>
              </a:rPr>
              <a:t>Adding Ratings to Photos</a:t>
            </a:r>
          </a:p>
          <a:p>
            <a:pPr lvl="1" eaLnBrk="1" hangingPunct="1">
              <a:lnSpc>
                <a:spcPct val="80000"/>
              </a:lnSpc>
            </a:pPr>
            <a:r>
              <a:rPr lang="en-US" dirty="0" smtClean="0">
                <a:solidFill>
                  <a:schemeClr val="tx2"/>
                </a:solidFill>
              </a:rPr>
              <a:t>Uses a 5-star system</a:t>
            </a:r>
          </a:p>
          <a:p>
            <a:pPr lvl="1" eaLnBrk="1" hangingPunct="1">
              <a:lnSpc>
                <a:spcPct val="80000"/>
              </a:lnSpc>
            </a:pPr>
            <a:r>
              <a:rPr lang="en-US" dirty="0" smtClean="0">
                <a:solidFill>
                  <a:schemeClr val="tx2"/>
                </a:solidFill>
              </a:rPr>
              <a:t>Info pane, Information, choose number of stars</a:t>
            </a:r>
          </a:p>
          <a:p>
            <a:pPr eaLnBrk="1" hangingPunct="1">
              <a:lnSpc>
                <a:spcPct val="80000"/>
              </a:lnSpc>
            </a:pPr>
            <a:r>
              <a:rPr lang="en-US" b="1" dirty="0" smtClean="0">
                <a:solidFill>
                  <a:schemeClr val="tx2"/>
                </a:solidFill>
              </a:rPr>
              <a:t>Using Metadata to Filter Photos</a:t>
            </a:r>
          </a:p>
          <a:p>
            <a:pPr lvl="1" eaLnBrk="1" hangingPunct="1">
              <a:lnSpc>
                <a:spcPct val="80000"/>
              </a:lnSpc>
            </a:pPr>
            <a:r>
              <a:rPr lang="en-US" dirty="0" smtClean="0">
                <a:solidFill>
                  <a:schemeClr val="tx2"/>
                </a:solidFill>
              </a:rPr>
              <a:t>Caption</a:t>
            </a:r>
          </a:p>
          <a:p>
            <a:pPr lvl="2" eaLnBrk="1" hangingPunct="1">
              <a:lnSpc>
                <a:spcPct val="80000"/>
              </a:lnSpc>
            </a:pPr>
            <a:r>
              <a:rPr lang="en-US" dirty="0" smtClean="0">
                <a:solidFill>
                  <a:schemeClr val="tx2"/>
                </a:solidFill>
              </a:rPr>
              <a:t>Text that accompanies images or video </a:t>
            </a:r>
          </a:p>
          <a:p>
            <a:pPr lvl="1" eaLnBrk="1" hangingPunct="1">
              <a:lnSpc>
                <a:spcPct val="80000"/>
              </a:lnSpc>
            </a:pPr>
            <a:r>
              <a:rPr lang="en-US" dirty="0" smtClean="0">
                <a:solidFill>
                  <a:schemeClr val="tx2"/>
                </a:solidFill>
              </a:rPr>
              <a:t>Info pane, Descriptive tags, Add descriptive tags</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pic>
        <p:nvPicPr>
          <p:cNvPr id="4098" name="Picture 2" descr="C:\Users\Steve\Desktop\PowerPoint for Windows\Solution Files\Chapter 06\06fig17.jpg"/>
          <p:cNvPicPr>
            <a:picLocks noChangeAspect="1" noChangeArrowheads="1"/>
          </p:cNvPicPr>
          <p:nvPr/>
        </p:nvPicPr>
        <p:blipFill>
          <a:blip r:embed="rId3" cstate="print"/>
          <a:srcRect/>
          <a:stretch>
            <a:fillRect/>
          </a:stretch>
        </p:blipFill>
        <p:spPr bwMode="auto">
          <a:xfrm>
            <a:off x="716287" y="2150188"/>
            <a:ext cx="7728332" cy="3944443"/>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85800" y="2429030"/>
            <a:ext cx="7772400" cy="4013812"/>
          </a:xfrm>
        </p:spPr>
        <p:txBody>
          <a:bodyPr/>
          <a:lstStyle/>
          <a:p>
            <a:pPr eaLnBrk="1" hangingPunct="1">
              <a:lnSpc>
                <a:spcPct val="80000"/>
              </a:lnSpc>
            </a:pPr>
            <a:r>
              <a:rPr lang="en-US" b="1" dirty="0" smtClean="0">
                <a:solidFill>
                  <a:schemeClr val="tx2"/>
                </a:solidFill>
              </a:rPr>
              <a:t>Using Auto Adjust to Modify a Photo</a:t>
            </a:r>
          </a:p>
          <a:p>
            <a:pPr lvl="1" eaLnBrk="1" hangingPunct="1">
              <a:lnSpc>
                <a:spcPct val="80000"/>
              </a:lnSpc>
            </a:pPr>
            <a:r>
              <a:rPr lang="en-US" dirty="0" smtClean="0">
                <a:solidFill>
                  <a:schemeClr val="tx2"/>
                </a:solidFill>
              </a:rPr>
              <a:t>Auto Adjust</a:t>
            </a:r>
          </a:p>
          <a:p>
            <a:pPr lvl="2" eaLnBrk="1" hangingPunct="1">
              <a:lnSpc>
                <a:spcPct val="80000"/>
              </a:lnSpc>
            </a:pPr>
            <a:r>
              <a:rPr lang="en-US" dirty="0" smtClean="0">
                <a:solidFill>
                  <a:schemeClr val="tx2"/>
                </a:solidFill>
              </a:rPr>
              <a:t>Automatic adjustment tool that allows you to adjust the exposure of a photo</a:t>
            </a:r>
          </a:p>
          <a:p>
            <a:pPr lvl="1" eaLnBrk="1" hangingPunct="1">
              <a:lnSpc>
                <a:spcPct val="80000"/>
              </a:lnSpc>
            </a:pPr>
            <a:r>
              <a:rPr lang="en-US" dirty="0" smtClean="0">
                <a:solidFill>
                  <a:schemeClr val="tx2"/>
                </a:solidFill>
              </a:rPr>
              <a:t>Choose photo, Edit tab, Adjustments group, Auto adjust button</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85800" y="2539388"/>
            <a:ext cx="7772400" cy="4013812"/>
          </a:xfrm>
        </p:spPr>
        <p:txBody>
          <a:bodyPr/>
          <a:lstStyle/>
          <a:p>
            <a:pPr eaLnBrk="1" hangingPunct="1">
              <a:lnSpc>
                <a:spcPct val="80000"/>
              </a:lnSpc>
            </a:pPr>
            <a:r>
              <a:rPr lang="en-US" b="1" dirty="0" smtClean="0">
                <a:solidFill>
                  <a:schemeClr val="tx2"/>
                </a:solidFill>
              </a:rPr>
              <a:t>Adjusting Exposure and Color</a:t>
            </a:r>
          </a:p>
          <a:p>
            <a:pPr lvl="1" eaLnBrk="1" hangingPunct="1">
              <a:lnSpc>
                <a:spcPct val="80000"/>
              </a:lnSpc>
            </a:pPr>
            <a:r>
              <a:rPr lang="en-US" dirty="0" smtClean="0">
                <a:solidFill>
                  <a:schemeClr val="tx2"/>
                </a:solidFill>
              </a:rPr>
              <a:t>Brightness</a:t>
            </a:r>
          </a:p>
          <a:p>
            <a:pPr lvl="1" eaLnBrk="1" hangingPunct="1">
              <a:lnSpc>
                <a:spcPct val="80000"/>
              </a:lnSpc>
            </a:pPr>
            <a:r>
              <a:rPr lang="en-US" dirty="0" smtClean="0">
                <a:solidFill>
                  <a:schemeClr val="tx2"/>
                </a:solidFill>
              </a:rPr>
              <a:t>Temperature</a:t>
            </a:r>
          </a:p>
          <a:p>
            <a:pPr lvl="2" eaLnBrk="1" hangingPunct="1">
              <a:lnSpc>
                <a:spcPct val="80000"/>
              </a:lnSpc>
            </a:pPr>
            <a:r>
              <a:rPr lang="en-US" dirty="0" smtClean="0">
                <a:solidFill>
                  <a:schemeClr val="tx2"/>
                </a:solidFill>
              </a:rPr>
              <a:t>Make the photo warmer or cooler</a:t>
            </a:r>
          </a:p>
          <a:p>
            <a:pPr lvl="1" eaLnBrk="1" hangingPunct="1">
              <a:lnSpc>
                <a:spcPct val="80000"/>
              </a:lnSpc>
            </a:pPr>
            <a:r>
              <a:rPr lang="en-US" dirty="0" smtClean="0">
                <a:solidFill>
                  <a:schemeClr val="tx2"/>
                </a:solidFill>
              </a:rPr>
              <a:t>Tint</a:t>
            </a:r>
          </a:p>
          <a:p>
            <a:pPr lvl="2" eaLnBrk="1" hangingPunct="1">
              <a:lnSpc>
                <a:spcPct val="80000"/>
              </a:lnSpc>
            </a:pPr>
            <a:r>
              <a:rPr lang="en-US" dirty="0" smtClean="0">
                <a:solidFill>
                  <a:schemeClr val="tx2"/>
                </a:solidFill>
              </a:rPr>
              <a:t>Change the level of green or red in the photo</a:t>
            </a:r>
          </a:p>
          <a:p>
            <a:pPr lvl="1" eaLnBrk="1" hangingPunct="1">
              <a:lnSpc>
                <a:spcPct val="80000"/>
              </a:lnSpc>
            </a:pPr>
            <a:r>
              <a:rPr lang="en-US" dirty="0" smtClean="0">
                <a:solidFill>
                  <a:schemeClr val="tx2"/>
                </a:solidFill>
              </a:rPr>
              <a:t>Saturation</a:t>
            </a:r>
          </a:p>
          <a:p>
            <a:pPr lvl="2" eaLnBrk="1" hangingPunct="1">
              <a:lnSpc>
                <a:spcPct val="80000"/>
              </a:lnSpc>
            </a:pPr>
            <a:r>
              <a:rPr lang="en-US" dirty="0" smtClean="0">
                <a:solidFill>
                  <a:schemeClr val="tx2"/>
                </a:solidFill>
              </a:rPr>
              <a:t>Change the photo’s color intensity</a:t>
            </a:r>
          </a:p>
          <a:p>
            <a:pPr lvl="2" eaLnBrk="1" hangingPunct="1">
              <a:lnSpc>
                <a:spcPct val="80000"/>
              </a:lnSpc>
            </a:pPr>
            <a:endParaRPr lang="en-US" dirty="0" smtClean="0">
              <a:solidFill>
                <a:schemeClr val="tx2"/>
              </a:solidFill>
            </a:endParaRP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85800" y="2492092"/>
            <a:ext cx="7772400" cy="4013812"/>
          </a:xfrm>
        </p:spPr>
        <p:txBody>
          <a:bodyPr/>
          <a:lstStyle/>
          <a:p>
            <a:pPr eaLnBrk="1" hangingPunct="1">
              <a:lnSpc>
                <a:spcPct val="80000"/>
              </a:lnSpc>
            </a:pPr>
            <a:r>
              <a:rPr lang="en-US" b="1" dirty="0" smtClean="0">
                <a:solidFill>
                  <a:schemeClr val="tx2"/>
                </a:solidFill>
              </a:rPr>
              <a:t>Adjusting Exposure and Color</a:t>
            </a:r>
          </a:p>
          <a:p>
            <a:pPr lvl="1" eaLnBrk="1" hangingPunct="1">
              <a:lnSpc>
                <a:spcPct val="80000"/>
              </a:lnSpc>
            </a:pPr>
            <a:r>
              <a:rPr lang="en-US" dirty="0" smtClean="0">
                <a:solidFill>
                  <a:schemeClr val="tx2"/>
                </a:solidFill>
              </a:rPr>
              <a:t>Select photo, Edit tab, Adjustments group, Exposure button arrow, Choose exposure adjustment</a:t>
            </a:r>
          </a:p>
          <a:p>
            <a:pPr lvl="1" eaLnBrk="1" hangingPunct="1">
              <a:lnSpc>
                <a:spcPct val="80000"/>
              </a:lnSpc>
            </a:pPr>
            <a:r>
              <a:rPr lang="en-US" dirty="0" smtClean="0">
                <a:solidFill>
                  <a:schemeClr val="tx2"/>
                </a:solidFill>
              </a:rPr>
              <a:t>Select photo, Edit tab, Adjustments group, Color button arrow, </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54269" y="2492092"/>
            <a:ext cx="7772400" cy="4013812"/>
          </a:xfrm>
        </p:spPr>
        <p:txBody>
          <a:bodyPr/>
          <a:lstStyle/>
          <a:p>
            <a:pPr eaLnBrk="1" hangingPunct="1">
              <a:lnSpc>
                <a:spcPct val="80000"/>
              </a:lnSpc>
            </a:pPr>
            <a:r>
              <a:rPr lang="en-US" b="1" dirty="0" smtClean="0">
                <a:solidFill>
                  <a:schemeClr val="tx2"/>
                </a:solidFill>
              </a:rPr>
              <a:t>Cropping a picture</a:t>
            </a:r>
          </a:p>
          <a:p>
            <a:pPr lvl="1" eaLnBrk="1" hangingPunct="1">
              <a:lnSpc>
                <a:spcPct val="80000"/>
              </a:lnSpc>
            </a:pPr>
            <a:r>
              <a:rPr lang="en-US" dirty="0" smtClean="0">
                <a:solidFill>
                  <a:schemeClr val="tx2"/>
                </a:solidFill>
              </a:rPr>
              <a:t>Crop</a:t>
            </a:r>
            <a:r>
              <a:rPr lang="en-US" b="1" dirty="0" smtClean="0">
                <a:solidFill>
                  <a:schemeClr val="tx2"/>
                </a:solidFill>
              </a:rPr>
              <a:t> </a:t>
            </a:r>
          </a:p>
          <a:p>
            <a:pPr lvl="2" eaLnBrk="1" hangingPunct="1">
              <a:lnSpc>
                <a:spcPct val="80000"/>
              </a:lnSpc>
            </a:pPr>
            <a:r>
              <a:rPr lang="en-US" dirty="0" smtClean="0">
                <a:solidFill>
                  <a:schemeClr val="tx2"/>
                </a:solidFill>
              </a:rPr>
              <a:t>Remove unwanted parts of a photo</a:t>
            </a:r>
          </a:p>
          <a:p>
            <a:pPr lvl="1" eaLnBrk="1" hangingPunct="1">
              <a:lnSpc>
                <a:spcPct val="80000"/>
              </a:lnSpc>
            </a:pPr>
            <a:r>
              <a:rPr lang="en-US" dirty="0" smtClean="0">
                <a:solidFill>
                  <a:schemeClr val="tx2"/>
                </a:solidFill>
              </a:rPr>
              <a:t>Select photo, Edit tab, Adjustments group, Crop button arrow</a:t>
            </a:r>
          </a:p>
          <a:p>
            <a:pPr eaLnBrk="1" hangingPunct="1">
              <a:lnSpc>
                <a:spcPct val="80000"/>
              </a:lnSpc>
            </a:pPr>
            <a:endParaRPr lang="en-US" dirty="0" smtClean="0">
              <a:solidFill>
                <a:schemeClr val="tx2"/>
              </a:solidFill>
            </a:endParaRP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685800" y="2429029"/>
            <a:ext cx="7772400" cy="4013812"/>
          </a:xfrm>
        </p:spPr>
        <p:txBody>
          <a:bodyPr/>
          <a:lstStyle/>
          <a:p>
            <a:pPr eaLnBrk="1" hangingPunct="1">
              <a:lnSpc>
                <a:spcPct val="80000"/>
              </a:lnSpc>
            </a:pPr>
            <a:r>
              <a:rPr lang="en-US" b="1" dirty="0" smtClean="0">
                <a:solidFill>
                  <a:schemeClr val="tx2"/>
                </a:solidFill>
              </a:rPr>
              <a:t>Printing and E-mailing photos</a:t>
            </a:r>
          </a:p>
          <a:p>
            <a:pPr lvl="1" eaLnBrk="1" hangingPunct="1">
              <a:lnSpc>
                <a:spcPct val="80000"/>
              </a:lnSpc>
            </a:pPr>
            <a:r>
              <a:rPr lang="en-US" dirty="0" smtClean="0">
                <a:solidFill>
                  <a:schemeClr val="tx2"/>
                </a:solidFill>
              </a:rPr>
              <a:t>Color printers</a:t>
            </a:r>
          </a:p>
          <a:p>
            <a:pPr lvl="1" eaLnBrk="1" hangingPunct="1">
              <a:lnSpc>
                <a:spcPct val="80000"/>
              </a:lnSpc>
            </a:pPr>
            <a:r>
              <a:rPr lang="en-US" dirty="0" smtClean="0">
                <a:solidFill>
                  <a:schemeClr val="tx2"/>
                </a:solidFill>
              </a:rPr>
              <a:t>E-mail as attachment</a:t>
            </a:r>
          </a:p>
          <a:p>
            <a:pPr lvl="1" eaLnBrk="1" hangingPunct="1">
              <a:lnSpc>
                <a:spcPct val="80000"/>
              </a:lnSpc>
            </a:pPr>
            <a:r>
              <a:rPr lang="en-US" dirty="0" smtClean="0">
                <a:solidFill>
                  <a:schemeClr val="tx2"/>
                </a:solidFill>
              </a:rPr>
              <a:t>Compress </a:t>
            </a:r>
          </a:p>
          <a:p>
            <a:pPr lvl="2" eaLnBrk="1" hangingPunct="1">
              <a:lnSpc>
                <a:spcPct val="80000"/>
              </a:lnSpc>
            </a:pPr>
            <a:r>
              <a:rPr lang="en-US" dirty="0" smtClean="0">
                <a:solidFill>
                  <a:schemeClr val="tx2"/>
                </a:solidFill>
              </a:rPr>
              <a:t>Reduce the size of a file</a:t>
            </a:r>
          </a:p>
          <a:p>
            <a:pPr lvl="1" eaLnBrk="1" hangingPunct="1">
              <a:lnSpc>
                <a:spcPct val="80000"/>
              </a:lnSpc>
            </a:pPr>
            <a:r>
              <a:rPr lang="en-US" dirty="0" smtClean="0">
                <a:solidFill>
                  <a:schemeClr val="tx2"/>
                </a:solidFill>
              </a:rPr>
              <a:t>Select photo, blue File tab, Print, Print</a:t>
            </a:r>
          </a:p>
          <a:p>
            <a:pPr lvl="1" eaLnBrk="1" hangingPunct="1">
              <a:lnSpc>
                <a:spcPct val="80000"/>
              </a:lnSpc>
            </a:pPr>
            <a:r>
              <a:rPr lang="en-US" dirty="0" smtClean="0">
                <a:solidFill>
                  <a:schemeClr val="tx2"/>
                </a:solidFill>
              </a:rPr>
              <a:t>Home tab, Share group, Email</a:t>
            </a:r>
          </a:p>
          <a:p>
            <a:pPr lvl="1" eaLnBrk="1" hangingPunct="1">
              <a:lnSpc>
                <a:spcPct val="80000"/>
              </a:lnSpc>
            </a:pPr>
            <a:endParaRPr lang="en-US" dirty="0" smtClean="0">
              <a:solidFill>
                <a:schemeClr val="tx2"/>
              </a:solidFill>
            </a:endParaRP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Add, Tag, Rate, and Edit Photos Using Windows Live Photo Gallery</a:t>
            </a:r>
          </a:p>
        </p:txBody>
      </p:sp>
      <p:sp>
        <p:nvSpPr>
          <p:cNvPr id="19458" name="Rectangle 3"/>
          <p:cNvSpPr>
            <a:spLocks noGrp="1" noChangeArrowheads="1"/>
          </p:cNvSpPr>
          <p:nvPr>
            <p:ph type="body" idx="1"/>
          </p:nvPr>
        </p:nvSpPr>
        <p:spPr>
          <a:xfrm>
            <a:off x="748863" y="2570919"/>
            <a:ext cx="7772400" cy="4013812"/>
          </a:xfrm>
        </p:spPr>
        <p:txBody>
          <a:bodyPr/>
          <a:lstStyle/>
          <a:p>
            <a:pPr eaLnBrk="1" hangingPunct="1">
              <a:lnSpc>
                <a:spcPct val="80000"/>
              </a:lnSpc>
            </a:pPr>
            <a:r>
              <a:rPr lang="en-US" b="1" dirty="0" smtClean="0">
                <a:solidFill>
                  <a:schemeClr val="tx2"/>
                </a:solidFill>
              </a:rPr>
              <a:t>Burning Photos to a CD</a:t>
            </a:r>
          </a:p>
          <a:p>
            <a:pPr lvl="1" eaLnBrk="1" hangingPunct="1">
              <a:lnSpc>
                <a:spcPct val="80000"/>
              </a:lnSpc>
            </a:pPr>
            <a:r>
              <a:rPr lang="en-US" dirty="0" smtClean="0">
                <a:solidFill>
                  <a:schemeClr val="tx2"/>
                </a:solidFill>
              </a:rPr>
              <a:t>Another way to distribute photos</a:t>
            </a:r>
          </a:p>
          <a:p>
            <a:pPr lvl="1" eaLnBrk="1" hangingPunct="1">
              <a:lnSpc>
                <a:spcPct val="80000"/>
              </a:lnSpc>
            </a:pPr>
            <a:r>
              <a:rPr lang="en-US" dirty="0" smtClean="0">
                <a:solidFill>
                  <a:schemeClr val="tx2"/>
                </a:solidFill>
              </a:rPr>
              <a:t>Can be used to back up photos</a:t>
            </a:r>
          </a:p>
          <a:p>
            <a:pPr lvl="1" eaLnBrk="1" hangingPunct="1">
              <a:lnSpc>
                <a:spcPct val="80000"/>
              </a:lnSpc>
            </a:pPr>
            <a:r>
              <a:rPr lang="en-US" dirty="0" smtClean="0">
                <a:solidFill>
                  <a:schemeClr val="tx2"/>
                </a:solidFill>
              </a:rPr>
              <a:t>Select photos, File tab, Burn, Burn a CD or Burn a DVD</a:t>
            </a:r>
          </a:p>
          <a:p>
            <a:pPr lvl="1"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717331" y="2507857"/>
            <a:ext cx="7772400" cy="4013812"/>
          </a:xfrm>
        </p:spPr>
        <p:txBody>
          <a:bodyPr/>
          <a:lstStyle/>
          <a:p>
            <a:pPr eaLnBrk="1" hangingPunct="1">
              <a:lnSpc>
                <a:spcPct val="80000"/>
              </a:lnSpc>
            </a:pPr>
            <a:r>
              <a:rPr lang="en-US" b="1" dirty="0" smtClean="0">
                <a:solidFill>
                  <a:schemeClr val="tx2"/>
                </a:solidFill>
              </a:rPr>
              <a:t>Windows Live Movie Maker</a:t>
            </a:r>
            <a:endParaRPr lang="en-US" sz="2800" b="1" dirty="0" smtClean="0">
              <a:solidFill>
                <a:schemeClr val="tx2"/>
              </a:solidFill>
            </a:endParaRPr>
          </a:p>
          <a:p>
            <a:pPr lvl="1" eaLnBrk="1" hangingPunct="1"/>
            <a:r>
              <a:rPr lang="en-US" dirty="0" smtClean="0">
                <a:solidFill>
                  <a:schemeClr val="tx2"/>
                </a:solidFill>
              </a:rPr>
              <a:t>Combines audio, video, and still images into a file that can be saved as a movie</a:t>
            </a:r>
          </a:p>
          <a:p>
            <a:pPr lvl="1" eaLnBrk="1" hangingPunct="1"/>
            <a:r>
              <a:rPr lang="en-US" dirty="0" smtClean="0">
                <a:solidFill>
                  <a:schemeClr val="tx2"/>
                </a:solidFill>
              </a:rPr>
              <a:t>Called Digital Video Editing</a:t>
            </a:r>
          </a:p>
          <a:p>
            <a:pPr eaLnBrk="1" hangingPunct="1"/>
            <a:r>
              <a:rPr lang="en-US" b="1" dirty="0" smtClean="0">
                <a:solidFill>
                  <a:schemeClr val="tx2"/>
                </a:solidFill>
              </a:rPr>
              <a:t>Project</a:t>
            </a:r>
          </a:p>
          <a:p>
            <a:pPr lvl="1" eaLnBrk="1" hangingPunct="1"/>
            <a:r>
              <a:rPr lang="en-US" dirty="0" smtClean="0">
                <a:solidFill>
                  <a:schemeClr val="tx2"/>
                </a:solidFill>
              </a:rPr>
              <a:t>A file keeps track of the files used in the movie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685800" y="2413264"/>
            <a:ext cx="7772400" cy="4013812"/>
          </a:xfrm>
        </p:spPr>
        <p:txBody>
          <a:bodyPr/>
          <a:lstStyle/>
          <a:p>
            <a:pPr eaLnBrk="1" hangingPunct="1">
              <a:lnSpc>
                <a:spcPct val="80000"/>
              </a:lnSpc>
            </a:pPr>
            <a:r>
              <a:rPr lang="en-US" b="1" dirty="0" smtClean="0">
                <a:solidFill>
                  <a:schemeClr val="tx2"/>
                </a:solidFill>
              </a:rPr>
              <a:t>Movie file</a:t>
            </a:r>
            <a:endParaRPr lang="en-US" sz="2800" b="1" dirty="0" smtClean="0">
              <a:solidFill>
                <a:schemeClr val="tx2"/>
              </a:solidFill>
            </a:endParaRPr>
          </a:p>
          <a:p>
            <a:pPr lvl="1" eaLnBrk="1" hangingPunct="1"/>
            <a:r>
              <a:rPr lang="en-US" dirty="0" smtClean="0">
                <a:solidFill>
                  <a:schemeClr val="tx2"/>
                </a:solidFill>
              </a:rPr>
              <a:t>Where your movie file is stored after editing</a:t>
            </a:r>
          </a:p>
          <a:p>
            <a:pPr lvl="1" eaLnBrk="1" hangingPunct="1"/>
            <a:r>
              <a:rPr lang="en-US" dirty="0" smtClean="0">
                <a:solidFill>
                  <a:schemeClr val="tx2"/>
                </a:solidFill>
              </a:rPr>
              <a:t>Has a .wmv extension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738248" y="1578800"/>
            <a:ext cx="7772400" cy="4114800"/>
          </a:xfrm>
        </p:spPr>
        <p:txBody>
          <a:bodyPr/>
          <a:lstStyle/>
          <a:p>
            <a:pPr eaLnBrk="1" hangingPunct="1">
              <a:lnSpc>
                <a:spcPct val="110000"/>
              </a:lnSpc>
            </a:pPr>
            <a:r>
              <a:rPr lang="en-US" b="1" dirty="0" smtClean="0">
                <a:solidFill>
                  <a:schemeClr val="tx2"/>
                </a:solidFill>
              </a:rPr>
              <a:t>Create a Movie Using Video Clips</a:t>
            </a:r>
          </a:p>
          <a:p>
            <a:pPr eaLnBrk="1" hangingPunct="1">
              <a:lnSpc>
                <a:spcPct val="110000"/>
              </a:lnSpc>
            </a:pPr>
            <a:r>
              <a:rPr lang="en-US" b="1" dirty="0" smtClean="0">
                <a:solidFill>
                  <a:schemeClr val="tx2"/>
                </a:solidFill>
              </a:rPr>
              <a:t>Navigate and Configure Windows Media Center</a:t>
            </a:r>
          </a:p>
          <a:p>
            <a:pPr eaLnBrk="1" hangingPunct="1">
              <a:lnSpc>
                <a:spcPct val="110000"/>
              </a:lnSpc>
            </a:pPr>
            <a:r>
              <a:rPr lang="en-US" b="1" dirty="0" smtClean="0">
                <a:solidFill>
                  <a:schemeClr val="tx2"/>
                </a:solidFill>
              </a:rPr>
              <a:t>Use Windows Media Center to Play Media From Your Computer</a:t>
            </a:r>
          </a:p>
          <a:p>
            <a:pPr eaLnBrk="1" hangingPunct="1">
              <a:lnSpc>
                <a:spcPct val="110000"/>
              </a:lnSpc>
            </a:pPr>
            <a:r>
              <a:rPr lang="en-US" b="1" dirty="0" smtClean="0">
                <a:solidFill>
                  <a:schemeClr val="tx2"/>
                </a:solidFill>
              </a:rPr>
              <a:t>Use Windows Media Center to View Sports, Internet TV, and Live TV</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701565" y="2492091"/>
            <a:ext cx="7772400" cy="4013812"/>
          </a:xfrm>
        </p:spPr>
        <p:txBody>
          <a:bodyPr/>
          <a:lstStyle/>
          <a:p>
            <a:pPr eaLnBrk="1" hangingPunct="1">
              <a:lnSpc>
                <a:spcPct val="80000"/>
              </a:lnSpc>
            </a:pPr>
            <a:r>
              <a:rPr lang="en-US" b="1" dirty="0" smtClean="0">
                <a:solidFill>
                  <a:schemeClr val="tx2"/>
                </a:solidFill>
              </a:rPr>
              <a:t>Creating a Movie Project Using Windows Live Movie Maker</a:t>
            </a:r>
            <a:endParaRPr lang="en-US" sz="2800" b="1" dirty="0" smtClean="0">
              <a:solidFill>
                <a:schemeClr val="tx2"/>
              </a:solidFill>
            </a:endParaRPr>
          </a:p>
          <a:p>
            <a:pPr lvl="1" eaLnBrk="1" hangingPunct="1"/>
            <a:r>
              <a:rPr lang="en-US" dirty="0" smtClean="0">
                <a:solidFill>
                  <a:schemeClr val="tx2"/>
                </a:solidFill>
              </a:rPr>
              <a:t>AutoMovie Themes</a:t>
            </a:r>
          </a:p>
          <a:p>
            <a:pPr lvl="2" eaLnBrk="1" hangingPunct="1"/>
            <a:r>
              <a:rPr lang="en-US" dirty="0" smtClean="0">
                <a:solidFill>
                  <a:schemeClr val="tx2"/>
                </a:solidFill>
              </a:rPr>
              <a:t>Titles and credits</a:t>
            </a:r>
          </a:p>
          <a:p>
            <a:pPr lvl="2" eaLnBrk="1" hangingPunct="1"/>
            <a:r>
              <a:rPr lang="en-US" dirty="0" smtClean="0">
                <a:solidFill>
                  <a:schemeClr val="tx2"/>
                </a:solidFill>
              </a:rPr>
              <a:t>Special effects</a:t>
            </a:r>
          </a:p>
          <a:p>
            <a:pPr lvl="2" eaLnBrk="1" hangingPunct="1"/>
            <a:r>
              <a:rPr lang="en-US" dirty="0" smtClean="0">
                <a:solidFill>
                  <a:schemeClr val="tx2"/>
                </a:solidFill>
              </a:rPr>
              <a:t>Music</a:t>
            </a:r>
          </a:p>
          <a:p>
            <a:pPr lvl="1" eaLnBrk="1" hangingPunct="1"/>
            <a:r>
              <a:rPr lang="en-US" dirty="0" smtClean="0">
                <a:solidFill>
                  <a:schemeClr val="tx2"/>
                </a:solidFill>
              </a:rPr>
              <a:t>Select photos, Create tab, Share group, Movie button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685800" y="2460560"/>
            <a:ext cx="7772400" cy="4013812"/>
          </a:xfrm>
        </p:spPr>
        <p:txBody>
          <a:bodyPr/>
          <a:lstStyle/>
          <a:p>
            <a:pPr eaLnBrk="1" hangingPunct="1">
              <a:lnSpc>
                <a:spcPct val="80000"/>
              </a:lnSpc>
            </a:pPr>
            <a:r>
              <a:rPr lang="en-US" b="1" dirty="0" smtClean="0">
                <a:solidFill>
                  <a:schemeClr val="tx2"/>
                </a:solidFill>
              </a:rPr>
              <a:t>Transition</a:t>
            </a:r>
            <a:endParaRPr lang="en-US" sz="2800" b="1" dirty="0" smtClean="0">
              <a:solidFill>
                <a:schemeClr val="tx2"/>
              </a:solidFill>
            </a:endParaRPr>
          </a:p>
          <a:p>
            <a:pPr lvl="1" eaLnBrk="1" hangingPunct="1"/>
            <a:r>
              <a:rPr lang="en-US" dirty="0" smtClean="0">
                <a:solidFill>
                  <a:schemeClr val="tx2"/>
                </a:solidFill>
              </a:rPr>
              <a:t>The manner in which the movie moves from one clip to another</a:t>
            </a:r>
          </a:p>
          <a:p>
            <a:pPr eaLnBrk="1" hangingPunct="1"/>
            <a:r>
              <a:rPr lang="en-US" b="1" dirty="0" smtClean="0">
                <a:solidFill>
                  <a:schemeClr val="tx2"/>
                </a:solidFill>
              </a:rPr>
              <a:t>Pan-and-zoom effect 	</a:t>
            </a:r>
          </a:p>
          <a:p>
            <a:pPr lvl="1" eaLnBrk="1" hangingPunct="1"/>
            <a:r>
              <a:rPr lang="en-US" dirty="0" smtClean="0">
                <a:solidFill>
                  <a:schemeClr val="tx2"/>
                </a:solidFill>
              </a:rPr>
              <a:t>Moves picture horizontally or vertically</a:t>
            </a:r>
          </a:p>
          <a:p>
            <a:pPr lvl="1" eaLnBrk="1" hangingPunct="1"/>
            <a:r>
              <a:rPr lang="en-US" dirty="0" smtClean="0">
                <a:solidFill>
                  <a:schemeClr val="tx2"/>
                </a:solidFill>
              </a:rPr>
              <a:t>Zooms in and out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748862" y="2555154"/>
            <a:ext cx="7772400" cy="4013812"/>
          </a:xfrm>
        </p:spPr>
        <p:txBody>
          <a:bodyPr/>
          <a:lstStyle/>
          <a:p>
            <a:pPr eaLnBrk="1" hangingPunct="1">
              <a:lnSpc>
                <a:spcPct val="80000"/>
              </a:lnSpc>
            </a:pPr>
            <a:r>
              <a:rPr lang="en-US" b="1" dirty="0" smtClean="0">
                <a:solidFill>
                  <a:schemeClr val="tx2"/>
                </a:solidFill>
              </a:rPr>
              <a:t>Editing a Movie in Movie Maker</a:t>
            </a:r>
            <a:endParaRPr lang="en-US" sz="2800" b="1" dirty="0" smtClean="0">
              <a:solidFill>
                <a:schemeClr val="tx2"/>
              </a:solidFill>
            </a:endParaRPr>
          </a:p>
          <a:p>
            <a:pPr lvl="1" eaLnBrk="1" hangingPunct="1"/>
            <a:r>
              <a:rPr lang="en-US" dirty="0" smtClean="0">
                <a:solidFill>
                  <a:schemeClr val="tx2"/>
                </a:solidFill>
              </a:rPr>
              <a:t>Click slide, Edit tab, Home tab, Format tab</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717331" y="2381733"/>
            <a:ext cx="7772400" cy="4013812"/>
          </a:xfrm>
        </p:spPr>
        <p:txBody>
          <a:bodyPr/>
          <a:lstStyle/>
          <a:p>
            <a:pPr eaLnBrk="1" hangingPunct="1">
              <a:lnSpc>
                <a:spcPct val="80000"/>
              </a:lnSpc>
            </a:pPr>
            <a:r>
              <a:rPr lang="en-US" b="1" dirty="0" smtClean="0">
                <a:solidFill>
                  <a:schemeClr val="tx2"/>
                </a:solidFill>
              </a:rPr>
              <a:t>Windows Live Movie Maker Screen Elements</a:t>
            </a:r>
          </a:p>
          <a:p>
            <a:pPr lvl="1" eaLnBrk="1" hangingPunct="1">
              <a:lnSpc>
                <a:spcPct val="80000"/>
              </a:lnSpc>
            </a:pPr>
            <a:r>
              <a:rPr lang="en-US" dirty="0" smtClean="0">
                <a:solidFill>
                  <a:schemeClr val="tx2"/>
                </a:solidFill>
              </a:rPr>
              <a:t>Ribbon</a:t>
            </a:r>
          </a:p>
          <a:p>
            <a:pPr lvl="2" eaLnBrk="1" hangingPunct="1">
              <a:lnSpc>
                <a:spcPct val="80000"/>
              </a:lnSpc>
            </a:pPr>
            <a:r>
              <a:rPr lang="en-US" dirty="0" smtClean="0">
                <a:solidFill>
                  <a:schemeClr val="tx2"/>
                </a:solidFill>
              </a:rPr>
              <a:t>Provides access to Movie Maker commands</a:t>
            </a:r>
          </a:p>
          <a:p>
            <a:pPr lvl="2" eaLnBrk="1" hangingPunct="1">
              <a:lnSpc>
                <a:spcPct val="80000"/>
              </a:lnSpc>
            </a:pPr>
            <a:r>
              <a:rPr lang="en-US" dirty="0" smtClean="0">
                <a:solidFill>
                  <a:schemeClr val="tx2"/>
                </a:solidFill>
              </a:rPr>
              <a:t>Movie Maker tab found on the left side of the Ribbon</a:t>
            </a:r>
          </a:p>
          <a:p>
            <a:pPr lvl="1" eaLnBrk="1" hangingPunct="1">
              <a:lnSpc>
                <a:spcPct val="80000"/>
              </a:lnSpc>
            </a:pPr>
            <a:r>
              <a:rPr lang="en-US" dirty="0" smtClean="0">
                <a:solidFill>
                  <a:schemeClr val="tx2"/>
                </a:solidFill>
              </a:rPr>
              <a:t>Preview Monitor</a:t>
            </a:r>
          </a:p>
          <a:p>
            <a:pPr lvl="2" eaLnBrk="1" hangingPunct="1">
              <a:lnSpc>
                <a:spcPct val="80000"/>
              </a:lnSpc>
            </a:pPr>
            <a:r>
              <a:rPr lang="en-US" dirty="0" smtClean="0">
                <a:solidFill>
                  <a:schemeClr val="tx2"/>
                </a:solidFill>
              </a:rPr>
              <a:t>Previews the movie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717331" y="2492092"/>
            <a:ext cx="7772400" cy="4013812"/>
          </a:xfrm>
        </p:spPr>
        <p:txBody>
          <a:bodyPr/>
          <a:lstStyle/>
          <a:p>
            <a:pPr eaLnBrk="1" hangingPunct="1">
              <a:lnSpc>
                <a:spcPct val="80000"/>
              </a:lnSpc>
            </a:pPr>
            <a:r>
              <a:rPr lang="en-US" b="1" dirty="0" smtClean="0">
                <a:solidFill>
                  <a:schemeClr val="tx2"/>
                </a:solidFill>
              </a:rPr>
              <a:t>Windows Live Movie Maker Screen Elements</a:t>
            </a:r>
          </a:p>
          <a:p>
            <a:pPr lvl="1" eaLnBrk="1" hangingPunct="1">
              <a:lnSpc>
                <a:spcPct val="80000"/>
              </a:lnSpc>
            </a:pPr>
            <a:r>
              <a:rPr lang="en-US" dirty="0" smtClean="0">
                <a:solidFill>
                  <a:schemeClr val="tx2"/>
                </a:solidFill>
              </a:rPr>
              <a:t>Storyboard</a:t>
            </a:r>
          </a:p>
          <a:p>
            <a:pPr lvl="2" eaLnBrk="1" hangingPunct="1">
              <a:lnSpc>
                <a:spcPct val="80000"/>
              </a:lnSpc>
            </a:pPr>
            <a:r>
              <a:rPr lang="en-US" dirty="0" smtClean="0">
                <a:solidFill>
                  <a:schemeClr val="tx2"/>
                </a:solidFill>
              </a:rPr>
              <a:t>Shows a simple sequence of the files that make up the project</a:t>
            </a:r>
          </a:p>
          <a:p>
            <a:pPr lvl="1" eaLnBrk="1" hangingPunct="1">
              <a:lnSpc>
                <a:spcPct val="80000"/>
              </a:lnSpc>
            </a:pPr>
            <a:r>
              <a:rPr lang="en-US" dirty="0" smtClean="0">
                <a:solidFill>
                  <a:schemeClr val="tx2"/>
                </a:solidFill>
              </a:rPr>
              <a:t>Playback indicator</a:t>
            </a:r>
          </a:p>
          <a:p>
            <a:pPr lvl="2" eaLnBrk="1" hangingPunct="1"/>
            <a:r>
              <a:rPr lang="en-US" dirty="0" smtClean="0">
                <a:solidFill>
                  <a:schemeClr val="tx2"/>
                </a:solidFill>
              </a:rPr>
              <a:t>Shows the current location in the presentation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Live Movie Maker to Create a Movie Using Photos</a:t>
            </a:r>
          </a:p>
        </p:txBody>
      </p:sp>
      <p:sp>
        <p:nvSpPr>
          <p:cNvPr id="19458" name="Rectangle 3"/>
          <p:cNvSpPr>
            <a:spLocks noGrp="1" noChangeArrowheads="1"/>
          </p:cNvSpPr>
          <p:nvPr>
            <p:ph type="body" idx="1"/>
          </p:nvPr>
        </p:nvSpPr>
        <p:spPr>
          <a:xfrm>
            <a:off x="685800" y="2413264"/>
            <a:ext cx="7772400" cy="4013812"/>
          </a:xfrm>
        </p:spPr>
        <p:txBody>
          <a:bodyPr/>
          <a:lstStyle/>
          <a:p>
            <a:pPr eaLnBrk="1" hangingPunct="1">
              <a:lnSpc>
                <a:spcPct val="80000"/>
              </a:lnSpc>
            </a:pPr>
            <a:r>
              <a:rPr lang="en-US" b="1" dirty="0" smtClean="0">
                <a:solidFill>
                  <a:schemeClr val="tx2"/>
                </a:solidFill>
              </a:rPr>
              <a:t>Saving a Movie to the Computer</a:t>
            </a:r>
            <a:endParaRPr lang="en-US" sz="2800" b="1" dirty="0" smtClean="0">
              <a:solidFill>
                <a:schemeClr val="tx2"/>
              </a:solidFill>
            </a:endParaRPr>
          </a:p>
          <a:p>
            <a:pPr lvl="1" eaLnBrk="1" hangingPunct="1"/>
            <a:r>
              <a:rPr lang="en-US" dirty="0" smtClean="0">
                <a:solidFill>
                  <a:schemeClr val="tx2"/>
                </a:solidFill>
              </a:rPr>
              <a:t>File can be edited by opening the project again</a:t>
            </a:r>
          </a:p>
          <a:p>
            <a:pPr lvl="1" eaLnBrk="1" hangingPunct="1"/>
            <a:r>
              <a:rPr lang="en-US" dirty="0" smtClean="0">
                <a:solidFill>
                  <a:schemeClr val="tx2"/>
                </a:solidFill>
              </a:rPr>
              <a:t>Choose resolution format</a:t>
            </a:r>
          </a:p>
          <a:p>
            <a:pPr lvl="1" eaLnBrk="1" hangingPunct="1"/>
            <a:r>
              <a:rPr lang="en-US" dirty="0" smtClean="0">
                <a:solidFill>
                  <a:schemeClr val="tx2"/>
                </a:solidFill>
              </a:rPr>
              <a:t>Movie Maker tab, Save movie, Recommended for this project, navigate to folder, Save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Video clip</a:t>
            </a:r>
            <a:endParaRPr lang="en-US" sz="2800" b="1" dirty="0" smtClean="0">
              <a:solidFill>
                <a:schemeClr val="tx2"/>
              </a:solidFill>
            </a:endParaRPr>
          </a:p>
          <a:p>
            <a:pPr lvl="1" eaLnBrk="1" hangingPunct="1"/>
            <a:r>
              <a:rPr lang="en-US" dirty="0" smtClean="0">
                <a:solidFill>
                  <a:schemeClr val="tx2"/>
                </a:solidFill>
              </a:rPr>
              <a:t>Short video presentation</a:t>
            </a:r>
          </a:p>
          <a:p>
            <a:pPr eaLnBrk="1" hangingPunct="1"/>
            <a:r>
              <a:rPr lang="en-US" b="1" dirty="0" smtClean="0">
                <a:solidFill>
                  <a:schemeClr val="tx2"/>
                </a:solidFill>
              </a:rPr>
              <a:t>Frame</a:t>
            </a:r>
          </a:p>
          <a:p>
            <a:pPr lvl="1" eaLnBrk="1" hangingPunct="1"/>
            <a:r>
              <a:rPr lang="en-US" dirty="0" smtClean="0">
                <a:solidFill>
                  <a:schemeClr val="tx2"/>
                </a:solidFill>
              </a:rPr>
              <a:t>A single image in a series of consecutive images</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Frame rate</a:t>
            </a:r>
            <a:endParaRPr lang="en-US" sz="2800" b="1" dirty="0" smtClean="0">
              <a:solidFill>
                <a:schemeClr val="tx2"/>
              </a:solidFill>
            </a:endParaRPr>
          </a:p>
          <a:p>
            <a:pPr lvl="1" eaLnBrk="1" hangingPunct="1"/>
            <a:r>
              <a:rPr lang="en-US" dirty="0" smtClean="0">
                <a:solidFill>
                  <a:schemeClr val="tx2"/>
                </a:solidFill>
              </a:rPr>
              <a:t>Number of frames displayed per second</a:t>
            </a:r>
          </a:p>
          <a:p>
            <a:pPr eaLnBrk="1" hangingPunct="1"/>
            <a:r>
              <a:rPr lang="en-US" b="1" dirty="0" smtClean="0">
                <a:solidFill>
                  <a:schemeClr val="tx2"/>
                </a:solidFill>
              </a:rPr>
              <a:t>fps</a:t>
            </a:r>
          </a:p>
          <a:p>
            <a:pPr lvl="1" eaLnBrk="1" hangingPunct="1"/>
            <a:r>
              <a:rPr lang="en-US" dirty="0" smtClean="0">
                <a:solidFill>
                  <a:schemeClr val="tx2"/>
                </a:solidFill>
              </a:rPr>
              <a:t>Frames per second</a:t>
            </a:r>
          </a:p>
          <a:p>
            <a:pPr lvl="2" eaLnBrk="1" hangingPunct="1"/>
            <a:r>
              <a:rPr lang="en-US" dirty="0" smtClean="0">
                <a:solidFill>
                  <a:schemeClr val="tx2"/>
                </a:solidFill>
              </a:rPr>
              <a:t>Higher frame rates produce smoother movement in the video</a:t>
            </a:r>
          </a:p>
          <a:p>
            <a:pPr lvl="1"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287139"/>
            <a:ext cx="7772400" cy="4013812"/>
          </a:xfrm>
        </p:spPr>
        <p:txBody>
          <a:bodyPr/>
          <a:lstStyle/>
          <a:p>
            <a:pPr eaLnBrk="1" hangingPunct="1">
              <a:lnSpc>
                <a:spcPct val="80000"/>
              </a:lnSpc>
            </a:pPr>
            <a:r>
              <a:rPr lang="en-US" b="1" dirty="0" smtClean="0">
                <a:solidFill>
                  <a:schemeClr val="tx2"/>
                </a:solidFill>
              </a:rPr>
              <a:t>Adding Video Clips to Windows Live Movie Maker</a:t>
            </a:r>
          </a:p>
          <a:p>
            <a:pPr lvl="1" eaLnBrk="1" hangingPunct="1">
              <a:lnSpc>
                <a:spcPct val="80000"/>
              </a:lnSpc>
            </a:pPr>
            <a:r>
              <a:rPr lang="en-US" dirty="0" smtClean="0">
                <a:solidFill>
                  <a:schemeClr val="tx2"/>
                </a:solidFill>
              </a:rPr>
              <a:t>Blue File tab, Include folder, Pictures Library location dialog box, Add</a:t>
            </a:r>
          </a:p>
          <a:p>
            <a:pPr lvl="1" eaLnBrk="1" hangingPunct="1">
              <a:lnSpc>
                <a:spcPct val="80000"/>
              </a:lnSpc>
            </a:pP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Adding Transitions and Editing Video Clips</a:t>
            </a:r>
          </a:p>
          <a:p>
            <a:pPr lvl="1" eaLnBrk="1" hangingPunct="1"/>
            <a:r>
              <a:rPr lang="en-US" dirty="0" smtClean="0">
                <a:solidFill>
                  <a:schemeClr val="tx2"/>
                </a:solidFill>
              </a:rPr>
              <a:t>Set starting and ending points for video</a:t>
            </a:r>
          </a:p>
          <a:p>
            <a:pPr lvl="1" eaLnBrk="1" hangingPunct="1"/>
            <a:r>
              <a:rPr lang="en-US" dirty="0" smtClean="0">
                <a:solidFill>
                  <a:schemeClr val="tx2"/>
                </a:solidFill>
              </a:rPr>
              <a:t>Apply transitions one clip at a time</a:t>
            </a:r>
          </a:p>
          <a:p>
            <a:pPr lvl="1" eaLnBrk="1" hangingPunct="1"/>
            <a:r>
              <a:rPr lang="en-US" dirty="0" smtClean="0">
                <a:solidFill>
                  <a:schemeClr val="tx2"/>
                </a:solidFill>
              </a:rPr>
              <a:t>Movie project open, Edit tab, Editing group</a:t>
            </a:r>
          </a:p>
          <a:p>
            <a:pPr lvl="1" eaLnBrk="1" hangingPunct="1">
              <a:lnSpc>
                <a:spcPct val="80000"/>
              </a:lnSpc>
            </a:pP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Download Windows Live Essentials Photo Gallery and Movie Maker</a:t>
            </a:r>
          </a:p>
        </p:txBody>
      </p:sp>
      <p:sp>
        <p:nvSpPr>
          <p:cNvPr id="19458" name="Rectangle 3"/>
          <p:cNvSpPr>
            <a:spLocks noGrp="1" noChangeArrowheads="1"/>
          </p:cNvSpPr>
          <p:nvPr>
            <p:ph type="body" idx="1"/>
          </p:nvPr>
        </p:nvSpPr>
        <p:spPr>
          <a:xfrm>
            <a:off x="748862" y="2444795"/>
            <a:ext cx="7772400" cy="4013812"/>
          </a:xfrm>
        </p:spPr>
        <p:txBody>
          <a:bodyPr/>
          <a:lstStyle/>
          <a:p>
            <a:pPr eaLnBrk="1" hangingPunct="1">
              <a:lnSpc>
                <a:spcPct val="80000"/>
              </a:lnSpc>
            </a:pPr>
            <a:r>
              <a:rPr lang="en-US" b="1" dirty="0" smtClean="0">
                <a:solidFill>
                  <a:schemeClr val="tx2"/>
                </a:solidFill>
              </a:rPr>
              <a:t>Windows Live Essentials</a:t>
            </a:r>
            <a:endParaRPr lang="en-US" sz="2800" b="1" dirty="0" smtClean="0">
              <a:solidFill>
                <a:schemeClr val="tx2"/>
              </a:solidFill>
            </a:endParaRPr>
          </a:p>
          <a:p>
            <a:pPr lvl="1" eaLnBrk="1" hangingPunct="1"/>
            <a:r>
              <a:rPr lang="en-US" dirty="0" smtClean="0">
                <a:solidFill>
                  <a:schemeClr val="tx2"/>
                </a:solidFill>
              </a:rPr>
              <a:t>Can be downloaded from Microsoft Web site for free</a:t>
            </a:r>
          </a:p>
          <a:p>
            <a:pPr lvl="1" eaLnBrk="1" hangingPunct="1"/>
            <a:r>
              <a:rPr lang="en-US" dirty="0" smtClean="0">
                <a:solidFill>
                  <a:schemeClr val="tx2"/>
                </a:solidFill>
              </a:rPr>
              <a:t>Includes tools for working with photos and videos, creating e-mail accounts, and customizing your Web browser</a:t>
            </a:r>
          </a:p>
          <a:p>
            <a:pPr lvl="1" eaLnBrk="1" hangingPunct="1"/>
            <a:r>
              <a:rPr lang="en-US" dirty="0" smtClean="0">
                <a:solidFill>
                  <a:schemeClr val="tx2"/>
                </a:solidFill>
              </a:rPr>
              <a:t>Download all programs or only the ones you need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pic>
        <p:nvPicPr>
          <p:cNvPr id="5122" name="Picture 2" descr="C:\Users\Steve\Desktop\PowerPoint for Windows\Solution Files\Chapter 06\06fig39.jpg"/>
          <p:cNvPicPr>
            <a:picLocks noChangeAspect="1" noChangeArrowheads="1"/>
          </p:cNvPicPr>
          <p:nvPr/>
        </p:nvPicPr>
        <p:blipFill>
          <a:blip r:embed="rId3" cstate="print"/>
          <a:srcRect/>
          <a:stretch>
            <a:fillRect/>
          </a:stretch>
        </p:blipFill>
        <p:spPr bwMode="auto">
          <a:xfrm>
            <a:off x="925417" y="2035256"/>
            <a:ext cx="7667739" cy="409470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a:t>
            </a:r>
            <a:r>
              <a:rPr lang="en-US" b="1" dirty="0" err="1" smtClean="0">
                <a:solidFill>
                  <a:schemeClr val="tx2"/>
                </a:solidFill>
              </a:rPr>
              <a:t>wmv</a:t>
            </a:r>
            <a:r>
              <a:rPr lang="en-US" b="1" dirty="0" smtClean="0">
                <a:solidFill>
                  <a:schemeClr val="tx2"/>
                </a:solidFill>
              </a:rPr>
              <a:t> (Windows Media Video)</a:t>
            </a:r>
          </a:p>
          <a:p>
            <a:pPr lvl="1" eaLnBrk="1" hangingPunct="1">
              <a:lnSpc>
                <a:spcPct val="80000"/>
              </a:lnSpc>
            </a:pPr>
            <a:r>
              <a:rPr lang="en-US" dirty="0" smtClean="0">
                <a:solidFill>
                  <a:schemeClr val="tx2"/>
                </a:solidFill>
              </a:rPr>
              <a:t>Format used for movies that can be played using Windows Media Player</a:t>
            </a:r>
          </a:p>
          <a:p>
            <a:pPr lvl="1" eaLnBrk="1" hangingPunct="1">
              <a:lnSpc>
                <a:spcPct val="80000"/>
              </a:lnSpc>
            </a:pPr>
            <a:r>
              <a:rPr lang="en-US" dirty="0" smtClean="0">
                <a:solidFill>
                  <a:schemeClr val="tx2"/>
                </a:solidFill>
              </a:rPr>
              <a:t>Windows DVD Maker</a:t>
            </a:r>
          </a:p>
          <a:p>
            <a:pPr lvl="2" eaLnBrk="1" hangingPunct="1">
              <a:lnSpc>
                <a:spcPct val="80000"/>
              </a:lnSpc>
            </a:pPr>
            <a:r>
              <a:rPr lang="en-US" dirty="0" smtClean="0">
                <a:solidFill>
                  <a:schemeClr val="tx2"/>
                </a:solidFill>
              </a:rPr>
              <a:t>Comes with most versions of Windows 7</a:t>
            </a:r>
          </a:p>
          <a:p>
            <a:pPr lvl="2" eaLnBrk="1" hangingPunct="1">
              <a:lnSpc>
                <a:spcPct val="80000"/>
              </a:lnSpc>
            </a:pPr>
            <a:r>
              <a:rPr lang="en-US" dirty="0" smtClean="0">
                <a:solidFill>
                  <a:schemeClr val="tx2"/>
                </a:solidFill>
              </a:rPr>
              <a:t>Allows you to watch your movies on a television</a:t>
            </a:r>
          </a:p>
          <a:p>
            <a:pPr lvl="2" eaLnBrk="1" hangingPunct="1">
              <a:lnSpc>
                <a:spcPct val="80000"/>
              </a:lnSpc>
            </a:pPr>
            <a:endParaRPr lang="en-US" dirty="0" smtClean="0">
              <a:solidFill>
                <a:schemeClr val="tx2"/>
              </a:solidFill>
            </a:endParaRPr>
          </a:p>
          <a:p>
            <a:pPr lvl="2" eaLnBrk="1" hangingPunct="1">
              <a:lnSpc>
                <a:spcPct val="80000"/>
              </a:lnSpc>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Create a Movie Using Video Clips</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Creating a Movie DVD</a:t>
            </a:r>
          </a:p>
          <a:p>
            <a:pPr lvl="1" eaLnBrk="1" hangingPunct="1">
              <a:lnSpc>
                <a:spcPct val="80000"/>
              </a:lnSpc>
            </a:pPr>
            <a:r>
              <a:rPr lang="en-US" dirty="0" smtClean="0">
                <a:solidFill>
                  <a:schemeClr val="tx2"/>
                </a:solidFill>
              </a:rPr>
              <a:t>Place blank DVD in DVD drive</a:t>
            </a:r>
            <a:r>
              <a:rPr lang="en-US" b="1" dirty="0" smtClean="0">
                <a:solidFill>
                  <a:schemeClr val="tx2"/>
                </a:solidFill>
              </a:rPr>
              <a:t>, </a:t>
            </a:r>
            <a:r>
              <a:rPr lang="en-US" dirty="0" smtClean="0">
                <a:solidFill>
                  <a:schemeClr val="tx2"/>
                </a:solidFill>
              </a:rPr>
              <a:t>with movie project open, Movie Maker tab, Save movie, Burn a DVD</a:t>
            </a:r>
            <a:endParaRPr lang="en-US" b="1" dirty="0"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Navigate and Configure Windows Media Center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Windows Media Center</a:t>
            </a:r>
            <a:endParaRPr lang="en-US" sz="2800" b="1" dirty="0" smtClean="0">
              <a:solidFill>
                <a:schemeClr val="tx2"/>
              </a:solidFill>
            </a:endParaRPr>
          </a:p>
          <a:p>
            <a:pPr lvl="1" eaLnBrk="1" hangingPunct="1"/>
            <a:r>
              <a:rPr lang="en-US" dirty="0" smtClean="0">
                <a:solidFill>
                  <a:schemeClr val="tx2"/>
                </a:solidFill>
              </a:rPr>
              <a:t>Allows you to use your computer as your home entertainment hub</a:t>
            </a:r>
          </a:p>
          <a:p>
            <a:pPr lvl="2" eaLnBrk="1" hangingPunct="1"/>
            <a:r>
              <a:rPr lang="en-US" dirty="0" smtClean="0">
                <a:solidFill>
                  <a:schemeClr val="tx2"/>
                </a:solidFill>
              </a:rPr>
              <a:t>Watching Internet and live TV</a:t>
            </a:r>
          </a:p>
          <a:p>
            <a:pPr lvl="2" eaLnBrk="1" hangingPunct="1"/>
            <a:r>
              <a:rPr lang="en-US" dirty="0" smtClean="0">
                <a:solidFill>
                  <a:schemeClr val="tx2"/>
                </a:solidFill>
              </a:rPr>
              <a:t>Viewing slides of your own photos</a:t>
            </a:r>
          </a:p>
          <a:p>
            <a:pPr lvl="2" eaLnBrk="1" hangingPunct="1"/>
            <a:r>
              <a:rPr lang="en-US" dirty="0" smtClean="0">
                <a:solidFill>
                  <a:schemeClr val="tx2"/>
                </a:solidFill>
              </a:rPr>
              <a:t>Playing songs in your music library or CDs or DVDs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Navigate and Configure Windows Media Center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10-foot interface</a:t>
            </a:r>
          </a:p>
          <a:p>
            <a:pPr lvl="1" eaLnBrk="1" hangingPunct="1">
              <a:lnSpc>
                <a:spcPct val="80000"/>
              </a:lnSpc>
            </a:pPr>
            <a:r>
              <a:rPr lang="en-US" dirty="0" smtClean="0">
                <a:solidFill>
                  <a:schemeClr val="tx2"/>
                </a:solidFill>
              </a:rPr>
              <a:t>Use a remote control interact with Windows Media Center on a TV.</a:t>
            </a:r>
          </a:p>
          <a:p>
            <a:pPr eaLnBrk="1" hangingPunct="1">
              <a:lnSpc>
                <a:spcPct val="80000"/>
              </a:lnSpc>
            </a:pPr>
            <a:r>
              <a:rPr lang="en-US" b="1" dirty="0" smtClean="0">
                <a:solidFill>
                  <a:schemeClr val="tx2"/>
                </a:solidFill>
              </a:rPr>
              <a:t>2-foot interface</a:t>
            </a:r>
          </a:p>
          <a:p>
            <a:pPr lvl="1" eaLnBrk="1" hangingPunct="1">
              <a:lnSpc>
                <a:spcPct val="80000"/>
              </a:lnSpc>
            </a:pPr>
            <a:r>
              <a:rPr lang="en-US" dirty="0" smtClean="0">
                <a:solidFill>
                  <a:schemeClr val="tx2"/>
                </a:solidFill>
              </a:rPr>
              <a:t>Use a keyboard and mouse to interact with Windows Media Center on a computer.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Navigate and Configure Windows Media Center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Navigating Windows Media Center</a:t>
            </a:r>
          </a:p>
          <a:p>
            <a:pPr lvl="1" eaLnBrk="1" hangingPunct="1">
              <a:lnSpc>
                <a:spcPct val="80000"/>
              </a:lnSpc>
            </a:pPr>
            <a:r>
              <a:rPr lang="en-US" dirty="0" smtClean="0">
                <a:solidFill>
                  <a:schemeClr val="tx2"/>
                </a:solidFill>
              </a:rPr>
              <a:t>Start, All Programs, Windows Media Center</a:t>
            </a:r>
          </a:p>
          <a:p>
            <a:pPr lvl="1" eaLnBrk="1" hangingPunct="1">
              <a:lnSpc>
                <a:spcPct val="80000"/>
              </a:lnSpc>
            </a:pPr>
            <a:r>
              <a:rPr lang="en-US" dirty="0" smtClean="0">
                <a:solidFill>
                  <a:schemeClr val="tx2"/>
                </a:solidFill>
              </a:rPr>
              <a:t>Main screen</a:t>
            </a:r>
          </a:p>
          <a:p>
            <a:pPr lvl="2" eaLnBrk="1" hangingPunct="1">
              <a:lnSpc>
                <a:spcPct val="80000"/>
              </a:lnSpc>
            </a:pPr>
            <a:r>
              <a:rPr lang="en-US" dirty="0" smtClean="0">
                <a:solidFill>
                  <a:schemeClr val="tx2"/>
                </a:solidFill>
              </a:rPr>
              <a:t>Two intersecting menus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Navigate and Configure Windows Media Center</a:t>
            </a:r>
          </a:p>
        </p:txBody>
      </p:sp>
      <p:pic>
        <p:nvPicPr>
          <p:cNvPr id="6146" name="Picture 2" descr="C:\Users\Steve\Desktop\PowerPoint for Windows\Solution Files\Chapter 06\06fig45.jpg"/>
          <p:cNvPicPr>
            <a:picLocks noChangeAspect="1" noChangeArrowheads="1"/>
          </p:cNvPicPr>
          <p:nvPr/>
        </p:nvPicPr>
        <p:blipFill>
          <a:blip r:embed="rId3" cstate="print"/>
          <a:srcRect/>
          <a:stretch>
            <a:fillRect/>
          </a:stretch>
        </p:blipFill>
        <p:spPr bwMode="auto">
          <a:xfrm>
            <a:off x="760165" y="1982122"/>
            <a:ext cx="7810958" cy="419077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Navigate and Configure Windows Media Center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Configuring Windows Media Center</a:t>
            </a:r>
          </a:p>
          <a:p>
            <a:pPr lvl="1" eaLnBrk="1" hangingPunct="1">
              <a:lnSpc>
                <a:spcPct val="80000"/>
              </a:lnSpc>
            </a:pPr>
            <a:r>
              <a:rPr lang="en-US" dirty="0" smtClean="0">
                <a:solidFill>
                  <a:schemeClr val="tx2"/>
                </a:solidFill>
              </a:rPr>
              <a:t>Parental Controls</a:t>
            </a:r>
          </a:p>
          <a:p>
            <a:pPr lvl="1" eaLnBrk="1" hangingPunct="1">
              <a:lnSpc>
                <a:spcPct val="80000"/>
              </a:lnSpc>
            </a:pPr>
            <a:r>
              <a:rPr lang="en-US" dirty="0" smtClean="0">
                <a:solidFill>
                  <a:schemeClr val="tx2"/>
                </a:solidFill>
              </a:rPr>
              <a:t>Slide Show Screen Saver</a:t>
            </a:r>
          </a:p>
          <a:p>
            <a:pPr lvl="1" eaLnBrk="1" hangingPunct="1">
              <a:lnSpc>
                <a:spcPct val="80000"/>
              </a:lnSpc>
            </a:pPr>
            <a:r>
              <a:rPr lang="en-US" dirty="0" smtClean="0">
                <a:solidFill>
                  <a:schemeClr val="tx2"/>
                </a:solidFill>
              </a:rPr>
              <a:t>Media Center displayed, Tasks category, settings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Play Media from Your Computer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Play CDs or DVDs</a:t>
            </a:r>
          </a:p>
          <a:p>
            <a:pPr eaLnBrk="1" hangingPunct="1">
              <a:lnSpc>
                <a:spcPct val="80000"/>
              </a:lnSpc>
            </a:pPr>
            <a:r>
              <a:rPr lang="en-US" b="1" dirty="0" smtClean="0">
                <a:solidFill>
                  <a:schemeClr val="tx2"/>
                </a:solidFill>
              </a:rPr>
              <a:t>Play ripped music or videos</a:t>
            </a:r>
          </a:p>
          <a:p>
            <a:pPr eaLnBrk="1" hangingPunct="1">
              <a:lnSpc>
                <a:spcPct val="80000"/>
              </a:lnSpc>
            </a:pPr>
            <a:r>
              <a:rPr lang="en-US" b="1" dirty="0" smtClean="0">
                <a:solidFill>
                  <a:schemeClr val="tx2"/>
                </a:solidFill>
              </a:rPr>
              <a:t>Run a slide show of saved pictures</a:t>
            </a:r>
          </a:p>
          <a:p>
            <a:pPr eaLnBrk="1" hangingPunct="1">
              <a:lnSpc>
                <a:spcPct val="80000"/>
              </a:lnSpc>
            </a:pPr>
            <a:r>
              <a:rPr lang="en-US" b="1" dirty="0" smtClean="0">
                <a:solidFill>
                  <a:schemeClr val="tx2"/>
                </a:solidFill>
              </a:rPr>
              <a:t>Play games</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Play Media from Your Computer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Playing Games Using Media Center</a:t>
            </a:r>
          </a:p>
          <a:p>
            <a:pPr lvl="1" eaLnBrk="1" hangingPunct="1">
              <a:lnSpc>
                <a:spcPct val="80000"/>
              </a:lnSpc>
            </a:pPr>
            <a:r>
              <a:rPr lang="en-US" dirty="0" smtClean="0">
                <a:solidFill>
                  <a:schemeClr val="tx2"/>
                </a:solidFill>
              </a:rPr>
              <a:t>Media Center, Extras category, extras library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Download Windows Live Essentials Photo Gallery and Movie Maker</a:t>
            </a:r>
          </a:p>
        </p:txBody>
      </p:sp>
      <p:sp>
        <p:nvSpPr>
          <p:cNvPr id="19458" name="Rectangle 3"/>
          <p:cNvSpPr>
            <a:spLocks noGrp="1" noChangeArrowheads="1"/>
          </p:cNvSpPr>
          <p:nvPr>
            <p:ph type="body" idx="1"/>
          </p:nvPr>
        </p:nvSpPr>
        <p:spPr>
          <a:xfrm>
            <a:off x="708950" y="2604845"/>
            <a:ext cx="7772400" cy="4013812"/>
          </a:xfrm>
        </p:spPr>
        <p:txBody>
          <a:bodyPr/>
          <a:lstStyle/>
          <a:p>
            <a:pPr eaLnBrk="1" hangingPunct="1">
              <a:lnSpc>
                <a:spcPct val="80000"/>
              </a:lnSpc>
            </a:pPr>
            <a:r>
              <a:rPr lang="en-US" b="1" dirty="0" smtClean="0">
                <a:solidFill>
                  <a:schemeClr val="tx2"/>
                </a:solidFill>
              </a:rPr>
              <a:t>Downloading Photo Gallery and Movie Maker</a:t>
            </a:r>
          </a:p>
          <a:p>
            <a:pPr lvl="1" eaLnBrk="1" hangingPunct="1">
              <a:lnSpc>
                <a:spcPct val="80000"/>
              </a:lnSpc>
            </a:pPr>
            <a:r>
              <a:rPr lang="en-US" b="1" dirty="0" smtClean="0">
                <a:solidFill>
                  <a:schemeClr val="tx2"/>
                </a:solidFill>
              </a:rPr>
              <a:t>Start, All Programs, Accessories folder, Getting Started</a:t>
            </a:r>
            <a:endParaRPr lang="en-US" sz="2400" b="1" dirty="0" smtClean="0">
              <a:solidFill>
                <a:schemeClr val="tx2"/>
              </a:solidFill>
            </a:endParaRPr>
          </a:p>
          <a:p>
            <a:pPr lvl="2" eaLnBrk="1" hangingPunct="1"/>
            <a:r>
              <a:rPr lang="en-US" dirty="0" smtClean="0">
                <a:solidFill>
                  <a:schemeClr val="tx2"/>
                </a:solidFill>
              </a:rPr>
              <a:t>Go online to get Windows Live Essentials</a:t>
            </a:r>
          </a:p>
          <a:p>
            <a:pPr lvl="2" eaLnBrk="1" hangingPunct="1"/>
            <a:r>
              <a:rPr lang="en-US" dirty="0" smtClean="0">
                <a:solidFill>
                  <a:schemeClr val="tx2"/>
                </a:solidFill>
              </a:rPr>
              <a:t>Download Photo Gallery and Movie Maker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Play Media from Your Computer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Playing Music Using Media Center</a:t>
            </a:r>
          </a:p>
          <a:p>
            <a:pPr lvl="1" eaLnBrk="1" hangingPunct="1">
              <a:lnSpc>
                <a:spcPct val="80000"/>
              </a:lnSpc>
            </a:pPr>
            <a:r>
              <a:rPr lang="en-US" dirty="0" smtClean="0">
                <a:solidFill>
                  <a:schemeClr val="tx2"/>
                </a:solidFill>
              </a:rPr>
              <a:t>Play a CD</a:t>
            </a:r>
          </a:p>
          <a:p>
            <a:pPr lvl="2" eaLnBrk="1" hangingPunct="1">
              <a:lnSpc>
                <a:spcPct val="80000"/>
              </a:lnSpc>
            </a:pPr>
            <a:r>
              <a:rPr lang="en-US" dirty="0" smtClean="0">
                <a:solidFill>
                  <a:schemeClr val="tx2"/>
                </a:solidFill>
              </a:rPr>
              <a:t>Music category</a:t>
            </a:r>
          </a:p>
          <a:p>
            <a:pPr lvl="1" eaLnBrk="1" hangingPunct="1">
              <a:lnSpc>
                <a:spcPct val="80000"/>
              </a:lnSpc>
            </a:pPr>
            <a:r>
              <a:rPr lang="en-US" dirty="0" smtClean="0">
                <a:solidFill>
                  <a:schemeClr val="tx2"/>
                </a:solidFill>
              </a:rPr>
              <a:t>Sort CDs</a:t>
            </a:r>
          </a:p>
          <a:p>
            <a:pPr lvl="2" eaLnBrk="1" hangingPunct="1">
              <a:lnSpc>
                <a:spcPct val="80000"/>
              </a:lnSpc>
            </a:pPr>
            <a:r>
              <a:rPr lang="en-US" dirty="0" smtClean="0">
                <a:solidFill>
                  <a:schemeClr val="tx2"/>
                </a:solidFill>
              </a:rPr>
              <a:t>Year</a:t>
            </a:r>
          </a:p>
          <a:p>
            <a:pPr lvl="2" eaLnBrk="1" hangingPunct="1">
              <a:lnSpc>
                <a:spcPct val="80000"/>
              </a:lnSpc>
            </a:pPr>
            <a:r>
              <a:rPr lang="en-US" dirty="0" smtClean="0">
                <a:solidFill>
                  <a:schemeClr val="tx2"/>
                </a:solidFill>
              </a:rPr>
              <a:t>Album</a:t>
            </a:r>
          </a:p>
          <a:p>
            <a:pPr lvl="2" eaLnBrk="1" hangingPunct="1">
              <a:lnSpc>
                <a:spcPct val="80000"/>
              </a:lnSpc>
            </a:pPr>
            <a:r>
              <a:rPr lang="en-US" dirty="0" smtClean="0">
                <a:solidFill>
                  <a:schemeClr val="tx2"/>
                </a:solidFill>
              </a:rPr>
              <a:t>Genre</a:t>
            </a:r>
          </a:p>
          <a:p>
            <a:pPr lvl="2" eaLnBrk="1" hangingPunct="1">
              <a:lnSpc>
                <a:spcPct val="80000"/>
              </a:lnSpc>
            </a:pPr>
            <a:r>
              <a:rPr lang="en-US" dirty="0" smtClean="0">
                <a:solidFill>
                  <a:schemeClr val="tx2"/>
                </a:solidFill>
              </a:rPr>
              <a:t>Songs</a:t>
            </a:r>
          </a:p>
          <a:p>
            <a:pPr lvl="2" eaLnBrk="1" hangingPunct="1">
              <a:lnSpc>
                <a:spcPct val="80000"/>
              </a:lnSpc>
            </a:pPr>
            <a:r>
              <a:rPr lang="en-US" dirty="0" smtClean="0">
                <a:solidFill>
                  <a:schemeClr val="tx2"/>
                </a:solidFill>
              </a:rPr>
              <a:t>Other details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Play Media from Your Computer</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Playing Music Using Media Center</a:t>
            </a:r>
          </a:p>
          <a:p>
            <a:pPr lvl="1" eaLnBrk="1" hangingPunct="1">
              <a:lnSpc>
                <a:spcPct val="80000"/>
              </a:lnSpc>
            </a:pPr>
            <a:r>
              <a:rPr lang="en-US" dirty="0" smtClean="0">
                <a:solidFill>
                  <a:schemeClr val="tx2"/>
                </a:solidFill>
              </a:rPr>
              <a:t>Media Center, Music category, Music commands, music library</a:t>
            </a:r>
          </a:p>
          <a:p>
            <a:pPr eaLnBrk="1" hangingPunct="1">
              <a:lnSpc>
                <a:spcPct val="80000"/>
              </a:lnSpc>
            </a:pPr>
            <a:r>
              <a:rPr lang="en-US" b="1" dirty="0" smtClean="0">
                <a:solidFill>
                  <a:schemeClr val="tx2"/>
                </a:solidFill>
              </a:rPr>
              <a:t>Playing a DVD Using Media Center</a:t>
            </a:r>
          </a:p>
          <a:p>
            <a:pPr lvl="1" eaLnBrk="1" hangingPunct="1">
              <a:lnSpc>
                <a:spcPct val="80000"/>
              </a:lnSpc>
            </a:pPr>
            <a:r>
              <a:rPr lang="en-US" dirty="0" smtClean="0">
                <a:solidFill>
                  <a:schemeClr val="tx2"/>
                </a:solidFill>
              </a:rPr>
              <a:t>Media Center, movies category, play </a:t>
            </a:r>
            <a:r>
              <a:rPr lang="en-US" dirty="0" err="1" smtClean="0">
                <a:solidFill>
                  <a:schemeClr val="tx2"/>
                </a:solidFill>
              </a:rPr>
              <a:t>dvd</a:t>
            </a:r>
            <a:endParaRPr lang="en-US" dirty="0" smtClean="0">
              <a:solidFill>
                <a:schemeClr val="tx2"/>
              </a:solidFill>
            </a:endParaRPr>
          </a:p>
          <a:p>
            <a:pPr eaLnBrk="1" hangingPunct="1">
              <a:lnSpc>
                <a:spcPct val="80000"/>
              </a:lnSpc>
            </a:pPr>
            <a:r>
              <a:rPr lang="en-US" b="1" dirty="0" smtClean="0">
                <a:solidFill>
                  <a:schemeClr val="tx2"/>
                </a:solidFill>
              </a:rPr>
              <a:t>Viewing a Picture Slideshow Using Media Center</a:t>
            </a:r>
          </a:p>
          <a:p>
            <a:pPr lvl="1" eaLnBrk="1" hangingPunct="1">
              <a:lnSpc>
                <a:spcPct val="80000"/>
              </a:lnSpc>
            </a:pPr>
            <a:r>
              <a:rPr lang="en-US" dirty="0" smtClean="0">
                <a:solidFill>
                  <a:schemeClr val="tx2"/>
                </a:solidFill>
              </a:rPr>
              <a:t>Media Center, Pictures + Video, picture library</a:t>
            </a:r>
            <a:endParaRPr lang="en-US" b="1" dirty="0" smtClean="0">
              <a:solidFill>
                <a:schemeClr val="tx2"/>
              </a:solidFill>
            </a:endParaRPr>
          </a:p>
          <a:p>
            <a:pPr eaLnBrk="1" hangingPunct="1">
              <a:lnSpc>
                <a:spcPct val="80000"/>
              </a:lnSpc>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View Sports, Internet TV, and Live TV</a:t>
            </a:r>
          </a:p>
        </p:txBody>
      </p:sp>
      <p:sp>
        <p:nvSpPr>
          <p:cNvPr id="19458" name="Rectangle 3"/>
          <p:cNvSpPr>
            <a:spLocks noGrp="1" noChangeArrowheads="1"/>
          </p:cNvSpPr>
          <p:nvPr>
            <p:ph type="body" idx="1"/>
          </p:nvPr>
        </p:nvSpPr>
        <p:spPr>
          <a:xfrm>
            <a:off x="685800" y="2082188"/>
            <a:ext cx="7772400" cy="4013812"/>
          </a:xfrm>
        </p:spPr>
        <p:txBody>
          <a:bodyPr/>
          <a:lstStyle/>
          <a:p>
            <a:pPr eaLnBrk="1" hangingPunct="1">
              <a:lnSpc>
                <a:spcPct val="80000"/>
              </a:lnSpc>
            </a:pPr>
            <a:r>
              <a:rPr lang="en-US" b="1" dirty="0" smtClean="0">
                <a:solidFill>
                  <a:schemeClr val="tx2"/>
                </a:solidFill>
              </a:rPr>
              <a:t>Setting Up and Using the Internet in Media Center</a:t>
            </a:r>
            <a:endParaRPr lang="en-US" sz="2800" b="1" dirty="0" smtClean="0">
              <a:solidFill>
                <a:schemeClr val="tx2"/>
              </a:solidFill>
            </a:endParaRPr>
          </a:p>
          <a:p>
            <a:pPr lvl="1" eaLnBrk="1" hangingPunct="1"/>
            <a:r>
              <a:rPr lang="en-US" dirty="0" smtClean="0">
                <a:solidFill>
                  <a:schemeClr val="tx2"/>
                </a:solidFill>
              </a:rPr>
              <a:t>Your computer can receive live TV</a:t>
            </a:r>
          </a:p>
          <a:p>
            <a:pPr lvl="1" eaLnBrk="1" hangingPunct="1"/>
            <a:r>
              <a:rPr lang="en-US" dirty="0" smtClean="0">
                <a:solidFill>
                  <a:schemeClr val="tx2"/>
                </a:solidFill>
              </a:rPr>
              <a:t>High-speed Internet connection required</a:t>
            </a:r>
          </a:p>
          <a:p>
            <a:pPr lvl="1" eaLnBrk="1" hangingPunct="1"/>
            <a:r>
              <a:rPr lang="en-US" dirty="0" smtClean="0">
                <a:solidFill>
                  <a:schemeClr val="tx2"/>
                </a:solidFill>
              </a:rPr>
              <a:t>Media Center, Tasks, settings, General, Windows Media Center Setup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Use Windows Media Center to View Sports, Internet TV, and Live TV</a:t>
            </a:r>
          </a:p>
        </p:txBody>
      </p:sp>
      <p:sp>
        <p:nvSpPr>
          <p:cNvPr id="19458" name="Rectangle 3"/>
          <p:cNvSpPr>
            <a:spLocks noGrp="1" noChangeArrowheads="1"/>
          </p:cNvSpPr>
          <p:nvPr>
            <p:ph type="body" idx="1"/>
          </p:nvPr>
        </p:nvSpPr>
        <p:spPr>
          <a:xfrm>
            <a:off x="685800" y="2302905"/>
            <a:ext cx="7772400" cy="4013812"/>
          </a:xfrm>
        </p:spPr>
        <p:txBody>
          <a:bodyPr/>
          <a:lstStyle/>
          <a:p>
            <a:pPr eaLnBrk="1" hangingPunct="1">
              <a:lnSpc>
                <a:spcPct val="80000"/>
              </a:lnSpc>
            </a:pPr>
            <a:r>
              <a:rPr lang="en-US" b="1" dirty="0" smtClean="0">
                <a:solidFill>
                  <a:schemeClr val="tx2"/>
                </a:solidFill>
              </a:rPr>
              <a:t>Setting Up Television in Media Center</a:t>
            </a:r>
            <a:endParaRPr lang="en-US" sz="2800" b="1" dirty="0" smtClean="0">
              <a:solidFill>
                <a:schemeClr val="tx2"/>
              </a:solidFill>
            </a:endParaRPr>
          </a:p>
          <a:p>
            <a:pPr lvl="1" eaLnBrk="1" hangingPunct="1"/>
            <a:r>
              <a:rPr lang="en-US" dirty="0" smtClean="0">
                <a:solidFill>
                  <a:schemeClr val="tx2"/>
                </a:solidFill>
              </a:rPr>
              <a:t>Requires an available cable connection and a tuner installed in your computer</a:t>
            </a:r>
          </a:p>
          <a:p>
            <a:pPr lvl="1" eaLnBrk="1" hangingPunct="1"/>
            <a:r>
              <a:rPr lang="en-US" dirty="0" smtClean="0">
                <a:solidFill>
                  <a:schemeClr val="tx2"/>
                </a:solidFill>
              </a:rPr>
              <a:t>Media Center, TV, live </a:t>
            </a:r>
            <a:r>
              <a:rPr lang="en-US" dirty="0" err="1" smtClean="0">
                <a:solidFill>
                  <a:schemeClr val="tx2"/>
                </a:solidFill>
              </a:rPr>
              <a:t>tv</a:t>
            </a:r>
            <a:r>
              <a:rPr lang="en-US" dirty="0" smtClean="0">
                <a:solidFill>
                  <a:schemeClr val="tx2"/>
                </a:solidFill>
              </a:rPr>
              <a:t> setup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Download Windows Live Essentials Photo Gallery and Movie Maker</a:t>
            </a:r>
          </a:p>
          <a:p>
            <a:pPr eaLnBrk="1" hangingPunct="1">
              <a:lnSpc>
                <a:spcPct val="110000"/>
              </a:lnSpc>
            </a:pPr>
            <a:r>
              <a:rPr lang="en-US" b="1" dirty="0" smtClean="0">
                <a:solidFill>
                  <a:schemeClr val="tx2"/>
                </a:solidFill>
              </a:rPr>
              <a:t>Locate, View, and Share Photos Using Windows Live Photo Gallery</a:t>
            </a:r>
          </a:p>
          <a:p>
            <a:pPr eaLnBrk="1" hangingPunct="1">
              <a:lnSpc>
                <a:spcPct val="110000"/>
              </a:lnSpc>
            </a:pPr>
            <a:r>
              <a:rPr lang="en-US" b="1" dirty="0" smtClean="0">
                <a:solidFill>
                  <a:schemeClr val="tx2"/>
                </a:solidFill>
              </a:rPr>
              <a:t>Add, Tag, Rate, and Edit Photos Using Windows Live Photo Gallery</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Use Windows Live Movie Maker to Create a Movie Using Photos</a:t>
            </a:r>
          </a:p>
          <a:p>
            <a:pPr eaLnBrk="1" hangingPunct="1">
              <a:lnSpc>
                <a:spcPct val="110000"/>
              </a:lnSpc>
            </a:pPr>
            <a:r>
              <a:rPr lang="en-US" b="1" dirty="0" smtClean="0">
                <a:solidFill>
                  <a:schemeClr val="tx2"/>
                </a:solidFill>
              </a:rPr>
              <a:t>Create a Movie Using Video Clips</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Navigate and Configure Windows Media Center</a:t>
            </a:r>
          </a:p>
          <a:p>
            <a:pPr eaLnBrk="1" hangingPunct="1">
              <a:lnSpc>
                <a:spcPct val="110000"/>
              </a:lnSpc>
            </a:pPr>
            <a:r>
              <a:rPr lang="en-US" b="1" dirty="0" smtClean="0">
                <a:solidFill>
                  <a:schemeClr val="tx2"/>
                </a:solidFill>
              </a:rPr>
              <a:t>Use Windows Media Center to Play Media From Your Computer</a:t>
            </a:r>
          </a:p>
          <a:p>
            <a:pPr eaLnBrk="1" hangingPunct="1">
              <a:lnSpc>
                <a:spcPct val="110000"/>
              </a:lnSpc>
            </a:pPr>
            <a:r>
              <a:rPr lang="en-US" b="1" dirty="0" smtClean="0">
                <a:solidFill>
                  <a:schemeClr val="tx2"/>
                </a:solidFill>
              </a:rPr>
              <a:t>Use Windows Media Center to View Sports, Internet TV, and Live TV</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a:defRPr/>
            </a:pPr>
            <a:fld id="{0895BFE4-CE4D-46B6-9BC5-5A0564C1E9C8}" type="slidenum">
              <a:rPr lang="en-US" sz="1400">
                <a:solidFill>
                  <a:srgbClr val="000000"/>
                </a:solidFill>
                <a:effectLst>
                  <a:outerShdw blurRad="38100" dist="38100" dir="2700000" algn="tl">
                    <a:srgbClr val="FFFFFF"/>
                  </a:outerShdw>
                </a:effectLst>
                <a:cs typeface="Arial" charset="0"/>
              </a:rPr>
              <a:pPr algn="r">
                <a:defRPr/>
              </a:pPr>
              <a:t>57</a:t>
            </a:fld>
            <a:endParaRPr lang="en-US" sz="1400" dirty="0">
              <a:solidFill>
                <a:srgbClr val="000000"/>
              </a:solidFill>
              <a:effectLst>
                <a:outerShdw blurRad="38100" dist="38100" dir="2700000" algn="tl">
                  <a:srgbClr val="FFFFFF"/>
                </a:outerShdw>
              </a:effectLst>
              <a:cs typeface="Arial" charset="0"/>
            </a:endParaRPr>
          </a:p>
        </p:txBody>
      </p:sp>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Download Windows Live Essentials Photo Gallery and Movie Maker</a:t>
            </a:r>
          </a:p>
        </p:txBody>
      </p:sp>
      <p:sp>
        <p:nvSpPr>
          <p:cNvPr id="19458" name="Rectangle 3"/>
          <p:cNvSpPr>
            <a:spLocks noGrp="1" noChangeArrowheads="1"/>
          </p:cNvSpPr>
          <p:nvPr>
            <p:ph type="body" idx="1"/>
          </p:nvPr>
        </p:nvSpPr>
        <p:spPr>
          <a:xfrm>
            <a:off x="685800" y="2460561"/>
            <a:ext cx="7772400" cy="4013812"/>
          </a:xfrm>
        </p:spPr>
        <p:txBody>
          <a:bodyPr/>
          <a:lstStyle/>
          <a:p>
            <a:pPr eaLnBrk="1" hangingPunct="1">
              <a:lnSpc>
                <a:spcPct val="80000"/>
              </a:lnSpc>
            </a:pPr>
            <a:r>
              <a:rPr lang="en-US" b="1" dirty="0" smtClean="0">
                <a:solidFill>
                  <a:schemeClr val="tx2"/>
                </a:solidFill>
              </a:rPr>
              <a:t>Creating a Windows Live ID</a:t>
            </a:r>
            <a:endParaRPr lang="en-US" sz="2800" b="1" dirty="0" smtClean="0">
              <a:solidFill>
                <a:schemeClr val="tx2"/>
              </a:solidFill>
            </a:endParaRPr>
          </a:p>
          <a:p>
            <a:pPr lvl="1" eaLnBrk="1" hangingPunct="1"/>
            <a:r>
              <a:rPr lang="en-US" dirty="0" smtClean="0">
                <a:solidFill>
                  <a:schemeClr val="tx2"/>
                </a:solidFill>
              </a:rPr>
              <a:t>Needed to get the most from Windows Live Essentials programs</a:t>
            </a:r>
          </a:p>
          <a:p>
            <a:pPr lvl="1" eaLnBrk="1" hangingPunct="1"/>
            <a:r>
              <a:rPr lang="en-US" dirty="0" smtClean="0">
                <a:solidFill>
                  <a:schemeClr val="tx2"/>
                </a:solidFill>
              </a:rPr>
              <a:t>You already have a Windows Live ID if you use</a:t>
            </a:r>
          </a:p>
          <a:p>
            <a:pPr lvl="2" eaLnBrk="1" hangingPunct="1"/>
            <a:r>
              <a:rPr lang="en-US" dirty="0" smtClean="0">
                <a:solidFill>
                  <a:schemeClr val="tx2"/>
                </a:solidFill>
              </a:rPr>
              <a:t>Hotmail</a:t>
            </a:r>
          </a:p>
          <a:p>
            <a:pPr lvl="2" eaLnBrk="1" hangingPunct="1"/>
            <a:r>
              <a:rPr lang="en-US" dirty="0" smtClean="0">
                <a:solidFill>
                  <a:schemeClr val="tx2"/>
                </a:solidFill>
              </a:rPr>
              <a:t>Xbox Live</a:t>
            </a:r>
          </a:p>
          <a:p>
            <a:pPr lvl="2" eaLnBrk="1" hangingPunct="1"/>
            <a:r>
              <a:rPr lang="en-US" dirty="0" smtClean="0">
                <a:solidFill>
                  <a:schemeClr val="tx2"/>
                </a:solidFill>
              </a:rPr>
              <a:t>Messenger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Download Windows Live Essentials Photo Gallery and Movie Maker</a:t>
            </a:r>
          </a:p>
        </p:txBody>
      </p:sp>
      <p:pic>
        <p:nvPicPr>
          <p:cNvPr id="1026" name="Picture 2" descr="C:\Users\Steve\Desktop\PowerPoint for Windows\Solution Files\Chapter 06\06fig02.jpg"/>
          <p:cNvPicPr>
            <a:picLocks noChangeAspect="1" noChangeArrowheads="1"/>
          </p:cNvPicPr>
          <p:nvPr/>
        </p:nvPicPr>
        <p:blipFill>
          <a:blip r:embed="rId3" cstate="print"/>
          <a:srcRect/>
          <a:stretch>
            <a:fillRect/>
          </a:stretch>
        </p:blipFill>
        <p:spPr bwMode="auto">
          <a:xfrm>
            <a:off x="500314" y="2257777"/>
            <a:ext cx="8361464" cy="3443111"/>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717331" y="2586684"/>
            <a:ext cx="7772400" cy="4013812"/>
          </a:xfrm>
        </p:spPr>
        <p:txBody>
          <a:bodyPr/>
          <a:lstStyle/>
          <a:p>
            <a:pPr eaLnBrk="1" hangingPunct="1">
              <a:lnSpc>
                <a:spcPct val="80000"/>
              </a:lnSpc>
            </a:pPr>
            <a:r>
              <a:rPr lang="en-US" b="1" dirty="0" smtClean="0">
                <a:solidFill>
                  <a:schemeClr val="tx2"/>
                </a:solidFill>
              </a:rPr>
              <a:t>Adding Photos to Windows Live Photo Gallery</a:t>
            </a:r>
          </a:p>
          <a:p>
            <a:pPr lvl="1" eaLnBrk="1" hangingPunct="1">
              <a:lnSpc>
                <a:spcPct val="80000"/>
              </a:lnSpc>
            </a:pPr>
            <a:r>
              <a:rPr lang="en-US" dirty="0" smtClean="0">
                <a:solidFill>
                  <a:schemeClr val="tx2"/>
                </a:solidFill>
              </a:rPr>
              <a:t>Photos</a:t>
            </a:r>
          </a:p>
          <a:p>
            <a:pPr lvl="2" eaLnBrk="1" hangingPunct="1">
              <a:lnSpc>
                <a:spcPct val="80000"/>
              </a:lnSpc>
            </a:pPr>
            <a:r>
              <a:rPr lang="en-US" dirty="0" smtClean="0">
                <a:solidFill>
                  <a:schemeClr val="tx2"/>
                </a:solidFill>
              </a:rPr>
              <a:t>Images with continuous color</a:t>
            </a:r>
          </a:p>
          <a:p>
            <a:pPr lvl="1" eaLnBrk="1" hangingPunct="1"/>
            <a:r>
              <a:rPr lang="en-US" dirty="0" smtClean="0">
                <a:solidFill>
                  <a:schemeClr val="tx2"/>
                </a:solidFill>
              </a:rPr>
              <a:t>Photo and video organizer</a:t>
            </a:r>
          </a:p>
          <a:p>
            <a:pPr lvl="1" eaLnBrk="1" hangingPunct="1"/>
            <a:r>
              <a:rPr lang="en-US" dirty="0" smtClean="0">
                <a:solidFill>
                  <a:schemeClr val="tx2"/>
                </a:solidFill>
              </a:rPr>
              <a:t>View, manage, and edit digital pictures</a:t>
            </a:r>
          </a:p>
          <a:p>
            <a:pPr lvl="1" eaLnBrk="1" hangingPunct="1"/>
            <a:r>
              <a:rPr lang="en-US" dirty="0" smtClean="0">
                <a:solidFill>
                  <a:schemeClr val="tx2"/>
                </a:solidFill>
              </a:rPr>
              <a:t>View photos by folder location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7"/>
            <a:ext cx="8229600" cy="1492729"/>
          </a:xfrm>
        </p:spPr>
        <p:txBody>
          <a:bodyPr/>
          <a:lstStyle/>
          <a:p>
            <a:pPr eaLnBrk="1" hangingPunct="1"/>
            <a:r>
              <a:rPr lang="en-US" dirty="0" smtClean="0"/>
              <a:t>Locate, View, and Share Photos using Windows Live Photo Gallery</a:t>
            </a:r>
          </a:p>
        </p:txBody>
      </p:sp>
      <p:sp>
        <p:nvSpPr>
          <p:cNvPr id="19458" name="Rectangle 3"/>
          <p:cNvSpPr>
            <a:spLocks noGrp="1" noChangeArrowheads="1"/>
          </p:cNvSpPr>
          <p:nvPr>
            <p:ph type="body" idx="1"/>
          </p:nvPr>
        </p:nvSpPr>
        <p:spPr>
          <a:xfrm>
            <a:off x="638504" y="2444795"/>
            <a:ext cx="7772400" cy="4013812"/>
          </a:xfrm>
        </p:spPr>
        <p:txBody>
          <a:bodyPr/>
          <a:lstStyle/>
          <a:p>
            <a:pPr eaLnBrk="1" hangingPunct="1">
              <a:lnSpc>
                <a:spcPct val="80000"/>
              </a:lnSpc>
            </a:pPr>
            <a:r>
              <a:rPr lang="en-US" b="1" dirty="0" smtClean="0">
                <a:solidFill>
                  <a:schemeClr val="tx2"/>
                </a:solidFill>
              </a:rPr>
              <a:t>Photo and Graphic Image Formats</a:t>
            </a:r>
          </a:p>
          <a:p>
            <a:pPr lvl="1" eaLnBrk="1" hangingPunct="1">
              <a:lnSpc>
                <a:spcPct val="80000"/>
              </a:lnSpc>
            </a:pPr>
            <a:r>
              <a:rPr lang="en-US" dirty="0" smtClean="0">
                <a:solidFill>
                  <a:schemeClr val="tx2"/>
                </a:solidFill>
              </a:rPr>
              <a:t>.bmp (bitmap)</a:t>
            </a:r>
          </a:p>
          <a:p>
            <a:pPr lvl="2" eaLnBrk="1" hangingPunct="1">
              <a:lnSpc>
                <a:spcPct val="80000"/>
              </a:lnSpc>
            </a:pPr>
            <a:r>
              <a:rPr lang="en-US" dirty="0" smtClean="0">
                <a:solidFill>
                  <a:schemeClr val="tx2"/>
                </a:solidFill>
              </a:rPr>
              <a:t>Can display millions of colors</a:t>
            </a:r>
          </a:p>
          <a:p>
            <a:pPr lvl="2" eaLnBrk="1" hangingPunct="1">
              <a:lnSpc>
                <a:spcPct val="80000"/>
              </a:lnSpc>
            </a:pPr>
            <a:r>
              <a:rPr lang="en-US" dirty="0" smtClean="0">
                <a:solidFill>
                  <a:schemeClr val="tx2"/>
                </a:solidFill>
              </a:rPr>
              <a:t>Tags can not be added</a:t>
            </a:r>
          </a:p>
          <a:p>
            <a:pPr lvl="1" eaLnBrk="1" hangingPunct="1">
              <a:lnSpc>
                <a:spcPct val="80000"/>
              </a:lnSpc>
            </a:pPr>
            <a:r>
              <a:rPr lang="en-US" dirty="0" smtClean="0">
                <a:solidFill>
                  <a:schemeClr val="tx2"/>
                </a:solidFill>
              </a:rPr>
              <a:t>.gif (Graphic Interchange Format)</a:t>
            </a:r>
          </a:p>
          <a:p>
            <a:pPr lvl="2" eaLnBrk="1" hangingPunct="1">
              <a:lnSpc>
                <a:spcPct val="80000"/>
              </a:lnSpc>
            </a:pPr>
            <a:r>
              <a:rPr lang="en-US" dirty="0" smtClean="0">
                <a:solidFill>
                  <a:schemeClr val="tx2"/>
                </a:solidFill>
              </a:rPr>
              <a:t>Best used for black and white line drawings and clip art</a:t>
            </a:r>
          </a:p>
          <a:p>
            <a:pPr lvl="2" eaLnBrk="1" hangingPunct="1">
              <a:lnSpc>
                <a:spcPct val="80000"/>
              </a:lnSpc>
            </a:pPr>
            <a:r>
              <a:rPr lang="en-US" dirty="0" smtClean="0">
                <a:solidFill>
                  <a:schemeClr val="tx2"/>
                </a:solidFill>
              </a:rPr>
              <a:t>Not supported by Photo Gallery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4527</TotalTime>
  <Words>2094</Words>
  <Application>Microsoft Office PowerPoint</Application>
  <PresentationFormat>On-screen Show (4:3)</PresentationFormat>
  <Paragraphs>302</Paragraphs>
  <Slides>57</Slides>
  <Notes>8</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PowerPoint Presentation</vt:lpstr>
      <vt:lpstr>Objectives</vt:lpstr>
      <vt:lpstr>Objectives</vt:lpstr>
      <vt:lpstr>Download Windows Live Essentials Photo Gallery and Movie Maker</vt:lpstr>
      <vt:lpstr>Download Windows Live Essentials Photo Gallery and Movie Maker</vt:lpstr>
      <vt:lpstr>Download Windows Live Essentials Photo Gallery and Movie Maker</vt:lpstr>
      <vt:lpstr>Download Windows Live Essentials Photo Gallery and Movie Maker</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Locate, View, and Share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Add, Tag, Rate, and Edit Photos Using Windows Live Photo Gallery</vt:lpstr>
      <vt:lpstr>Use Windows Live Movie Maker to Create a Movie Using Photos</vt:lpstr>
      <vt:lpstr>Use Windows Live Movie Maker to Create a Movie Using Photos</vt:lpstr>
      <vt:lpstr>Use Windows Live Movie Maker to Create a Movie Using Photos</vt:lpstr>
      <vt:lpstr>Use Windows Live Movie Maker to Create a Movie Using Photos</vt:lpstr>
      <vt:lpstr>Use Windows Live Movie Maker to Create a Movie Using Photos</vt:lpstr>
      <vt:lpstr>Use Windows Live Movie Maker to Create a Movie Using Photos</vt:lpstr>
      <vt:lpstr>Use Windows Live Movie Maker to Create a Movie Using Photos</vt:lpstr>
      <vt:lpstr>Use Windows Live Movie Maker to Create a Movie Using Photos</vt:lpstr>
      <vt:lpstr>Create a Movie Using Video Clips</vt:lpstr>
      <vt:lpstr>Create a Movie Using Video Clips</vt:lpstr>
      <vt:lpstr>Create a Movie Using Video Clips</vt:lpstr>
      <vt:lpstr>Create a Movie Using Video Clips</vt:lpstr>
      <vt:lpstr>Create a Movie Using Video Clips</vt:lpstr>
      <vt:lpstr>Create a Movie Using Video Clips</vt:lpstr>
      <vt:lpstr>Create a Movie Using Video Clips</vt:lpstr>
      <vt:lpstr>Navigate and Configure Windows Media Center</vt:lpstr>
      <vt:lpstr>Navigate and Configure Windows Media Center</vt:lpstr>
      <vt:lpstr>Navigate and Configure Windows Media Center</vt:lpstr>
      <vt:lpstr>Navigate and Configure Windows Media Center</vt:lpstr>
      <vt:lpstr>Navigate and Configure Windows Media Center</vt:lpstr>
      <vt:lpstr>Use Windows Media Center to Play Media from Your Computer</vt:lpstr>
      <vt:lpstr>Use Windows Media Center to Play Media from Your Computer</vt:lpstr>
      <vt:lpstr>Use Windows Media Center to Play Media from Your Computer</vt:lpstr>
      <vt:lpstr>Use Windows Media Center to Play Media from Your Computer</vt:lpstr>
      <vt:lpstr>Use Windows Media Center to View Sports, Internet TV, and Live TV</vt:lpstr>
      <vt:lpstr>Use Windows Media Center to View Sports, Internet TV, and Live TV</vt:lpstr>
      <vt:lpstr>Covered Objectives</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2011-04-22T22:49:22Z</dcterms:modified>
</cp:coreProperties>
</file>