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258" r:id="rId3"/>
    <p:sldId id="270" r:id="rId4"/>
    <p:sldId id="281" r:id="rId5"/>
    <p:sldId id="283" r:id="rId6"/>
    <p:sldId id="284" r:id="rId7"/>
    <p:sldId id="285" r:id="rId8"/>
    <p:sldId id="286" r:id="rId9"/>
    <p:sldId id="300" r:id="rId10"/>
    <p:sldId id="290" r:id="rId11"/>
    <p:sldId id="287" r:id="rId12"/>
    <p:sldId id="288" r:id="rId13"/>
    <p:sldId id="292" r:id="rId14"/>
    <p:sldId id="291" r:id="rId15"/>
    <p:sldId id="293" r:id="rId16"/>
    <p:sldId id="294" r:id="rId17"/>
    <p:sldId id="298" r:id="rId18"/>
    <p:sldId id="348" r:id="rId19"/>
    <p:sldId id="347" r:id="rId20"/>
    <p:sldId id="299" r:id="rId21"/>
    <p:sldId id="301" r:id="rId22"/>
    <p:sldId id="303" r:id="rId23"/>
    <p:sldId id="304" r:id="rId24"/>
    <p:sldId id="305" r:id="rId25"/>
    <p:sldId id="306" r:id="rId26"/>
    <p:sldId id="307" r:id="rId27"/>
    <p:sldId id="349" r:id="rId28"/>
    <p:sldId id="313" r:id="rId29"/>
    <p:sldId id="309" r:id="rId30"/>
    <p:sldId id="310" r:id="rId31"/>
    <p:sldId id="315" r:id="rId32"/>
    <p:sldId id="351" r:id="rId33"/>
    <p:sldId id="350" r:id="rId34"/>
    <p:sldId id="316" r:id="rId35"/>
    <p:sldId id="319" r:id="rId36"/>
    <p:sldId id="318" r:id="rId37"/>
    <p:sldId id="317" r:id="rId38"/>
    <p:sldId id="320" r:id="rId39"/>
    <p:sldId id="321" r:id="rId40"/>
    <p:sldId id="322" r:id="rId41"/>
    <p:sldId id="323" r:id="rId42"/>
    <p:sldId id="324" r:id="rId43"/>
    <p:sldId id="325" r:id="rId44"/>
    <p:sldId id="328" r:id="rId45"/>
    <p:sldId id="326" r:id="rId46"/>
    <p:sldId id="327" r:id="rId47"/>
    <p:sldId id="329" r:id="rId48"/>
    <p:sldId id="330" r:id="rId49"/>
    <p:sldId id="332" r:id="rId50"/>
    <p:sldId id="331"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280" r:id="rId66"/>
    <p:sldId id="278" r:id="rId67"/>
    <p:sldId id="279" r:id="rId68"/>
    <p:sldId id="352"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 initials="" lastIdx="1" clrIdx="0"/>
  <p:cmAuthor id="1" name="Toni Zuccarini Ackley" initials="" lastIdx="0" clrIdx="1"/>
  <p:cmAuthor id="2" name="Jan Snyder" initials="JAS" lastIdx="23" clrIdx="2"/>
  <p:cmAuthor id="3" name="Paul Weaver" initials="pa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1850" autoAdjust="0"/>
  </p:normalViewPr>
  <p:slideViewPr>
    <p:cSldViewPr snapToGrid="0">
      <p:cViewPr>
        <p:scale>
          <a:sx n="67" d="100"/>
          <a:sy n="67"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9" d="100"/>
          <a:sy n="49"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A87535-D863-4CAA-8117-762FEDBDEC29}" type="slidenum">
              <a:rPr lang="en-US"/>
              <a:pPr>
                <a:defRPr/>
              </a:pPr>
              <a:t>‹#›</a:t>
            </a:fld>
            <a:endParaRPr lang="en-US"/>
          </a:p>
        </p:txBody>
      </p:sp>
    </p:spTree>
    <p:extLst>
      <p:ext uri="{BB962C8B-B14F-4D97-AF65-F5344CB8AC3E}">
        <p14:creationId xmlns:p14="http://schemas.microsoft.com/office/powerpoint/2010/main" val="3269852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&lt;#&gt;</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001782D-85CA-4EC0-A86B-182EB8809A86}" type="slidenum">
              <a:rPr lang="en-US"/>
              <a:pPr>
                <a:defRPr/>
              </a:pPr>
              <a:t>‹#›</a:t>
            </a:fld>
            <a:endParaRPr lang="en-US"/>
          </a:p>
        </p:txBody>
      </p:sp>
    </p:spTree>
    <p:extLst>
      <p:ext uri="{BB962C8B-B14F-4D97-AF65-F5344CB8AC3E}">
        <p14:creationId xmlns:p14="http://schemas.microsoft.com/office/powerpoint/2010/main" val="214084970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ftr" sz="quarter" idx="4"/>
          </p:nvPr>
        </p:nvSpPr>
        <p:spPr>
          <a:noFill/>
        </p:spPr>
        <p:txBody>
          <a:bodyPr/>
          <a:lstStyle/>
          <a:p>
            <a:r>
              <a:rPr lang="en-US" smtClean="0"/>
              <a:t>&lt;#&gt;</a:t>
            </a:r>
          </a:p>
        </p:txBody>
      </p:sp>
      <p:sp>
        <p:nvSpPr>
          <p:cNvPr id="16386" name="Rectangle 7"/>
          <p:cNvSpPr>
            <a:spLocks noGrp="1" noChangeArrowheads="1"/>
          </p:cNvSpPr>
          <p:nvPr>
            <p:ph type="sldNum" sz="quarter" idx="5"/>
          </p:nvPr>
        </p:nvSpPr>
        <p:spPr>
          <a:noFill/>
        </p:spPr>
        <p:txBody>
          <a:bodyPr/>
          <a:lstStyle/>
          <a:p>
            <a:fld id="{806DF935-55AA-41D0-9D02-CA4B9BDB76F4}"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n-US" b="1" dirty="0" smtClean="0"/>
              <a:t>Figure 5.2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5.6</a:t>
            </a:r>
            <a:endParaRPr lang="en-US" b="1"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b="1" dirty="0" smtClean="0"/>
              <a:t>Figure 5.14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r>
              <a:rPr lang="en-US" b="1" dirty="0" smtClean="0"/>
              <a:t>Figure 5.21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r>
              <a:rPr lang="en-US" b="1" dirty="0" smtClean="0"/>
              <a:t>Figure 5.24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r>
              <a:rPr lang="en-US" b="1" dirty="0" smtClean="0"/>
              <a:t>Figure 5.27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r>
              <a:rPr lang="en-US" b="1" dirty="0" smtClean="0"/>
              <a:t>Figure 5.29</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b="1" dirty="0" smtClean="0"/>
              <a:t>Figure 5.31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b="1" dirty="0" smtClean="0"/>
              <a:t>Figure 5.41</a:t>
            </a:r>
          </a:p>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b="1" dirty="0" smtClean="0"/>
              <a:t>Figure 5.44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b="1" dirty="0" smtClean="0"/>
              <a:t>Figure 5.53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b="1" dirty="0" smtClean="0"/>
              <a:t>Figure 5.58</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b="1" dirty="0" smtClean="0"/>
              <a:t>Figure 5.63</a:t>
            </a:r>
          </a:p>
          <a:p>
            <a:endParaRPr lang="en-US" b="1"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n-US" b="1" dirty="0" smtClean="0"/>
              <a:t>Figure 5.65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r>
              <a:rPr lang="en-US" b="1" dirty="0" smtClean="0"/>
              <a:t>Figure 5.66</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5.8</a:t>
            </a:r>
          </a:p>
        </p:txBody>
      </p:sp>
      <p:sp>
        <p:nvSpPr>
          <p:cNvPr id="4" name="Footer Placeholder 3"/>
          <p:cNvSpPr>
            <a:spLocks noGrp="1"/>
          </p:cNvSpPr>
          <p:nvPr>
            <p:ph type="ftr" sz="quarter" idx="10"/>
          </p:nvPr>
        </p:nvSpPr>
        <p:spPr/>
        <p:txBody>
          <a:bodyPr/>
          <a:lstStyle/>
          <a:p>
            <a:pPr>
              <a:defRPr/>
            </a:pPr>
            <a:r>
              <a:rPr lang="en-US" smtClean="0"/>
              <a:t>&lt;#&gt;</a:t>
            </a:r>
            <a:endParaRPr lang="en-US"/>
          </a:p>
        </p:txBody>
      </p:sp>
      <p:sp>
        <p:nvSpPr>
          <p:cNvPr id="5" name="Slide Number Placeholder 4"/>
          <p:cNvSpPr>
            <a:spLocks noGrp="1"/>
          </p:cNvSpPr>
          <p:nvPr>
            <p:ph type="sldNum" sz="quarter" idx="11"/>
          </p:nvPr>
        </p:nvSpPr>
        <p:spPr/>
        <p:txBody>
          <a:bodyPr/>
          <a:lstStyle/>
          <a:p>
            <a:pPr>
              <a:defRPr/>
            </a:pPr>
            <a:fld id="{8001782D-85CA-4EC0-A86B-182EB8809A8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80988"/>
            <a:ext cx="2057400" cy="5815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9263" y="280988"/>
            <a:ext cx="6019800" cy="5815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244041" y="-248987"/>
            <a:ext cx="4665158" cy="8229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9263" y="2809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7" descr="GO! green"/>
          <p:cNvPicPr>
            <a:picLocks noChangeAspect="1" noChangeArrowheads="1"/>
          </p:cNvPicPr>
          <p:nvPr userDrawn="1"/>
        </p:nvPicPr>
        <p:blipFill>
          <a:blip r:embed="rId14" cstate="email"/>
          <a:srcRect/>
          <a:stretch>
            <a:fillRect/>
          </a:stretch>
        </p:blipFill>
        <p:spPr bwMode="auto">
          <a:xfrm>
            <a:off x="381000" y="6400800"/>
            <a:ext cx="457200" cy="214313"/>
          </a:xfrm>
          <a:prstGeom prst="rect">
            <a:avLst/>
          </a:prstGeom>
          <a:noFill/>
          <a:ln w="9525">
            <a:noFill/>
            <a:miter lim="800000"/>
            <a:headEnd/>
            <a:tailEnd/>
          </a:ln>
        </p:spPr>
      </p:pic>
      <p:sp>
        <p:nvSpPr>
          <p:cNvPr id="1033" name="Rectangle 9"/>
          <p:cNvSpPr>
            <a:spLocks noGrp="1" noChangeArrowheads="1"/>
          </p:cNvSpPr>
          <p:nvPr userDrawn="1"/>
        </p:nvSpPr>
        <p:spPr bwMode="auto">
          <a:xfrm>
            <a:off x="457200" y="1600200"/>
            <a:ext cx="8229600" cy="4572000"/>
          </a:xfrm>
          <a:prstGeom prst="rect">
            <a:avLst/>
          </a:prstGeom>
          <a:noFill/>
          <a:ln w="9525">
            <a:noFill/>
            <a:miter lim="800000"/>
            <a:headEnd/>
            <a:tailEnd/>
          </a:ln>
          <a:effectLst/>
        </p:spPr>
        <p:txBody>
          <a:bodyPr/>
          <a:lstStyle/>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a:p>
            <a:pPr eaLnBrk="0" hangingPunct="0">
              <a:defRPr/>
            </a:pPr>
            <a:endParaRPr lang="en-US">
              <a:solidFill>
                <a:srgbClr val="008000"/>
              </a:solidFill>
            </a:endParaRPr>
          </a:p>
        </p:txBody>
      </p:sp>
      <p:sp>
        <p:nvSpPr>
          <p:cNvPr id="1037" name="Text Box 13"/>
          <p:cNvSpPr txBox="1">
            <a:spLocks noChangeArrowheads="1"/>
          </p:cNvSpPr>
          <p:nvPr userDrawn="1"/>
        </p:nvSpPr>
        <p:spPr bwMode="auto">
          <a:xfrm>
            <a:off x="425450" y="6454775"/>
            <a:ext cx="8220075" cy="194925"/>
          </a:xfrm>
          <a:prstGeom prst="rect">
            <a:avLst/>
          </a:prstGeom>
          <a:noFill/>
          <a:ln w="9525">
            <a:noFill/>
            <a:miter lim="800000"/>
            <a:headEnd/>
            <a:tailEnd/>
          </a:ln>
          <a:effectLst/>
        </p:spPr>
        <p:txBody>
          <a:bodyPr>
            <a:spAutoFit/>
          </a:bodyPr>
          <a:lstStyle/>
          <a:p>
            <a:pPr algn="ctr">
              <a:spcBef>
                <a:spcPct val="50000"/>
              </a:spcBef>
              <a:tabLst>
                <a:tab pos="285750" algn="l"/>
                <a:tab pos="3998913" algn="ctr"/>
                <a:tab pos="8004175" algn="r"/>
              </a:tabLst>
              <a:defRPr/>
            </a:pPr>
            <a:r>
              <a:rPr lang="en-US" sz="1000" i="1" baseline="30000" dirty="0">
                <a:solidFill>
                  <a:schemeClr val="tx2"/>
                </a:solidFill>
              </a:rPr>
              <a:t>	with Windows 7 	</a:t>
            </a:r>
            <a:r>
              <a:rPr lang="en-US" sz="1000" baseline="30000" dirty="0">
                <a:solidFill>
                  <a:schemeClr val="tx2"/>
                </a:solidFill>
              </a:rPr>
              <a:t>© </a:t>
            </a:r>
            <a:r>
              <a:rPr lang="en-US" sz="1000" baseline="30000" dirty="0" smtClean="0">
                <a:solidFill>
                  <a:schemeClr val="tx2"/>
                </a:solidFill>
              </a:rPr>
              <a:t>2012 Pearson </a:t>
            </a:r>
            <a:r>
              <a:rPr lang="en-US" sz="1000" baseline="30000" dirty="0">
                <a:solidFill>
                  <a:schemeClr val="tx2"/>
                </a:solidFill>
              </a:rPr>
              <a:t>Education, Inc. Publishing as Prentice Hall</a:t>
            </a:r>
            <a:r>
              <a:rPr lang="en-US" sz="1000" i="1" baseline="30000" dirty="0"/>
              <a:t>	</a:t>
            </a:r>
            <a:fld id="{E65B9F37-28CF-484B-9CB0-0AF1D90E6082}" type="slidenum">
              <a:rPr lang="en-US" sz="1000" baseline="30000">
                <a:solidFill>
                  <a:schemeClr val="tx2"/>
                </a:solidFill>
              </a:rPr>
              <a:pPr algn="ctr">
                <a:spcBef>
                  <a:spcPct val="50000"/>
                </a:spcBef>
                <a:tabLst>
                  <a:tab pos="285750" algn="l"/>
                  <a:tab pos="3998913" algn="ctr"/>
                  <a:tab pos="8004175" algn="r"/>
                </a:tabLst>
                <a:defRPr/>
              </a:pPr>
              <a:t>‹#›</a:t>
            </a:fld>
            <a:endParaRPr lang="en-US" sz="1000" baseline="30000" dirty="0">
              <a:solidFill>
                <a:schemeClr val="tx2"/>
              </a:solidFill>
            </a:endParaRPr>
          </a:p>
        </p:txBody>
      </p:sp>
      <p:sp>
        <p:nvSpPr>
          <p:cNvPr id="1038" name="Rectangle 14"/>
          <p:cNvSpPr>
            <a:spLocks noChangeArrowheads="1"/>
          </p:cNvSpPr>
          <p:nvPr userDrawn="1"/>
        </p:nvSpPr>
        <p:spPr bwMode="auto">
          <a:xfrm>
            <a:off x="0" y="0"/>
            <a:ext cx="250825" cy="6858000"/>
          </a:xfrm>
          <a:prstGeom prst="rect">
            <a:avLst/>
          </a:prstGeom>
          <a:solidFill>
            <a:schemeClr val="tx1"/>
          </a:solidFill>
          <a:ln w="9525">
            <a:solidFill>
              <a:schemeClr val="tx1"/>
            </a:solidFill>
            <a:miter lim="800000"/>
            <a:headEnd/>
            <a:tailEnd/>
          </a:ln>
          <a:effectLst/>
        </p:spPr>
        <p:txBody>
          <a:bodyPr wrap="none" anchor="ctr"/>
          <a:lstStyle/>
          <a:p>
            <a:pPr>
              <a:defRPr/>
            </a:pPr>
            <a:endParaRPr lang="en-US"/>
          </a:p>
        </p:txBody>
      </p:sp>
      <p:sp>
        <p:nvSpPr>
          <p:cNvPr id="1031" name="Rectangle 1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400" b="1">
          <a:solidFill>
            <a:srgbClr val="008000"/>
          </a:solidFill>
          <a:latin typeface="+mj-lt"/>
          <a:ea typeface="+mj-ea"/>
          <a:cs typeface="+mj-cs"/>
        </a:defRPr>
      </a:lvl1pPr>
      <a:lvl2pPr algn="ctr" rtl="0" eaLnBrk="0" fontAlgn="base" hangingPunct="0">
        <a:spcBef>
          <a:spcPct val="0"/>
        </a:spcBef>
        <a:spcAft>
          <a:spcPct val="0"/>
        </a:spcAft>
        <a:defRPr sz="4400" b="1">
          <a:solidFill>
            <a:srgbClr val="008000"/>
          </a:solidFill>
          <a:latin typeface="Arial" charset="0"/>
        </a:defRPr>
      </a:lvl2pPr>
      <a:lvl3pPr algn="ctr" rtl="0" eaLnBrk="0" fontAlgn="base" hangingPunct="0">
        <a:spcBef>
          <a:spcPct val="0"/>
        </a:spcBef>
        <a:spcAft>
          <a:spcPct val="0"/>
        </a:spcAft>
        <a:defRPr sz="4400" b="1">
          <a:solidFill>
            <a:srgbClr val="008000"/>
          </a:solidFill>
          <a:latin typeface="Arial" charset="0"/>
        </a:defRPr>
      </a:lvl3pPr>
      <a:lvl4pPr algn="ctr" rtl="0" eaLnBrk="0" fontAlgn="base" hangingPunct="0">
        <a:spcBef>
          <a:spcPct val="0"/>
        </a:spcBef>
        <a:spcAft>
          <a:spcPct val="0"/>
        </a:spcAft>
        <a:defRPr sz="4400" b="1">
          <a:solidFill>
            <a:srgbClr val="008000"/>
          </a:solidFill>
          <a:latin typeface="Arial" charset="0"/>
        </a:defRPr>
      </a:lvl4pPr>
      <a:lvl5pPr algn="ctr" rtl="0" eaLnBrk="0" fontAlgn="base" hangingPunct="0">
        <a:spcBef>
          <a:spcPct val="0"/>
        </a:spcBef>
        <a:spcAft>
          <a:spcPct val="0"/>
        </a:spcAft>
        <a:defRPr sz="4400" b="1">
          <a:solidFill>
            <a:srgbClr val="008000"/>
          </a:solidFill>
          <a:latin typeface="Arial" charset="0"/>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cid:3287383400_2177562"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8"/>
          <p:cNvSpPr>
            <a:spLocks noGrp="1" noChangeArrowheads="1"/>
          </p:cNvSpPr>
          <p:nvPr>
            <p:ph type="body" idx="1"/>
          </p:nvPr>
        </p:nvSpPr>
        <p:spPr>
          <a:xfrm>
            <a:off x="685800" y="2895600"/>
            <a:ext cx="7772400" cy="3200400"/>
          </a:xfrm>
        </p:spPr>
        <p:txBody>
          <a:bodyPr/>
          <a:lstStyle/>
          <a:p>
            <a:pPr algn="ctr">
              <a:lnSpc>
                <a:spcPct val="90000"/>
              </a:lnSpc>
              <a:spcBef>
                <a:spcPct val="0"/>
              </a:spcBef>
              <a:buSzPct val="80000"/>
              <a:buFont typeface="Wingdings" pitchFamily="2" charset="2"/>
              <a:buNone/>
            </a:pPr>
            <a:r>
              <a:rPr lang="en-US" sz="2800" dirty="0" smtClean="0">
                <a:solidFill>
                  <a:srgbClr val="008000"/>
                </a:solidFill>
              </a:rPr>
              <a:t> </a:t>
            </a:r>
            <a:r>
              <a:rPr lang="en-US" sz="2800" b="1" dirty="0" smtClean="0"/>
              <a:t>PowerPoint Presentation to Accompany</a:t>
            </a:r>
            <a:endParaRPr lang="en-US" b="1" dirty="0" smtClean="0"/>
          </a:p>
          <a:p>
            <a:pPr algn="ctr" eaLnBrk="1" hangingPunct="1">
              <a:lnSpc>
                <a:spcPct val="90000"/>
              </a:lnSpc>
              <a:spcAft>
                <a:spcPts val="1300"/>
              </a:spcAft>
              <a:buFontTx/>
              <a:buNone/>
            </a:pPr>
            <a:r>
              <a:rPr lang="en-US" sz="2800" b="1" i="1" dirty="0" smtClean="0"/>
              <a:t>GO! with Windows 7 </a:t>
            </a:r>
            <a:r>
              <a:rPr lang="en-US" sz="2800" b="1" i="1" dirty="0" smtClean="0"/>
              <a:t>Comprehensive</a:t>
            </a:r>
            <a:endParaRPr lang="en-US" sz="2800" b="1" i="1" dirty="0" smtClean="0"/>
          </a:p>
          <a:p>
            <a:pPr algn="ctr" eaLnBrk="1" hangingPunct="1">
              <a:lnSpc>
                <a:spcPct val="160000"/>
              </a:lnSpc>
              <a:buFontTx/>
              <a:buNone/>
            </a:pPr>
            <a:r>
              <a:rPr lang="en-US" sz="2800" b="1" dirty="0" smtClean="0">
                <a:solidFill>
                  <a:schemeClr val="tx2"/>
                </a:solidFill>
              </a:rPr>
              <a:t>Chapter 5</a:t>
            </a:r>
          </a:p>
          <a:p>
            <a:pPr algn="ctr" eaLnBrk="1" hangingPunct="1">
              <a:spcAft>
                <a:spcPts val="1300"/>
              </a:spcAft>
              <a:buFontTx/>
              <a:buNone/>
            </a:pPr>
            <a:r>
              <a:rPr lang="en-US" sz="2400" dirty="0" smtClean="0">
                <a:solidFill>
                  <a:schemeClr val="tx2"/>
                </a:solidFill>
              </a:rPr>
              <a:t>Exploring the World Wide Web</a:t>
            </a:r>
            <a:br>
              <a:rPr lang="en-US" sz="2400" dirty="0" smtClean="0">
                <a:solidFill>
                  <a:schemeClr val="tx2"/>
                </a:solidFill>
              </a:rPr>
            </a:br>
            <a:r>
              <a:rPr lang="en-US" sz="2400" dirty="0" smtClean="0">
                <a:solidFill>
                  <a:schemeClr val="tx2"/>
                </a:solidFill>
              </a:rPr>
              <a:t>with Internet Explorer 8</a:t>
            </a:r>
          </a:p>
          <a:p>
            <a:pPr eaLnBrk="1" hangingPunct="1">
              <a:lnSpc>
                <a:spcPct val="90000"/>
              </a:lnSpc>
            </a:pPr>
            <a:endParaRPr lang="en-US" dirty="0" smtClean="0"/>
          </a:p>
        </p:txBody>
      </p:sp>
      <p:sp>
        <p:nvSpPr>
          <p:cNvPr id="15362" name="Rectangle 25"/>
          <p:cNvSpPr>
            <a:spLocks noGrp="1" noChangeArrowheads="1"/>
          </p:cNvSpPr>
          <p:nvPr>
            <p:ph type="title"/>
          </p:nvPr>
        </p:nvSpPr>
        <p:spPr/>
        <p:txBody>
          <a:bodyPr/>
          <a:lstStyle/>
          <a:p>
            <a:pPr eaLnBrk="1" hangingPunct="1"/>
            <a:endParaRPr lang="en-US" smtClean="0"/>
          </a:p>
        </p:txBody>
      </p:sp>
      <p:pic>
        <p:nvPicPr>
          <p:cNvPr id="15363" name="Picture 24" descr="GO! Banner 3"/>
          <p:cNvPicPr>
            <a:picLocks noChangeAspect="1" noChangeArrowheads="1"/>
          </p:cNvPicPr>
          <p:nvPr/>
        </p:nvPicPr>
        <p:blipFill>
          <a:blip r:embed="rId3" cstate="email"/>
          <a:srcRect/>
          <a:stretch>
            <a:fillRect/>
          </a:stretch>
        </p:blipFill>
        <p:spPr bwMode="auto">
          <a:xfrm>
            <a:off x="423863" y="236538"/>
            <a:ext cx="8226425" cy="205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n-US" smtClean="0"/>
              <a:t>Use Tabbed Browsing</a:t>
            </a:r>
          </a:p>
        </p:txBody>
      </p:sp>
      <p:sp>
        <p:nvSpPr>
          <p:cNvPr id="29698"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a:solidFill>
                  <a:srgbClr val="000000"/>
                </a:solidFill>
              </a:rPr>
              <a:t>Home page</a:t>
            </a:r>
          </a:p>
          <a:p>
            <a:pPr marL="742950" lvl="1" indent="-285750" eaLnBrk="0" hangingPunct="0">
              <a:spcBef>
                <a:spcPct val="20000"/>
              </a:spcBef>
              <a:buFontTx/>
              <a:buChar char="–"/>
            </a:pPr>
            <a:r>
              <a:rPr lang="en-US" sz="2800">
                <a:solidFill>
                  <a:srgbClr val="000000"/>
                </a:solidFill>
              </a:rPr>
              <a:t>On your computer, refers to whatever webpage you have selected—or is set by default—to display on your computer when you start Internet Explorer</a:t>
            </a:r>
          </a:p>
          <a:p>
            <a:pPr marL="742950" lvl="1" indent="-285750" eaLnBrk="0" hangingPunct="0">
              <a:spcBef>
                <a:spcPct val="20000"/>
              </a:spcBef>
              <a:buFontTx/>
              <a:buChar char="–"/>
            </a:pPr>
            <a:r>
              <a:rPr lang="en-US" sz="2800">
                <a:solidFill>
                  <a:srgbClr val="000000"/>
                </a:solidFill>
              </a:rPr>
              <a:t>On a website, refers to the starting point for the remainder of the pages on that site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eaLnBrk="1" hangingPunct="1"/>
            <a:r>
              <a:rPr lang="en-US" dirty="0" smtClean="0"/>
              <a:t>Use Tabbed Browsing</a:t>
            </a:r>
          </a:p>
        </p:txBody>
      </p:sp>
      <p:sp>
        <p:nvSpPr>
          <p:cNvPr id="30722"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Address bar</a:t>
            </a:r>
          </a:p>
          <a:p>
            <a:pPr marL="742950" lvl="1" indent="-285750" eaLnBrk="0" hangingPunct="0">
              <a:spcBef>
                <a:spcPct val="20000"/>
              </a:spcBef>
              <a:buFontTx/>
              <a:buChar char="–"/>
            </a:pPr>
            <a:r>
              <a:rPr lang="en-US" sz="2800" dirty="0">
                <a:solidFill>
                  <a:srgbClr val="000000"/>
                </a:solidFill>
              </a:rPr>
              <a:t>The area at the top of the Internet Explorer window that </a:t>
            </a:r>
            <a:r>
              <a:rPr lang="en-US" sz="2800" dirty="0" smtClean="0">
                <a:solidFill>
                  <a:srgbClr val="000000"/>
                </a:solidFill>
              </a:rPr>
              <a:t>displays a URL</a:t>
            </a:r>
            <a:endParaRPr lang="en-US" sz="2800" dirty="0">
              <a:solidFill>
                <a:srgbClr val="000000"/>
              </a:solidFill>
            </a:endParaRPr>
          </a:p>
          <a:p>
            <a:pPr marL="742950" lvl="1" indent="-285750" eaLnBrk="0" hangingPunct="0">
              <a:spcBef>
                <a:spcPct val="20000"/>
              </a:spcBef>
              <a:buFontTx/>
              <a:buChar char="–"/>
            </a:pPr>
            <a:r>
              <a:rPr lang="en-US" sz="2800" dirty="0">
                <a:solidFill>
                  <a:srgbClr val="000000"/>
                </a:solidFill>
              </a:rPr>
              <a:t>The area where you can type a URL</a:t>
            </a:r>
          </a:p>
          <a:p>
            <a:pPr marL="342900" indent="-342900" eaLnBrk="0" hangingPunct="0">
              <a:spcBef>
                <a:spcPct val="20000"/>
              </a:spcBef>
              <a:buFontTx/>
              <a:buChar char="•"/>
            </a:pPr>
            <a:r>
              <a:rPr lang="en-US" sz="3200" b="1" dirty="0">
                <a:solidFill>
                  <a:srgbClr val="000000"/>
                </a:solidFill>
              </a:rPr>
              <a:t>URL</a:t>
            </a:r>
          </a:p>
          <a:p>
            <a:pPr marL="742950" lvl="1" indent="-285750" eaLnBrk="0" hangingPunct="0">
              <a:spcBef>
                <a:spcPct val="20000"/>
              </a:spcBef>
              <a:buFontTx/>
              <a:buChar char="–"/>
            </a:pPr>
            <a:r>
              <a:rPr lang="en-US" sz="2800" dirty="0">
                <a:solidFill>
                  <a:srgbClr val="000000"/>
                </a:solidFill>
              </a:rPr>
              <a:t>Uniform Resource Locator</a:t>
            </a:r>
          </a:p>
          <a:p>
            <a:pPr marL="742950" lvl="1" indent="-285750" eaLnBrk="0" hangingPunct="0">
              <a:spcBef>
                <a:spcPct val="20000"/>
              </a:spcBef>
              <a:buFontTx/>
              <a:buChar char="–"/>
            </a:pPr>
            <a:r>
              <a:rPr lang="en-US" sz="2800" dirty="0">
                <a:solidFill>
                  <a:srgbClr val="000000"/>
                </a:solidFill>
              </a:rPr>
              <a:t>An address that uniquely indentifies a location on the Internet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pPr eaLnBrk="1" hangingPunct="1"/>
            <a:r>
              <a:rPr lang="en-US" smtClean="0"/>
              <a:t>Use Tabbed Browsing</a:t>
            </a:r>
          </a:p>
        </p:txBody>
      </p:sp>
      <p:pic>
        <p:nvPicPr>
          <p:cNvPr id="2050" name="Picture 2"/>
          <p:cNvPicPr>
            <a:picLocks noChangeAspect="1" noChangeArrowheads="1"/>
          </p:cNvPicPr>
          <p:nvPr/>
        </p:nvPicPr>
        <p:blipFill>
          <a:blip r:embed="rId3" cstate="email"/>
          <a:srcRect/>
          <a:stretch>
            <a:fillRect/>
          </a:stretch>
        </p:blipFill>
        <p:spPr bwMode="auto">
          <a:xfrm>
            <a:off x="304800" y="1981200"/>
            <a:ext cx="88106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eaLnBrk="1" hangingPunct="1"/>
            <a:r>
              <a:rPr lang="en-US" smtClean="0"/>
              <a:t>Use Tabbed Browsing</a:t>
            </a:r>
          </a:p>
        </p:txBody>
      </p:sp>
      <p:sp>
        <p:nvSpPr>
          <p:cNvPr id="33794"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a:solidFill>
                  <a:srgbClr val="000000"/>
                </a:solidFill>
              </a:rPr>
              <a:t>Protocol prefix – beginning part of a URL</a:t>
            </a:r>
          </a:p>
          <a:p>
            <a:pPr marL="742950" lvl="1" indent="-285750" eaLnBrk="0" hangingPunct="0">
              <a:spcBef>
                <a:spcPct val="20000"/>
              </a:spcBef>
              <a:buFontTx/>
              <a:buChar char="–"/>
            </a:pPr>
            <a:r>
              <a:rPr lang="en-US" sz="2800">
                <a:solidFill>
                  <a:srgbClr val="000000"/>
                </a:solidFill>
              </a:rPr>
              <a:t>http prefix is most common</a:t>
            </a:r>
          </a:p>
          <a:p>
            <a:pPr marL="742950" lvl="1" indent="-285750" eaLnBrk="0" hangingPunct="0">
              <a:spcBef>
                <a:spcPct val="20000"/>
              </a:spcBef>
              <a:buFontTx/>
              <a:buChar char="–"/>
            </a:pPr>
            <a:r>
              <a:rPr lang="en-US" sz="2800">
                <a:solidFill>
                  <a:srgbClr val="000000"/>
                </a:solidFill>
              </a:rPr>
              <a:t>Followed by a colon and the separators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eaLnBrk="1" hangingPunct="1"/>
            <a:r>
              <a:rPr lang="en-US" smtClean="0"/>
              <a:t>Use Tabbed Browsing</a:t>
            </a:r>
          </a:p>
        </p:txBody>
      </p:sp>
      <p:sp>
        <p:nvSpPr>
          <p:cNvPr id="34818"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HTTP</a:t>
            </a:r>
          </a:p>
          <a:p>
            <a:pPr marL="742950" lvl="1" indent="-285750" eaLnBrk="0" hangingPunct="0">
              <a:spcBef>
                <a:spcPct val="20000"/>
              </a:spcBef>
              <a:buFontTx/>
              <a:buChar char="–"/>
            </a:pPr>
            <a:r>
              <a:rPr lang="en-US" sz="2800" dirty="0" err="1" smtClean="0">
                <a:solidFill>
                  <a:srgbClr val="000000"/>
                </a:solidFill>
              </a:rPr>
              <a:t>HyperText</a:t>
            </a:r>
            <a:r>
              <a:rPr lang="en-US" sz="2800" dirty="0" smtClean="0">
                <a:solidFill>
                  <a:srgbClr val="000000"/>
                </a:solidFill>
              </a:rPr>
              <a:t> </a:t>
            </a:r>
            <a:r>
              <a:rPr lang="en-US" sz="2800" dirty="0">
                <a:solidFill>
                  <a:srgbClr val="000000"/>
                </a:solidFill>
              </a:rPr>
              <a:t>Transfer Protocol</a:t>
            </a:r>
          </a:p>
          <a:p>
            <a:pPr marL="742950" lvl="1" indent="-285750" eaLnBrk="0" hangingPunct="0">
              <a:spcBef>
                <a:spcPct val="20000"/>
              </a:spcBef>
              <a:buFontTx/>
              <a:buChar char="–"/>
            </a:pPr>
            <a:r>
              <a:rPr lang="en-US" sz="2800" dirty="0">
                <a:solidFill>
                  <a:srgbClr val="000000"/>
                </a:solidFill>
              </a:rPr>
              <a:t>Represents the set of communication rules used by your computer to connect servers on the Web</a:t>
            </a:r>
          </a:p>
          <a:p>
            <a:pPr marL="742950" lvl="1" indent="-285750" eaLnBrk="0" hangingPunct="0">
              <a:spcBef>
                <a:spcPct val="20000"/>
              </a:spcBef>
              <a:buFontTx/>
              <a:buChar char="–"/>
            </a:pPr>
            <a:r>
              <a:rPr lang="en-US" sz="2800" dirty="0">
                <a:solidFill>
                  <a:srgbClr val="000000"/>
                </a:solidFill>
              </a:rPr>
              <a:t>Internet Explorer defaults to the http prefix, so it is </a:t>
            </a:r>
            <a:r>
              <a:rPr lang="en-US" sz="2800" dirty="0" smtClean="0">
                <a:solidFill>
                  <a:srgbClr val="000000"/>
                </a:solidFill>
              </a:rPr>
              <a:t>not necessary </a:t>
            </a:r>
            <a:r>
              <a:rPr lang="en-US" sz="2800" dirty="0">
                <a:solidFill>
                  <a:srgbClr val="000000"/>
                </a:solidFill>
              </a:rPr>
              <a:t>to type it</a:t>
            </a:r>
          </a:p>
          <a:p>
            <a:pPr marL="742950" lvl="1" indent="-28575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en-US" smtClean="0"/>
              <a:t>Use Tabbed Browsing</a:t>
            </a:r>
          </a:p>
        </p:txBody>
      </p:sp>
      <p:sp>
        <p:nvSpPr>
          <p:cNvPr id="35842"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Domain name – an organization’s unique name on the </a:t>
            </a:r>
            <a:r>
              <a:rPr lang="en-US" sz="3200" b="1" dirty="0" smtClean="0">
                <a:solidFill>
                  <a:srgbClr val="000000"/>
                </a:solidFill>
              </a:rPr>
              <a:t>Internet; it consists </a:t>
            </a:r>
            <a:r>
              <a:rPr lang="en-US" sz="3200" b="1" dirty="0">
                <a:solidFill>
                  <a:srgbClr val="000000"/>
                </a:solidFill>
              </a:rPr>
              <a:t>of a chosen name combined with a top level domain</a:t>
            </a:r>
          </a:p>
          <a:p>
            <a:pPr marL="342900" indent="-342900" eaLnBrk="0" hangingPunct="0">
              <a:spcBef>
                <a:spcPct val="20000"/>
              </a:spcBef>
              <a:buFontTx/>
              <a:buChar char="•"/>
            </a:pPr>
            <a:r>
              <a:rPr lang="en-US" sz="3200" b="1" dirty="0" smtClean="0">
                <a:solidFill>
                  <a:srgbClr val="000000"/>
                </a:solidFill>
              </a:rPr>
              <a:t>Two types of top </a:t>
            </a:r>
            <a:r>
              <a:rPr lang="en-US" sz="3200" b="1" dirty="0">
                <a:solidFill>
                  <a:srgbClr val="000000"/>
                </a:solidFill>
              </a:rPr>
              <a:t>level </a:t>
            </a:r>
            <a:r>
              <a:rPr lang="en-US" sz="3200" b="1" dirty="0" smtClean="0">
                <a:solidFill>
                  <a:srgbClr val="000000"/>
                </a:solidFill>
              </a:rPr>
              <a:t>domains</a:t>
            </a:r>
            <a:endParaRPr lang="en-US" sz="3200" b="1" dirty="0">
              <a:solidFill>
                <a:srgbClr val="000000"/>
              </a:solidFill>
            </a:endParaRPr>
          </a:p>
          <a:p>
            <a:pPr marL="742950" lvl="1" indent="-285750" eaLnBrk="0" hangingPunct="0">
              <a:spcBef>
                <a:spcPct val="20000"/>
              </a:spcBef>
              <a:buFontTx/>
              <a:buChar char="–"/>
            </a:pPr>
            <a:r>
              <a:rPr lang="en-US" sz="2800" dirty="0" smtClean="0">
                <a:solidFill>
                  <a:srgbClr val="000000"/>
                </a:solidFill>
              </a:rPr>
              <a:t>Generic </a:t>
            </a:r>
            <a:r>
              <a:rPr lang="en-US" sz="2800" dirty="0">
                <a:solidFill>
                  <a:srgbClr val="000000"/>
                </a:solidFill>
              </a:rPr>
              <a:t>top level domains (i.e., .</a:t>
            </a:r>
            <a:r>
              <a:rPr lang="en-US" sz="2800" dirty="0" smtClean="0">
                <a:solidFill>
                  <a:srgbClr val="000000"/>
                </a:solidFill>
              </a:rPr>
              <a:t>com; </a:t>
            </a:r>
            <a:r>
              <a:rPr lang="en-US" sz="2800" dirty="0">
                <a:solidFill>
                  <a:srgbClr val="000000"/>
                </a:solidFill>
              </a:rPr>
              <a:t>.org)</a:t>
            </a:r>
          </a:p>
          <a:p>
            <a:pPr marL="742950" lvl="1" indent="-285750" eaLnBrk="0" hangingPunct="0">
              <a:spcBef>
                <a:spcPct val="20000"/>
              </a:spcBef>
              <a:buFontTx/>
              <a:buChar char="–"/>
            </a:pPr>
            <a:r>
              <a:rPr lang="en-US" sz="2800" dirty="0">
                <a:solidFill>
                  <a:srgbClr val="000000"/>
                </a:solidFill>
              </a:rPr>
              <a:t>Country codes (i.e</a:t>
            </a:r>
            <a:r>
              <a:rPr lang="en-US" sz="2800" dirty="0" smtClean="0">
                <a:solidFill>
                  <a:srgbClr val="000000"/>
                </a:solidFill>
              </a:rPr>
              <a:t>., </a:t>
            </a:r>
            <a:r>
              <a:rPr lang="en-US" sz="2800" dirty="0">
                <a:solidFill>
                  <a:srgbClr val="000000"/>
                </a:solidFill>
              </a:rPr>
              <a:t>.</a:t>
            </a:r>
            <a:r>
              <a:rPr lang="en-US" sz="2800" dirty="0" smtClean="0">
                <a:solidFill>
                  <a:srgbClr val="000000"/>
                </a:solidFill>
              </a:rPr>
              <a:t>ca; </a:t>
            </a:r>
            <a:r>
              <a:rPr lang="en-US" sz="2800" dirty="0">
                <a:solidFill>
                  <a:srgbClr val="000000"/>
                </a:solidFill>
              </a:rPr>
              <a:t>.</a:t>
            </a:r>
            <a:r>
              <a:rPr lang="en-US" sz="2800" dirty="0" err="1" smtClean="0">
                <a:solidFill>
                  <a:srgbClr val="000000"/>
                </a:solidFill>
              </a:rPr>
              <a:t>cn</a:t>
            </a:r>
            <a:r>
              <a:rPr lang="en-US" sz="2800" dirty="0">
                <a:solidFill>
                  <a:srgbClr val="000000"/>
                </a:solidFill>
              </a:rPr>
              <a:t>;</a:t>
            </a:r>
            <a:r>
              <a:rPr lang="en-US" sz="2800" dirty="0" smtClean="0">
                <a:solidFill>
                  <a:srgbClr val="000000"/>
                </a:solidFill>
              </a:rPr>
              <a:t> </a:t>
            </a:r>
            <a:r>
              <a:rPr lang="en-US" sz="2800" dirty="0">
                <a:solidFill>
                  <a:srgbClr val="000000"/>
                </a:solidFill>
              </a:rPr>
              <a:t>.</a:t>
            </a:r>
            <a:r>
              <a:rPr lang="en-US" sz="2800" dirty="0" err="1">
                <a:solidFill>
                  <a:srgbClr val="000000"/>
                </a:solidFill>
              </a:rPr>
              <a:t>uk</a:t>
            </a:r>
            <a:r>
              <a:rPr lang="en-US" sz="2800" dirty="0">
                <a:solidFill>
                  <a:srgbClr val="000000"/>
                </a:solidFill>
              </a:rPr>
              <a:t>)</a:t>
            </a:r>
          </a:p>
          <a:p>
            <a:pPr marL="742950" lvl="1" indent="-28575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eaLnBrk="1" hangingPunct="1"/>
            <a:r>
              <a:rPr lang="en-US" smtClean="0"/>
              <a:t>Use Tabbed Browsing</a:t>
            </a:r>
          </a:p>
        </p:txBody>
      </p:sp>
      <p:sp>
        <p:nvSpPr>
          <p:cNvPr id="36866"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Recent pages – button that displays a list of recently accessed locations</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Current location is indicated by a check mark</a:t>
            </a:r>
          </a:p>
          <a:p>
            <a:pPr marL="742950" lvl="1" indent="-285750" eaLnBrk="0" hangingPunct="0">
              <a:spcBef>
                <a:spcPct val="20000"/>
              </a:spcBef>
              <a:buFontTx/>
              <a:buChar char="–"/>
            </a:pPr>
            <a:r>
              <a:rPr lang="en-US" sz="2800" dirty="0">
                <a:solidFill>
                  <a:srgbClr val="000000"/>
                </a:solidFill>
              </a:rPr>
              <a:t>Jump to a recently accessed location quickly by clicking an item on the list</a:t>
            </a:r>
          </a:p>
          <a:p>
            <a:pPr marL="742950" lvl="1" indent="-285750" eaLnBrk="0" hangingPunct="0">
              <a:spcBef>
                <a:spcPct val="20000"/>
              </a:spcBef>
              <a:buFontTx/>
              <a:buChar char="–"/>
            </a:pPr>
            <a:r>
              <a:rPr lang="en-US" sz="2800" dirty="0">
                <a:solidFill>
                  <a:srgbClr val="000000"/>
                </a:solidFill>
              </a:rPr>
              <a:t>List is limited to the current session (locations accessed since starting Internet Explorer)</a:t>
            </a:r>
          </a:p>
          <a:p>
            <a:pPr marL="742950" lvl="1" indent="-28575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Use Tabbed Browsing</a:t>
            </a:r>
          </a:p>
        </p:txBody>
      </p:sp>
      <p:sp>
        <p:nvSpPr>
          <p:cNvPr id="4" name="Text Placeholder 3"/>
          <p:cNvSpPr>
            <a:spLocks noGrp="1"/>
          </p:cNvSpPr>
          <p:nvPr>
            <p:ph type="body" idx="1"/>
          </p:nvPr>
        </p:nvSpPr>
        <p:spPr>
          <a:xfrm>
            <a:off x="457200" y="1535113"/>
            <a:ext cx="8249478" cy="639762"/>
          </a:xfrm>
        </p:spPr>
        <p:txBody>
          <a:bodyPr/>
          <a:lstStyle/>
          <a:p>
            <a:pPr marL="342900" indent="-342900">
              <a:buFontTx/>
              <a:buChar char="•"/>
            </a:pPr>
            <a:r>
              <a:rPr lang="en-US" sz="3200" kern="1200" dirty="0" smtClean="0">
                <a:latin typeface="Arial" charset="0"/>
              </a:rPr>
              <a:t>Parts of the Internet Explorer window</a:t>
            </a:r>
          </a:p>
        </p:txBody>
      </p:sp>
      <p:sp>
        <p:nvSpPr>
          <p:cNvPr id="5" name="Content Placeholder 4"/>
          <p:cNvSpPr>
            <a:spLocks noGrp="1"/>
          </p:cNvSpPr>
          <p:nvPr>
            <p:ph sz="half" idx="2"/>
          </p:nvPr>
        </p:nvSpPr>
        <p:spPr/>
        <p:txBody>
          <a:bodyPr/>
          <a:lstStyle/>
          <a:p>
            <a:pPr marL="285750" lvl="1"/>
            <a:r>
              <a:rPr lang="en-US" sz="2400" kern="1200" dirty="0" smtClean="0">
                <a:latin typeface="Arial" charset="0"/>
                <a:ea typeface="+mn-ea"/>
                <a:cs typeface="+mn-cs"/>
              </a:rPr>
              <a:t>Add to Favorites Bar button</a:t>
            </a:r>
          </a:p>
          <a:p>
            <a:pPr marL="285750" lvl="1"/>
            <a:r>
              <a:rPr lang="en-US" sz="2400" dirty="0" smtClean="0"/>
              <a:t>Address bar</a:t>
            </a:r>
          </a:p>
          <a:p>
            <a:pPr marL="285750" lvl="1"/>
            <a:r>
              <a:rPr lang="en-US" sz="2400" dirty="0" smtClean="0"/>
              <a:t>Back and Forward buttons</a:t>
            </a:r>
          </a:p>
          <a:p>
            <a:pPr marL="285750" lvl="1"/>
            <a:r>
              <a:rPr lang="en-US" sz="2400" dirty="0" smtClean="0"/>
              <a:t>Bing search box</a:t>
            </a:r>
          </a:p>
          <a:p>
            <a:pPr marL="285750" lvl="1"/>
            <a:r>
              <a:rPr lang="en-US" sz="2400" dirty="0" smtClean="0"/>
              <a:t>Command bar</a:t>
            </a:r>
          </a:p>
          <a:p>
            <a:pPr marL="285750" lvl="1"/>
            <a:r>
              <a:rPr lang="en-US" sz="2400" dirty="0" smtClean="0"/>
              <a:t>Favorites Bar</a:t>
            </a:r>
          </a:p>
          <a:p>
            <a:pPr marL="285750" lvl="1"/>
            <a:r>
              <a:rPr lang="en-US" sz="2400" dirty="0" smtClean="0"/>
              <a:t>Favorites button</a:t>
            </a:r>
          </a:p>
          <a:p>
            <a:pPr marL="285750" lvl="1"/>
            <a:r>
              <a:rPr lang="en-US" sz="2400" dirty="0" smtClean="0"/>
              <a:t>New Tab button</a:t>
            </a:r>
          </a:p>
          <a:p>
            <a:pPr marL="285750" lvl="1"/>
            <a:endParaRPr lang="en-US" sz="2400" kern="1200" dirty="0">
              <a:latin typeface="Arial" charset="0"/>
              <a:ea typeface="+mn-ea"/>
              <a:cs typeface="+mn-cs"/>
            </a:endParaRPr>
          </a:p>
        </p:txBody>
      </p:sp>
      <p:sp>
        <p:nvSpPr>
          <p:cNvPr id="7" name="Content Placeholder 6"/>
          <p:cNvSpPr>
            <a:spLocks noGrp="1"/>
          </p:cNvSpPr>
          <p:nvPr>
            <p:ph sz="quarter" idx="4"/>
          </p:nvPr>
        </p:nvSpPr>
        <p:spPr/>
        <p:txBody>
          <a:bodyPr/>
          <a:lstStyle/>
          <a:p>
            <a:pPr marL="285750" lvl="1"/>
            <a:r>
              <a:rPr lang="en-US" sz="2400" dirty="0" smtClean="0"/>
              <a:t>Quick Tabs button</a:t>
            </a:r>
          </a:p>
          <a:p>
            <a:pPr marL="285750" lvl="1"/>
            <a:r>
              <a:rPr lang="en-US" sz="2400" dirty="0" smtClean="0"/>
              <a:t>Recent Pages button</a:t>
            </a:r>
          </a:p>
          <a:p>
            <a:pPr marL="285750" lvl="1"/>
            <a:r>
              <a:rPr lang="en-US" sz="2400" dirty="0" smtClean="0"/>
              <a:t>Refresh button</a:t>
            </a:r>
          </a:p>
          <a:p>
            <a:pPr marL="285750" lvl="1"/>
            <a:r>
              <a:rPr lang="en-US" sz="2400" dirty="0" smtClean="0"/>
              <a:t>Status bar</a:t>
            </a:r>
          </a:p>
          <a:p>
            <a:pPr marL="285750" lvl="1"/>
            <a:r>
              <a:rPr lang="en-US" sz="2400" dirty="0" smtClean="0"/>
              <a:t>Stop button</a:t>
            </a:r>
          </a:p>
          <a:p>
            <a:pPr marL="285750" lvl="1"/>
            <a:r>
              <a:rPr lang="en-US" sz="2400" dirty="0" smtClean="0"/>
              <a:t>Suggested Sites button</a:t>
            </a:r>
          </a:p>
          <a:p>
            <a:pPr marL="285750" lvl="1"/>
            <a:r>
              <a:rPr lang="en-US" sz="2400" dirty="0" smtClean="0"/>
              <a:t>Tab List button</a:t>
            </a:r>
          </a:p>
          <a:p>
            <a:pPr marL="285750" lvl="1"/>
            <a:r>
              <a:rPr lang="en-US" sz="2400" dirty="0" smtClean="0"/>
              <a:t>Tab row</a:t>
            </a:r>
          </a:p>
          <a:p>
            <a:pPr marL="285750" lvl="1"/>
            <a:r>
              <a:rPr lang="en-US" sz="2400" dirty="0" smtClean="0"/>
              <a:t>Web Slice Gallery button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eaLnBrk="1" hangingPunct="1"/>
            <a:r>
              <a:rPr lang="en-US" smtClean="0"/>
              <a:t>Use Tabbed Browsing</a:t>
            </a:r>
          </a:p>
        </p:txBody>
      </p:sp>
      <p:pic>
        <p:nvPicPr>
          <p:cNvPr id="6146" name="Picture 2"/>
          <p:cNvPicPr>
            <a:picLocks noChangeAspect="1" noChangeArrowheads="1"/>
          </p:cNvPicPr>
          <p:nvPr/>
        </p:nvPicPr>
        <p:blipFill>
          <a:blip r:embed="rId3" cstate="email"/>
          <a:srcRect/>
          <a:stretch>
            <a:fillRect/>
          </a:stretch>
        </p:blipFill>
        <p:spPr bwMode="auto">
          <a:xfrm>
            <a:off x="987999" y="1262270"/>
            <a:ext cx="7311173" cy="5088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eaLnBrk="1" hangingPunct="1"/>
            <a:r>
              <a:rPr lang="en-US" smtClean="0"/>
              <a:t>Use Tabbed Browsing</a:t>
            </a:r>
          </a:p>
        </p:txBody>
      </p:sp>
      <p:sp>
        <p:nvSpPr>
          <p:cNvPr id="40962"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a:solidFill>
                  <a:srgbClr val="000000"/>
                </a:solidFill>
              </a:rPr>
              <a:t>Quick Tabs – feature that provides a thumbnail view of all open tabs</a:t>
            </a:r>
          </a:p>
          <a:p>
            <a:pPr marL="742950" lvl="1" indent="-285750" eaLnBrk="0" hangingPunct="0">
              <a:spcBef>
                <a:spcPct val="20000"/>
              </a:spcBef>
              <a:buFontTx/>
              <a:buChar char="–"/>
            </a:pPr>
            <a:r>
              <a:rPr lang="en-US" sz="2800">
                <a:solidFill>
                  <a:srgbClr val="000000"/>
                </a:solidFill>
              </a:rPr>
              <a:t>From this view, you can click any thumbnail to open a webpage or click the CloseTab button to close a webpage</a:t>
            </a:r>
          </a:p>
          <a:p>
            <a:pPr marL="742950" lvl="1" indent="-285750" eaLnBrk="0" hangingPunct="0">
              <a:spcBef>
                <a:spcPct val="20000"/>
              </a:spcBef>
              <a:buFontTx/>
              <a:buChar char="–"/>
            </a:pPr>
            <a:r>
              <a:rPr lang="en-US" sz="2800">
                <a:solidFill>
                  <a:srgbClr val="000000"/>
                </a:solidFill>
              </a:rPr>
              <a:t>Quick Tabs button displays only when you have more than one webpage open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Objectives</a:t>
            </a:r>
          </a:p>
        </p:txBody>
      </p:sp>
      <p:sp>
        <p:nvSpPr>
          <p:cNvPr id="17410" name="Rectangle 3"/>
          <p:cNvSpPr>
            <a:spLocks noGrp="1" noChangeArrowheads="1"/>
          </p:cNvSpPr>
          <p:nvPr>
            <p:ph type="body" idx="1"/>
          </p:nvPr>
        </p:nvSpPr>
        <p:spPr>
          <a:xfrm>
            <a:off x="657225" y="1995488"/>
            <a:ext cx="7772400" cy="4114800"/>
          </a:xfrm>
        </p:spPr>
        <p:txBody>
          <a:bodyPr/>
          <a:lstStyle/>
          <a:p>
            <a:r>
              <a:rPr lang="en-US" b="1" smtClean="0"/>
              <a:t>Use Tabbed Browsing</a:t>
            </a:r>
          </a:p>
          <a:p>
            <a:r>
              <a:rPr lang="en-US" b="1" smtClean="0"/>
              <a:t>Organize Favorites</a:t>
            </a:r>
          </a:p>
          <a:p>
            <a:r>
              <a:rPr lang="en-US" b="1" smtClean="0"/>
              <a:t>Manage Browsing History and Browse with inPrivate</a:t>
            </a:r>
          </a:p>
          <a:p>
            <a:r>
              <a:rPr lang="en-US" b="1" smtClean="0"/>
              <a:t>Print, Zoom, and Change the Text Size of Webpages</a:t>
            </a:r>
          </a:p>
          <a:p>
            <a:r>
              <a:rPr lang="en-US" b="1" smtClean="0"/>
              <a:t>Save Webpage Information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smtClean="0"/>
              <a:t>Use Tabbed Browsing</a:t>
            </a:r>
          </a:p>
        </p:txBody>
      </p:sp>
      <p:pic>
        <p:nvPicPr>
          <p:cNvPr id="4099" name="Picture 3"/>
          <p:cNvPicPr>
            <a:picLocks noChangeAspect="1" noChangeArrowheads="1"/>
          </p:cNvPicPr>
          <p:nvPr/>
        </p:nvPicPr>
        <p:blipFill>
          <a:blip r:embed="rId3" cstate="email"/>
          <a:srcRect/>
          <a:stretch>
            <a:fillRect/>
          </a:stretch>
        </p:blipFill>
        <p:spPr bwMode="auto">
          <a:xfrm>
            <a:off x="457200" y="1443038"/>
            <a:ext cx="82296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smtClean="0"/>
              <a:t>Use Tabbed Browsing</a:t>
            </a:r>
          </a:p>
        </p:txBody>
      </p:sp>
      <p:sp>
        <p:nvSpPr>
          <p:cNvPr id="44034" name="Rectangle 3"/>
          <p:cNvSpPr>
            <a:spLocks noChangeArrowheads="1"/>
          </p:cNvSpPr>
          <p:nvPr/>
        </p:nvSpPr>
        <p:spPr bwMode="auto">
          <a:xfrm>
            <a:off x="657225" y="1655180"/>
            <a:ext cx="7772400" cy="4455108"/>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Navigation bar – groups of links</a:t>
            </a:r>
          </a:p>
        </p:txBody>
      </p:sp>
      <p:pic>
        <p:nvPicPr>
          <p:cNvPr id="4" name="Picture 2"/>
          <p:cNvPicPr>
            <a:picLocks noChangeAspect="1" noChangeArrowheads="1"/>
          </p:cNvPicPr>
          <p:nvPr/>
        </p:nvPicPr>
        <p:blipFill>
          <a:blip r:embed="rId3" cstate="email"/>
          <a:srcRect/>
          <a:stretch>
            <a:fillRect/>
          </a:stretch>
        </p:blipFill>
        <p:spPr bwMode="auto">
          <a:xfrm>
            <a:off x="752354" y="2358858"/>
            <a:ext cx="7755037" cy="3950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pPr eaLnBrk="1" hangingPunct="1"/>
            <a:r>
              <a:rPr lang="en-US" smtClean="0"/>
              <a:t>Organize Favorites</a:t>
            </a:r>
          </a:p>
        </p:txBody>
      </p:sp>
      <p:sp>
        <p:nvSpPr>
          <p:cNvPr id="48130"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Favorites Center – list of links to websites that </a:t>
            </a:r>
            <a:r>
              <a:rPr lang="en-US" sz="3200" b="1" dirty="0" smtClean="0">
                <a:solidFill>
                  <a:srgbClr val="000000"/>
                </a:solidFill>
              </a:rPr>
              <a:t>are </a:t>
            </a:r>
            <a:r>
              <a:rPr lang="en-US" sz="3200" b="1" dirty="0">
                <a:solidFill>
                  <a:srgbClr val="000000"/>
                </a:solidFill>
              </a:rPr>
              <a:t>saved in </a:t>
            </a:r>
            <a:r>
              <a:rPr lang="en-US" sz="3200" b="1" dirty="0" smtClean="0">
                <a:solidFill>
                  <a:srgbClr val="000000"/>
                </a:solidFill>
              </a:rPr>
              <a:t>the </a:t>
            </a:r>
            <a:r>
              <a:rPr lang="en-US" sz="3200" b="1" dirty="0">
                <a:solidFill>
                  <a:srgbClr val="000000"/>
                </a:solidFill>
              </a:rPr>
              <a:t>web browser </a:t>
            </a:r>
          </a:p>
          <a:p>
            <a:pPr marL="742950" lvl="1" indent="-285750" eaLnBrk="0" hangingPunct="0">
              <a:spcBef>
                <a:spcPct val="20000"/>
              </a:spcBef>
              <a:buFontTx/>
              <a:buChar char="–"/>
            </a:pPr>
            <a:r>
              <a:rPr lang="en-US" sz="2800" dirty="0" smtClean="0">
                <a:solidFill>
                  <a:srgbClr val="000000"/>
                </a:solidFill>
              </a:rPr>
              <a:t>Used for saving </a:t>
            </a:r>
            <a:r>
              <a:rPr lang="en-US" sz="2800" dirty="0">
                <a:solidFill>
                  <a:srgbClr val="000000"/>
                </a:solidFill>
              </a:rPr>
              <a:t>a website as a favorite </a:t>
            </a:r>
            <a:r>
              <a:rPr lang="en-US" sz="2800" dirty="0" smtClean="0">
                <a:solidFill>
                  <a:srgbClr val="000000"/>
                </a:solidFill>
              </a:rPr>
              <a:t>and allows returning </a:t>
            </a:r>
            <a:r>
              <a:rPr lang="en-US" sz="2800" dirty="0">
                <a:solidFill>
                  <a:srgbClr val="000000"/>
                </a:solidFill>
              </a:rPr>
              <a:t>to it quickly</a:t>
            </a:r>
          </a:p>
          <a:p>
            <a:pPr marL="742950" lvl="1" indent="-285750" eaLnBrk="0" hangingPunct="0">
              <a:spcBef>
                <a:spcPct val="20000"/>
              </a:spcBef>
              <a:buFontTx/>
              <a:buChar char="–"/>
            </a:pPr>
            <a:r>
              <a:rPr lang="en-US" sz="2800" dirty="0" smtClean="0">
                <a:solidFill>
                  <a:srgbClr val="000000"/>
                </a:solidFill>
              </a:rPr>
              <a:t>Used </a:t>
            </a:r>
            <a:r>
              <a:rPr lang="en-US" sz="2800" dirty="0">
                <a:solidFill>
                  <a:srgbClr val="000000"/>
                </a:solidFill>
              </a:rPr>
              <a:t>to create a folder to organize </a:t>
            </a:r>
            <a:r>
              <a:rPr lang="en-US" sz="2800" dirty="0" smtClean="0">
                <a:solidFill>
                  <a:srgbClr val="000000"/>
                </a:solidFill>
              </a:rPr>
              <a:t>favorite </a:t>
            </a:r>
            <a:r>
              <a:rPr lang="en-US" sz="2800" dirty="0">
                <a:solidFill>
                  <a:srgbClr val="000000"/>
                </a:solidFill>
              </a:rPr>
              <a:t>links into groups that are </a:t>
            </a:r>
            <a:r>
              <a:rPr lang="en-US" sz="2800" dirty="0" smtClean="0">
                <a:solidFill>
                  <a:srgbClr val="000000"/>
                </a:solidFill>
              </a:rPr>
              <a:t>meaningful</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pPr eaLnBrk="1" hangingPunct="1"/>
            <a:r>
              <a:rPr lang="en-US" smtClean="0"/>
              <a:t>Organize Favorites</a:t>
            </a:r>
          </a:p>
        </p:txBody>
      </p:sp>
      <p:pic>
        <p:nvPicPr>
          <p:cNvPr id="7170" name="Picture 2"/>
          <p:cNvPicPr>
            <a:picLocks noChangeAspect="1" noChangeArrowheads="1"/>
          </p:cNvPicPr>
          <p:nvPr/>
        </p:nvPicPr>
        <p:blipFill>
          <a:blip r:embed="rId3" cstate="email"/>
          <a:srcRect/>
          <a:stretch>
            <a:fillRect/>
          </a:stretch>
        </p:blipFill>
        <p:spPr bwMode="auto">
          <a:xfrm>
            <a:off x="290513" y="1914525"/>
            <a:ext cx="856297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smtClean="0"/>
              <a:t>Organize Favorites</a:t>
            </a:r>
          </a:p>
        </p:txBody>
      </p:sp>
      <p:sp>
        <p:nvSpPr>
          <p:cNvPr id="52226"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Favorites </a:t>
            </a:r>
            <a:r>
              <a:rPr lang="en-US" sz="3200" b="1" dirty="0" smtClean="0">
                <a:solidFill>
                  <a:srgbClr val="000000"/>
                </a:solidFill>
              </a:rPr>
              <a:t>bar</a:t>
            </a:r>
          </a:p>
          <a:p>
            <a:pPr marL="742950" lvl="1" indent="-285750" eaLnBrk="0" hangingPunct="0">
              <a:spcBef>
                <a:spcPct val="20000"/>
              </a:spcBef>
              <a:buFontTx/>
              <a:buChar char="–"/>
            </a:pPr>
            <a:r>
              <a:rPr lang="en-US" sz="2800" dirty="0" smtClean="0">
                <a:solidFill>
                  <a:srgbClr val="000000"/>
                </a:solidFill>
              </a:rPr>
              <a:t>Toolbar </a:t>
            </a:r>
            <a:r>
              <a:rPr lang="en-US" sz="2800" dirty="0">
                <a:solidFill>
                  <a:srgbClr val="000000"/>
                </a:solidFill>
              </a:rPr>
              <a:t>that displays directly below the Address </a:t>
            </a:r>
            <a:r>
              <a:rPr lang="en-US" sz="2800" dirty="0" smtClean="0">
                <a:solidFill>
                  <a:srgbClr val="000000"/>
                </a:solidFill>
              </a:rPr>
              <a:t>bar</a:t>
            </a:r>
          </a:p>
          <a:p>
            <a:pPr marL="742950" lvl="1" indent="-285750" eaLnBrk="0" hangingPunct="0">
              <a:spcBef>
                <a:spcPct val="20000"/>
              </a:spcBef>
              <a:buFontTx/>
              <a:buChar char="–"/>
            </a:pPr>
            <a:r>
              <a:rPr lang="en-US" sz="2800" dirty="0" smtClean="0">
                <a:solidFill>
                  <a:srgbClr val="000000"/>
                </a:solidFill>
              </a:rPr>
              <a:t>Used to </a:t>
            </a:r>
            <a:r>
              <a:rPr lang="en-US" sz="2800" dirty="0">
                <a:solidFill>
                  <a:srgbClr val="000000"/>
                </a:solidFill>
              </a:rPr>
              <a:t>add or drag web addresses </a:t>
            </a:r>
            <a:r>
              <a:rPr lang="en-US" sz="2800" dirty="0" smtClean="0">
                <a:solidFill>
                  <a:srgbClr val="000000"/>
                </a:solidFill>
              </a:rPr>
              <a:t>frequently visited</a:t>
            </a:r>
            <a:endParaRPr lang="en-US" sz="2800" dirty="0">
              <a:solidFill>
                <a:srgbClr val="000000"/>
              </a:solidFill>
            </a:endParaRPr>
          </a:p>
          <a:p>
            <a:pPr marL="742950" lvl="1" indent="-285750" eaLnBrk="0" hangingPunct="0">
              <a:spcBef>
                <a:spcPct val="20000"/>
              </a:spcBef>
              <a:buFontTx/>
              <a:buChar char="–"/>
            </a:pPr>
            <a:r>
              <a:rPr lang="en-US" sz="2800" dirty="0" smtClean="0">
                <a:solidFill>
                  <a:srgbClr val="000000"/>
                </a:solidFill>
              </a:rPr>
              <a:t>Used </a:t>
            </a:r>
            <a:r>
              <a:rPr lang="en-US" sz="2800" dirty="0">
                <a:solidFill>
                  <a:srgbClr val="000000"/>
                </a:solidFill>
              </a:rPr>
              <a:t>to monitor RSS feeds and store Web </a:t>
            </a:r>
            <a:r>
              <a:rPr lang="en-US" sz="2800" dirty="0" smtClean="0">
                <a:solidFill>
                  <a:srgbClr val="000000"/>
                </a:solidFill>
              </a:rPr>
              <a:t>slices</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eaLnBrk="1" hangingPunct="1"/>
            <a:r>
              <a:rPr lang="en-US" smtClean="0"/>
              <a:t>Organize Favorites</a:t>
            </a:r>
          </a:p>
        </p:txBody>
      </p:sp>
      <p:pic>
        <p:nvPicPr>
          <p:cNvPr id="8194" name="Picture 2"/>
          <p:cNvPicPr>
            <a:picLocks noChangeAspect="1" noChangeArrowheads="1"/>
          </p:cNvPicPr>
          <p:nvPr/>
        </p:nvPicPr>
        <p:blipFill>
          <a:blip r:embed="rId3" cstate="email"/>
          <a:srcRect/>
          <a:stretch>
            <a:fillRect/>
          </a:stretch>
        </p:blipFill>
        <p:spPr bwMode="auto">
          <a:xfrm>
            <a:off x="442913" y="2247900"/>
            <a:ext cx="82581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r>
              <a:rPr lang="en-US" smtClean="0"/>
              <a:t>Manage Browsing History and Browse with InPrivate</a:t>
            </a:r>
          </a:p>
        </p:txBody>
      </p:sp>
      <p:sp>
        <p:nvSpPr>
          <p:cNvPr id="56322"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Browsing history – information stored by Internet Explorer about the websites </a:t>
            </a:r>
            <a:r>
              <a:rPr lang="en-US" sz="3200" b="1" dirty="0" smtClean="0">
                <a:solidFill>
                  <a:srgbClr val="000000"/>
                </a:solidFill>
              </a:rPr>
              <a:t>visited</a:t>
            </a:r>
          </a:p>
          <a:p>
            <a:pPr marL="742950" lvl="1" indent="-285750" eaLnBrk="0" hangingPunct="0">
              <a:spcBef>
                <a:spcPct val="20000"/>
              </a:spcBef>
              <a:buFontTx/>
              <a:buChar char="–"/>
            </a:pPr>
            <a:r>
              <a:rPr lang="en-US" sz="2800" dirty="0" smtClean="0">
                <a:solidFill>
                  <a:srgbClr val="000000"/>
                </a:solidFill>
              </a:rPr>
              <a:t>Temporary Internet files – copies of </a:t>
            </a:r>
            <a:r>
              <a:rPr lang="en-US" sz="2800" dirty="0" err="1" smtClean="0">
                <a:solidFill>
                  <a:srgbClr val="000000"/>
                </a:solidFill>
              </a:rPr>
              <a:t>webpages</a:t>
            </a:r>
            <a:r>
              <a:rPr lang="en-US" sz="2800" dirty="0" smtClean="0">
                <a:solidFill>
                  <a:srgbClr val="000000"/>
                </a:solidFill>
              </a:rPr>
              <a:t>, images, and media downloaded from the Web</a:t>
            </a:r>
          </a:p>
          <a:p>
            <a:pPr marL="742950" lvl="1" indent="-285750" eaLnBrk="0" hangingPunct="0">
              <a:spcBef>
                <a:spcPct val="20000"/>
              </a:spcBef>
              <a:buFontTx/>
              <a:buChar char="–"/>
            </a:pPr>
            <a:r>
              <a:rPr lang="en-US" sz="2800" dirty="0" smtClean="0">
                <a:solidFill>
                  <a:srgbClr val="000000"/>
                </a:solidFill>
              </a:rPr>
              <a:t>Cookies – small text files that websites put on a computer to store information about user’s preferences</a:t>
            </a:r>
            <a:endParaRPr lang="en-US" sz="4800" b="1"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r>
              <a:rPr lang="en-US" smtClean="0"/>
              <a:t>Manage Browsing History and Browse with InPrivate</a:t>
            </a:r>
          </a:p>
        </p:txBody>
      </p:sp>
      <p:sp>
        <p:nvSpPr>
          <p:cNvPr id="56322"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285750" indent="-285750" eaLnBrk="0" hangingPunct="0">
              <a:spcBef>
                <a:spcPct val="20000"/>
              </a:spcBef>
              <a:buFont typeface="Arial" pitchFamily="34" charset="0"/>
              <a:buChar char="•"/>
            </a:pPr>
            <a:r>
              <a:rPr lang="en-US" sz="3200" b="1" dirty="0" smtClean="0">
                <a:solidFill>
                  <a:srgbClr val="000000"/>
                </a:solidFill>
              </a:rPr>
              <a:t>Browsing history</a:t>
            </a:r>
          </a:p>
          <a:p>
            <a:pPr marL="742950" lvl="1" indent="-285750" eaLnBrk="0" hangingPunct="0">
              <a:spcBef>
                <a:spcPct val="20000"/>
              </a:spcBef>
              <a:buFontTx/>
              <a:buChar char="–"/>
            </a:pPr>
            <a:r>
              <a:rPr lang="en-US" sz="2800" dirty="0" smtClean="0">
                <a:solidFill>
                  <a:srgbClr val="000000"/>
                </a:solidFill>
              </a:rPr>
              <a:t>History of websites visited</a:t>
            </a:r>
          </a:p>
          <a:p>
            <a:pPr marL="742950" lvl="1" indent="-285750" eaLnBrk="0" hangingPunct="0">
              <a:spcBef>
                <a:spcPct val="20000"/>
              </a:spcBef>
              <a:buFontTx/>
              <a:buChar char="–"/>
            </a:pPr>
            <a:r>
              <a:rPr lang="en-US" sz="3200" dirty="0" smtClean="0">
                <a:solidFill>
                  <a:srgbClr val="000000"/>
                </a:solidFill>
              </a:rPr>
              <a:t>Information entered into websites </a:t>
            </a:r>
            <a:r>
              <a:rPr lang="en-US" sz="2800" dirty="0" smtClean="0">
                <a:solidFill>
                  <a:srgbClr val="000000"/>
                </a:solidFill>
              </a:rPr>
              <a:t>or the Address bar</a:t>
            </a:r>
          </a:p>
          <a:p>
            <a:pPr marL="1200150" lvl="2" indent="-285750" eaLnBrk="0" hangingPunct="0">
              <a:spcBef>
                <a:spcPct val="20000"/>
              </a:spcBef>
              <a:buFont typeface="Arial" pitchFamily="34" charset="0"/>
              <a:buChar char="•"/>
            </a:pPr>
            <a:r>
              <a:rPr lang="en-US" sz="2400" dirty="0" smtClean="0">
                <a:solidFill>
                  <a:srgbClr val="000000"/>
                </a:solidFill>
              </a:rPr>
              <a:t>Includes user’s name</a:t>
            </a:r>
          </a:p>
          <a:p>
            <a:pPr marL="1200150" lvl="2" indent="-285750" eaLnBrk="0" hangingPunct="0">
              <a:spcBef>
                <a:spcPct val="20000"/>
              </a:spcBef>
              <a:buFont typeface="Arial" pitchFamily="34" charset="0"/>
              <a:buChar char="•"/>
            </a:pPr>
            <a:r>
              <a:rPr lang="en-US" sz="2400" dirty="0" smtClean="0">
                <a:solidFill>
                  <a:srgbClr val="000000"/>
                </a:solidFill>
              </a:rPr>
              <a:t>Address if entered it into a site</a:t>
            </a:r>
          </a:p>
          <a:p>
            <a:pPr marL="1200150" lvl="2" indent="-285750" eaLnBrk="0" hangingPunct="0">
              <a:spcBef>
                <a:spcPct val="20000"/>
              </a:spcBef>
              <a:buFont typeface="Arial" pitchFamily="34" charset="0"/>
              <a:buChar char="•"/>
            </a:pPr>
            <a:r>
              <a:rPr lang="en-US" sz="2400" dirty="0" smtClean="0">
                <a:solidFill>
                  <a:srgbClr val="000000"/>
                </a:solidFill>
              </a:rPr>
              <a:t>URLs that have been visited before</a:t>
            </a:r>
          </a:p>
          <a:p>
            <a:pPr marL="742950" lvl="1" indent="-285750" eaLnBrk="0" hangingPunct="0">
              <a:spcBef>
                <a:spcPct val="20000"/>
              </a:spcBef>
              <a:buFontTx/>
              <a:buChar char="–"/>
            </a:pPr>
            <a:r>
              <a:rPr lang="en-US" sz="2800" dirty="0" smtClean="0">
                <a:solidFill>
                  <a:srgbClr val="000000"/>
                </a:solidFill>
              </a:rPr>
              <a:t>Saved Web passwords</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eaLnBrk="1" hangingPunct="1"/>
            <a:r>
              <a:rPr lang="en-US" smtClean="0"/>
              <a:t>Manage Browsing History and Browse with InPrivate</a:t>
            </a:r>
          </a:p>
        </p:txBody>
      </p:sp>
      <p:pic>
        <p:nvPicPr>
          <p:cNvPr id="9218" name="Picture 2"/>
          <p:cNvPicPr>
            <a:picLocks noChangeAspect="1" noChangeArrowheads="1"/>
          </p:cNvPicPr>
          <p:nvPr/>
        </p:nvPicPr>
        <p:blipFill>
          <a:blip r:embed="rId3" cstate="email"/>
          <a:srcRect/>
          <a:stretch>
            <a:fillRect/>
          </a:stretch>
        </p:blipFill>
        <p:spPr bwMode="auto">
          <a:xfrm>
            <a:off x="342900" y="1762954"/>
            <a:ext cx="84582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smtClean="0"/>
              <a:t>Manage Browsing History and Browse with InPrivate</a:t>
            </a:r>
          </a:p>
        </p:txBody>
      </p:sp>
      <p:sp>
        <p:nvSpPr>
          <p:cNvPr id="64514"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err="1">
                <a:solidFill>
                  <a:srgbClr val="000000"/>
                </a:solidFill>
              </a:rPr>
              <a:t>InPrivate</a:t>
            </a:r>
            <a:r>
              <a:rPr lang="en-US" sz="3200" b="1" dirty="0">
                <a:solidFill>
                  <a:srgbClr val="000000"/>
                </a:solidFill>
              </a:rPr>
              <a:t> Browsing – a feature in Internet Explorer 8 </a:t>
            </a:r>
            <a:r>
              <a:rPr lang="en-US" sz="3200" b="1" dirty="0" smtClean="0">
                <a:solidFill>
                  <a:srgbClr val="000000"/>
                </a:solidFill>
              </a:rPr>
              <a:t>that allows browsing </a:t>
            </a:r>
            <a:r>
              <a:rPr lang="en-US" sz="3200" b="1" dirty="0">
                <a:solidFill>
                  <a:srgbClr val="000000"/>
                </a:solidFill>
              </a:rPr>
              <a:t>the Web without storing data about </a:t>
            </a:r>
            <a:r>
              <a:rPr lang="en-US" sz="3200" b="1" dirty="0" smtClean="0">
                <a:solidFill>
                  <a:srgbClr val="000000"/>
                </a:solidFill>
              </a:rPr>
              <a:t>the browsing </a:t>
            </a:r>
            <a:r>
              <a:rPr lang="en-US" sz="3200" b="1" dirty="0">
                <a:solidFill>
                  <a:srgbClr val="000000"/>
                </a:solidFill>
              </a:rPr>
              <a:t>session</a:t>
            </a:r>
          </a:p>
          <a:p>
            <a:pPr marL="742950" lvl="1" indent="-285750" eaLnBrk="0" hangingPunct="0">
              <a:spcBef>
                <a:spcPct val="20000"/>
              </a:spcBef>
              <a:buFontTx/>
              <a:buChar char="–"/>
            </a:pPr>
            <a:r>
              <a:rPr lang="en-US" sz="2800" dirty="0">
                <a:solidFill>
                  <a:srgbClr val="000000"/>
                </a:solidFill>
              </a:rPr>
              <a:t>Prevents anyone else who might be using </a:t>
            </a:r>
            <a:r>
              <a:rPr lang="en-US" sz="2800" dirty="0" smtClean="0">
                <a:solidFill>
                  <a:srgbClr val="000000"/>
                </a:solidFill>
              </a:rPr>
              <a:t>the computer </a:t>
            </a:r>
            <a:r>
              <a:rPr lang="en-US" sz="2800" dirty="0">
                <a:solidFill>
                  <a:srgbClr val="000000"/>
                </a:solidFill>
              </a:rPr>
              <a:t>from seeing what sites </a:t>
            </a:r>
            <a:r>
              <a:rPr lang="en-US" sz="2800" dirty="0" smtClean="0">
                <a:solidFill>
                  <a:srgbClr val="000000"/>
                </a:solidFill>
              </a:rPr>
              <a:t>were previously visited</a:t>
            </a:r>
            <a:r>
              <a:rPr lang="en-US" sz="2800" b="1" dirty="0" smtClean="0">
                <a:solidFill>
                  <a:srgbClr val="000000"/>
                </a:solidFill>
              </a:rPr>
              <a:t> </a:t>
            </a:r>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Objectives</a:t>
            </a:r>
          </a:p>
        </p:txBody>
      </p:sp>
      <p:sp>
        <p:nvSpPr>
          <p:cNvPr id="18434" name="Rectangle 3"/>
          <p:cNvSpPr>
            <a:spLocks noGrp="1" noChangeArrowheads="1"/>
          </p:cNvSpPr>
          <p:nvPr>
            <p:ph type="body" idx="1"/>
          </p:nvPr>
        </p:nvSpPr>
        <p:spPr>
          <a:xfrm>
            <a:off x="657225" y="1995488"/>
            <a:ext cx="7772400" cy="4114800"/>
          </a:xfrm>
        </p:spPr>
        <p:txBody>
          <a:bodyPr/>
          <a:lstStyle/>
          <a:p>
            <a:r>
              <a:rPr lang="en-US" b="1" dirty="0" smtClean="0"/>
              <a:t>Manage Add-ons</a:t>
            </a:r>
          </a:p>
          <a:p>
            <a:r>
              <a:rPr lang="en-US" b="1" dirty="0" smtClean="0"/>
              <a:t>Search the Internet</a:t>
            </a:r>
          </a:p>
          <a:p>
            <a:r>
              <a:rPr lang="en-US" b="1" dirty="0" smtClean="0"/>
              <a:t>Subscribe to and View an RSS Feed</a:t>
            </a:r>
          </a:p>
          <a:p>
            <a:r>
              <a:rPr lang="en-US" b="1" dirty="0" smtClean="0"/>
              <a:t>Use Web Slices, Accelerators, and Suggested Sites</a:t>
            </a:r>
          </a:p>
          <a:p>
            <a:r>
              <a:rPr lang="en-US" b="1" dirty="0" smtClean="0"/>
              <a:t>Block Pop-up Windows and Use the Information Bar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eaLnBrk="1" hangingPunct="1"/>
            <a:r>
              <a:rPr lang="en-US" smtClean="0"/>
              <a:t>Manage Browsing History and Browse with InPrivate</a:t>
            </a:r>
          </a:p>
        </p:txBody>
      </p:sp>
      <p:pic>
        <p:nvPicPr>
          <p:cNvPr id="10242" name="Picture 2"/>
          <p:cNvPicPr>
            <a:picLocks noChangeAspect="1" noChangeArrowheads="1"/>
          </p:cNvPicPr>
          <p:nvPr/>
        </p:nvPicPr>
        <p:blipFill>
          <a:blip r:embed="rId3" cstate="email"/>
          <a:srcRect/>
          <a:stretch>
            <a:fillRect/>
          </a:stretch>
        </p:blipFill>
        <p:spPr bwMode="auto">
          <a:xfrm>
            <a:off x="587651" y="2067339"/>
            <a:ext cx="82867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dirty="0" smtClean="0"/>
              <a:t>Print, Zoom, and Change the Text Size of </a:t>
            </a:r>
            <a:r>
              <a:rPr lang="en-US" dirty="0" err="1" smtClean="0"/>
              <a:t>Webpages</a:t>
            </a:r>
            <a:endParaRPr lang="en-US" dirty="0" smtClean="0"/>
          </a:p>
        </p:txBody>
      </p:sp>
      <p:sp>
        <p:nvSpPr>
          <p:cNvPr id="73733"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Portal – a website that displays news, content, and links that are of interest to a specific audience</a:t>
            </a:r>
          </a:p>
          <a:p>
            <a:pPr marL="742950" lvl="1" indent="-285750" eaLnBrk="0" hangingPunct="0">
              <a:spcBef>
                <a:spcPct val="20000"/>
              </a:spcBef>
              <a:buFontTx/>
              <a:buChar char="–"/>
            </a:pPr>
            <a:r>
              <a:rPr lang="en-US" sz="2800" dirty="0" smtClean="0">
                <a:solidFill>
                  <a:srgbClr val="000000"/>
                </a:solidFill>
              </a:rPr>
              <a:t>For example individuals who need information about </a:t>
            </a:r>
            <a:r>
              <a:rPr lang="en-US" sz="2800" dirty="0">
                <a:solidFill>
                  <a:srgbClr val="000000"/>
                </a:solidFill>
              </a:rPr>
              <a:t>Florida</a:t>
            </a:r>
            <a:endParaRPr lang="en-US" sz="2800" b="1"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dirty="0" smtClean="0"/>
              <a:t>Print, Zoom, and Change the Text Size of </a:t>
            </a:r>
            <a:r>
              <a:rPr lang="en-US" dirty="0" err="1" smtClean="0"/>
              <a:t>Webpages</a:t>
            </a:r>
            <a:endParaRPr lang="en-US" dirty="0" smtClean="0"/>
          </a:p>
        </p:txBody>
      </p:sp>
      <p:sp>
        <p:nvSpPr>
          <p:cNvPr id="4" name="Text Placeholder 3"/>
          <p:cNvSpPr>
            <a:spLocks noGrp="1"/>
          </p:cNvSpPr>
          <p:nvPr>
            <p:ph type="body" idx="1"/>
          </p:nvPr>
        </p:nvSpPr>
        <p:spPr>
          <a:xfrm>
            <a:off x="457200" y="1535113"/>
            <a:ext cx="8249478" cy="639762"/>
          </a:xfrm>
        </p:spPr>
        <p:txBody>
          <a:bodyPr/>
          <a:lstStyle/>
          <a:p>
            <a:pPr marL="342900" indent="-342900">
              <a:buFontTx/>
              <a:buChar char="•"/>
            </a:pPr>
            <a:r>
              <a:rPr lang="en-US" sz="3200" dirty="0" smtClean="0"/>
              <a:t>Parts of the Print Preview </a:t>
            </a:r>
            <a:r>
              <a:rPr lang="en-US" sz="3200" kern="1200" dirty="0" smtClean="0">
                <a:latin typeface="Arial" charset="0"/>
              </a:rPr>
              <a:t>window</a:t>
            </a:r>
          </a:p>
        </p:txBody>
      </p:sp>
      <p:sp>
        <p:nvSpPr>
          <p:cNvPr id="5" name="Content Placeholder 4"/>
          <p:cNvSpPr>
            <a:spLocks noGrp="1"/>
          </p:cNvSpPr>
          <p:nvPr>
            <p:ph sz="half" idx="2"/>
          </p:nvPr>
        </p:nvSpPr>
        <p:spPr>
          <a:xfrm>
            <a:off x="891250" y="2174875"/>
            <a:ext cx="3606137" cy="3951288"/>
          </a:xfrm>
        </p:spPr>
        <p:txBody>
          <a:bodyPr/>
          <a:lstStyle/>
          <a:p>
            <a:pPr marL="285750" lvl="1"/>
            <a:r>
              <a:rPr lang="en-US" sz="2400" dirty="0" smtClean="0"/>
              <a:t>Adjust margin buttons</a:t>
            </a:r>
          </a:p>
          <a:p>
            <a:pPr marL="285750" lvl="1"/>
            <a:r>
              <a:rPr lang="en-US" sz="2400" dirty="0" smtClean="0"/>
              <a:t>Change Print Size</a:t>
            </a:r>
          </a:p>
          <a:p>
            <a:pPr marL="285750" lvl="1"/>
            <a:r>
              <a:rPr lang="en-US" sz="2400" dirty="0" smtClean="0"/>
              <a:t>First Page arrow</a:t>
            </a:r>
          </a:p>
          <a:p>
            <a:pPr marL="285750" lvl="1"/>
            <a:r>
              <a:rPr lang="en-US" sz="2400" dirty="0" smtClean="0"/>
              <a:t>Landscape</a:t>
            </a:r>
          </a:p>
          <a:p>
            <a:pPr marL="285750" lvl="1"/>
            <a:r>
              <a:rPr lang="en-US" sz="2400" dirty="0" smtClean="0"/>
              <a:t>Last Page arrow</a:t>
            </a:r>
          </a:p>
          <a:p>
            <a:pPr marL="285750" lvl="1"/>
            <a:r>
              <a:rPr lang="en-US" sz="2400" dirty="0" smtClean="0"/>
              <a:t>Next Page arrow</a:t>
            </a:r>
          </a:p>
          <a:p>
            <a:pPr marL="285750" lvl="1"/>
            <a:r>
              <a:rPr lang="en-US" sz="2400" dirty="0" smtClean="0"/>
              <a:t>Page indicator</a:t>
            </a:r>
          </a:p>
          <a:p>
            <a:pPr marL="285750" lvl="1"/>
            <a:r>
              <a:rPr lang="en-US" sz="2400" dirty="0" smtClean="0"/>
              <a:t>Page Setup</a:t>
            </a:r>
            <a:endParaRPr lang="en-US" sz="2400" kern="1200" dirty="0">
              <a:latin typeface="Arial" charset="0"/>
              <a:ea typeface="+mn-ea"/>
              <a:cs typeface="+mn-cs"/>
            </a:endParaRPr>
          </a:p>
        </p:txBody>
      </p:sp>
      <p:sp>
        <p:nvSpPr>
          <p:cNvPr id="7" name="Content Placeholder 6"/>
          <p:cNvSpPr>
            <a:spLocks noGrp="1"/>
          </p:cNvSpPr>
          <p:nvPr>
            <p:ph sz="quarter" idx="4"/>
          </p:nvPr>
        </p:nvSpPr>
        <p:spPr/>
        <p:txBody>
          <a:bodyPr/>
          <a:lstStyle/>
          <a:p>
            <a:pPr marL="285750" lvl="1"/>
            <a:r>
              <a:rPr lang="en-US" sz="2400" dirty="0" smtClean="0"/>
              <a:t>Portrait</a:t>
            </a:r>
          </a:p>
          <a:p>
            <a:pPr marL="285750" lvl="1"/>
            <a:r>
              <a:rPr lang="en-US" sz="2400" dirty="0" smtClean="0"/>
              <a:t>Previous Page arrow</a:t>
            </a:r>
          </a:p>
          <a:p>
            <a:pPr marL="285750" lvl="1"/>
            <a:r>
              <a:rPr lang="en-US" sz="2400" dirty="0" smtClean="0"/>
              <a:t>Print Document</a:t>
            </a:r>
          </a:p>
          <a:p>
            <a:pPr marL="285750" lvl="1"/>
            <a:r>
              <a:rPr lang="en-US" sz="2400" dirty="0" smtClean="0"/>
              <a:t>Show multiple pages</a:t>
            </a:r>
          </a:p>
          <a:p>
            <a:pPr marL="285750" lvl="1"/>
            <a:r>
              <a:rPr lang="en-US" sz="2400" dirty="0" smtClean="0"/>
              <a:t>Turn headers or footers on or off</a:t>
            </a:r>
          </a:p>
          <a:p>
            <a:pPr marL="285750" lvl="1"/>
            <a:r>
              <a:rPr lang="en-US" sz="2400" dirty="0" smtClean="0"/>
              <a:t>View Full Page</a:t>
            </a:r>
          </a:p>
          <a:p>
            <a:pPr marL="285750" lvl="1"/>
            <a:r>
              <a:rPr lang="en-US" sz="2400" dirty="0" smtClean="0"/>
              <a:t>View Full Width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smtClean="0"/>
              <a:t>Print, Zoom, and Change the Text Size of Webpages</a:t>
            </a:r>
          </a:p>
        </p:txBody>
      </p:sp>
      <p:pic>
        <p:nvPicPr>
          <p:cNvPr id="11266" name="Picture 2"/>
          <p:cNvPicPr>
            <a:picLocks noChangeAspect="1" noChangeArrowheads="1"/>
          </p:cNvPicPr>
          <p:nvPr/>
        </p:nvPicPr>
        <p:blipFill>
          <a:blip r:embed="rId3" cstate="email"/>
          <a:srcRect/>
          <a:stretch>
            <a:fillRect/>
          </a:stretch>
        </p:blipFill>
        <p:spPr bwMode="auto">
          <a:xfrm>
            <a:off x="1048704" y="1571835"/>
            <a:ext cx="6869884" cy="4749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en-US" smtClean="0"/>
              <a:t>Save Webpage Information</a:t>
            </a:r>
          </a:p>
        </p:txBody>
      </p:sp>
      <p:sp>
        <p:nvSpPr>
          <p:cNvPr id="75779"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smtClean="0">
                <a:solidFill>
                  <a:srgbClr val="000000"/>
                </a:solidFill>
              </a:rPr>
              <a:t>Save website information</a:t>
            </a:r>
          </a:p>
          <a:p>
            <a:pPr marL="742950" lvl="1" indent="-285750" eaLnBrk="0" hangingPunct="0">
              <a:spcBef>
                <a:spcPct val="20000"/>
              </a:spcBef>
              <a:buFontTx/>
              <a:buChar char="–"/>
            </a:pPr>
            <a:r>
              <a:rPr lang="en-US" sz="2800" dirty="0" smtClean="0">
                <a:solidFill>
                  <a:srgbClr val="000000"/>
                </a:solidFill>
              </a:rPr>
              <a:t>Entire webpage</a:t>
            </a:r>
          </a:p>
          <a:p>
            <a:pPr marL="742950" lvl="1" indent="-285750" eaLnBrk="0" hangingPunct="0">
              <a:spcBef>
                <a:spcPct val="20000"/>
              </a:spcBef>
              <a:buFontTx/>
              <a:buChar char="–"/>
            </a:pPr>
            <a:r>
              <a:rPr lang="en-US" sz="2800" dirty="0" smtClean="0">
                <a:solidFill>
                  <a:srgbClr val="000000"/>
                </a:solidFill>
              </a:rPr>
              <a:t>An image on a webpage</a:t>
            </a:r>
          </a:p>
          <a:p>
            <a:pPr marL="742950" lvl="1" indent="-285750" eaLnBrk="0" hangingPunct="0">
              <a:spcBef>
                <a:spcPct val="20000"/>
              </a:spcBef>
              <a:buFontTx/>
              <a:buChar char="–"/>
            </a:pPr>
            <a:r>
              <a:rPr lang="en-US" sz="2800" dirty="0" smtClean="0">
                <a:solidFill>
                  <a:srgbClr val="000000"/>
                </a:solidFill>
              </a:rPr>
              <a:t>Selected text from a webpage</a:t>
            </a:r>
          </a:p>
          <a:p>
            <a:pPr marL="285750" indent="-285750" eaLnBrk="0" hangingPunct="0">
              <a:spcBef>
                <a:spcPct val="20000"/>
              </a:spcBef>
              <a:buFont typeface="Arial" pitchFamily="34" charset="0"/>
              <a:buChar char="•"/>
            </a:pPr>
            <a:r>
              <a:rPr lang="en-US" sz="3200" b="1" dirty="0" smtClean="0">
                <a:solidFill>
                  <a:srgbClr val="000000"/>
                </a:solidFill>
              </a:rPr>
              <a:t>Refer to information later without accessing the Internet</a:t>
            </a:r>
            <a:endParaRPr lang="en-US" sz="3200" b="1"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pPr eaLnBrk="1" hangingPunct="1"/>
            <a:r>
              <a:rPr lang="en-US" dirty="0" smtClean="0"/>
              <a:t>Manage Add-ons</a:t>
            </a:r>
          </a:p>
        </p:txBody>
      </p:sp>
      <p:sp>
        <p:nvSpPr>
          <p:cNvPr id="94211"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Add-on – program that adds features to a web browser such as Internet </a:t>
            </a:r>
            <a:r>
              <a:rPr lang="en-US" sz="3200" b="1" dirty="0" smtClean="0">
                <a:solidFill>
                  <a:srgbClr val="000000"/>
                </a:solidFill>
              </a:rPr>
              <a:t>Explorer</a:t>
            </a:r>
            <a:endParaRPr lang="en-US" sz="3200" b="1" dirty="0">
              <a:solidFill>
                <a:srgbClr val="000000"/>
              </a:solidFill>
            </a:endParaRPr>
          </a:p>
          <a:p>
            <a:pPr marL="742950" lvl="1" indent="-285750" eaLnBrk="0" hangingPunct="0">
              <a:spcBef>
                <a:spcPct val="20000"/>
              </a:spcBef>
              <a:buFontTx/>
              <a:buChar char="–"/>
            </a:pPr>
            <a:r>
              <a:rPr lang="en-US" sz="2800" dirty="0" smtClean="0">
                <a:solidFill>
                  <a:srgbClr val="000000"/>
                </a:solidFill>
              </a:rPr>
              <a:t>Most </a:t>
            </a:r>
            <a:r>
              <a:rPr lang="en-US" sz="2800" dirty="0">
                <a:solidFill>
                  <a:srgbClr val="000000"/>
                </a:solidFill>
              </a:rPr>
              <a:t>come from the Internet</a:t>
            </a:r>
          </a:p>
          <a:p>
            <a:pPr marL="742950" lvl="1" indent="-285750" eaLnBrk="0" hangingPunct="0">
              <a:spcBef>
                <a:spcPct val="20000"/>
              </a:spcBef>
              <a:buFontTx/>
              <a:buChar char="–"/>
            </a:pPr>
            <a:r>
              <a:rPr lang="en-US" sz="2800" dirty="0">
                <a:solidFill>
                  <a:srgbClr val="000000"/>
                </a:solidFill>
              </a:rPr>
              <a:t>Most require </a:t>
            </a:r>
            <a:r>
              <a:rPr lang="en-US" sz="2800" dirty="0" smtClean="0">
                <a:solidFill>
                  <a:srgbClr val="000000"/>
                </a:solidFill>
              </a:rPr>
              <a:t>permission </a:t>
            </a:r>
            <a:r>
              <a:rPr lang="en-US" sz="2800" dirty="0">
                <a:solidFill>
                  <a:srgbClr val="000000"/>
                </a:solidFill>
              </a:rPr>
              <a:t>to install them on </a:t>
            </a:r>
            <a:r>
              <a:rPr lang="en-US" sz="2800" dirty="0" smtClean="0">
                <a:solidFill>
                  <a:srgbClr val="000000"/>
                </a:solidFill>
              </a:rPr>
              <a:t>the computer</a:t>
            </a:r>
          </a:p>
          <a:p>
            <a:pPr marL="742950" lvl="1" indent="-285750" eaLnBrk="0" hangingPunct="0">
              <a:spcBef>
                <a:spcPct val="20000"/>
              </a:spcBef>
              <a:buFontTx/>
              <a:buChar char="–"/>
            </a:pPr>
            <a:r>
              <a:rPr lang="en-US" sz="2800" dirty="0" smtClean="0">
                <a:solidFill>
                  <a:srgbClr val="000000"/>
                </a:solidFill>
              </a:rPr>
              <a:t>For example additional toolbars, animated mouse pointers, interactive content</a:t>
            </a:r>
          </a:p>
          <a:p>
            <a:pPr marL="742950" lvl="1" indent="-285750" eaLnBrk="0" hangingPunct="0">
              <a:spcBef>
                <a:spcPct val="20000"/>
              </a:spcBef>
              <a:buFontTx/>
              <a:buChar char="–"/>
            </a:pPr>
            <a:endParaRPr lang="en-US" sz="2800" b="1"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r>
              <a:rPr lang="en-US" dirty="0" smtClean="0"/>
              <a:t>Manage Add-ons</a:t>
            </a:r>
          </a:p>
        </p:txBody>
      </p:sp>
      <p:pic>
        <p:nvPicPr>
          <p:cNvPr id="12290" name="Picture 2"/>
          <p:cNvPicPr>
            <a:picLocks noChangeAspect="1" noChangeArrowheads="1"/>
          </p:cNvPicPr>
          <p:nvPr/>
        </p:nvPicPr>
        <p:blipFill>
          <a:blip r:embed="rId3" cstate="email"/>
          <a:srcRect/>
          <a:stretch>
            <a:fillRect/>
          </a:stretch>
        </p:blipFill>
        <p:spPr bwMode="auto">
          <a:xfrm>
            <a:off x="523875" y="1833770"/>
            <a:ext cx="80962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pPr eaLnBrk="1" hangingPunct="1"/>
            <a:r>
              <a:rPr lang="en-US" dirty="0" smtClean="0"/>
              <a:t>Manage Add-ons</a:t>
            </a:r>
          </a:p>
        </p:txBody>
      </p:sp>
      <p:sp>
        <p:nvSpPr>
          <p:cNvPr id="90115"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Digital signature – electronic security mark that can be added to files</a:t>
            </a:r>
          </a:p>
          <a:p>
            <a:pPr marL="742950" lvl="1" indent="-285750" eaLnBrk="0" hangingPunct="0">
              <a:spcBef>
                <a:spcPct val="20000"/>
              </a:spcBef>
              <a:buFontTx/>
              <a:buChar char="–"/>
            </a:pPr>
            <a:r>
              <a:rPr lang="en-US" sz="2800" dirty="0">
                <a:solidFill>
                  <a:srgbClr val="000000"/>
                </a:solidFill>
              </a:rPr>
              <a:t>Enables </a:t>
            </a:r>
            <a:r>
              <a:rPr lang="en-US" sz="2800" dirty="0" smtClean="0">
                <a:solidFill>
                  <a:srgbClr val="000000"/>
                </a:solidFill>
              </a:rPr>
              <a:t>verifying </a:t>
            </a:r>
            <a:r>
              <a:rPr lang="en-US" sz="2800" dirty="0">
                <a:solidFill>
                  <a:srgbClr val="000000"/>
                </a:solidFill>
              </a:rPr>
              <a:t>the publisher of a file</a:t>
            </a:r>
          </a:p>
          <a:p>
            <a:pPr marL="742950" lvl="1" indent="-285750" eaLnBrk="0" hangingPunct="0">
              <a:spcBef>
                <a:spcPct val="20000"/>
              </a:spcBef>
              <a:buFontTx/>
              <a:buChar char="–"/>
            </a:pPr>
            <a:r>
              <a:rPr lang="en-US" sz="2800" dirty="0">
                <a:solidFill>
                  <a:srgbClr val="000000"/>
                </a:solidFill>
              </a:rPr>
              <a:t>Helps </a:t>
            </a:r>
            <a:r>
              <a:rPr lang="en-US" sz="2800" dirty="0" smtClean="0">
                <a:solidFill>
                  <a:srgbClr val="000000"/>
                </a:solidFill>
              </a:rPr>
              <a:t>to verify </a:t>
            </a:r>
            <a:r>
              <a:rPr lang="en-US" sz="2800" dirty="0">
                <a:solidFill>
                  <a:srgbClr val="000000"/>
                </a:solidFill>
              </a:rPr>
              <a:t>that the file has not been changed since it was digitally signed</a:t>
            </a:r>
          </a:p>
          <a:p>
            <a:pPr marL="742950" lvl="1" indent="-285750" eaLnBrk="0" hangingPunct="0">
              <a:spcBef>
                <a:spcPct val="20000"/>
              </a:spcBef>
              <a:buFontTx/>
              <a:buChar char="–"/>
            </a:pPr>
            <a:r>
              <a:rPr lang="en-US" sz="2800" dirty="0" smtClean="0">
                <a:solidFill>
                  <a:srgbClr val="000000"/>
                </a:solidFill>
              </a:rPr>
              <a:t>If (Not verified) displays </a:t>
            </a:r>
            <a:r>
              <a:rPr lang="en-US" sz="2800" dirty="0">
                <a:solidFill>
                  <a:srgbClr val="000000"/>
                </a:solidFill>
              </a:rPr>
              <a:t>in the Publisher </a:t>
            </a:r>
            <a:r>
              <a:rPr lang="en-US" sz="2800" dirty="0" smtClean="0">
                <a:solidFill>
                  <a:srgbClr val="000000"/>
                </a:solidFill>
              </a:rPr>
              <a:t>column, </a:t>
            </a:r>
            <a:r>
              <a:rPr lang="en-US" sz="2800" dirty="0">
                <a:solidFill>
                  <a:srgbClr val="000000"/>
                </a:solidFill>
              </a:rPr>
              <a:t>the add-on itself is not digitally signed</a:t>
            </a:r>
            <a:endParaRPr lang="en-US" sz="2800" b="1"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lstStyle/>
          <a:p>
            <a:pPr eaLnBrk="1" hangingPunct="1"/>
            <a:r>
              <a:rPr lang="en-US" dirty="0" smtClean="0"/>
              <a:t>Manage Add-ons</a:t>
            </a:r>
          </a:p>
        </p:txBody>
      </p:sp>
      <p:sp>
        <p:nvSpPr>
          <p:cNvPr id="96259"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ActiveX – technology for creating interactive web content</a:t>
            </a:r>
          </a:p>
          <a:p>
            <a:pPr marL="742950" lvl="1" indent="-285750" eaLnBrk="0" hangingPunct="0">
              <a:spcBef>
                <a:spcPct val="20000"/>
              </a:spcBef>
              <a:buFontTx/>
              <a:buChar char="–"/>
            </a:pPr>
            <a:r>
              <a:rPr lang="en-US" sz="2800" dirty="0" smtClean="0">
                <a:solidFill>
                  <a:srgbClr val="000000"/>
                </a:solidFill>
              </a:rPr>
              <a:t>An </a:t>
            </a:r>
            <a:r>
              <a:rPr lang="en-US" sz="2800" dirty="0">
                <a:solidFill>
                  <a:srgbClr val="000000"/>
                </a:solidFill>
              </a:rPr>
              <a:t>ActiveX control is a type of </a:t>
            </a:r>
            <a:r>
              <a:rPr lang="en-US" sz="2800" dirty="0" smtClean="0">
                <a:solidFill>
                  <a:srgbClr val="000000"/>
                </a:solidFill>
              </a:rPr>
              <a:t>add-on</a:t>
            </a:r>
          </a:p>
          <a:p>
            <a:pPr marL="742950" lvl="1" indent="-285750" eaLnBrk="0" hangingPunct="0">
              <a:spcBef>
                <a:spcPct val="20000"/>
              </a:spcBef>
              <a:buFontTx/>
              <a:buChar char="–"/>
            </a:pPr>
            <a:r>
              <a:rPr lang="en-US" sz="2800" dirty="0" smtClean="0">
                <a:solidFill>
                  <a:srgbClr val="000000"/>
                </a:solidFill>
              </a:rPr>
              <a:t>For example animation sequences, credit card transactions, spreadsheet calculations</a:t>
            </a: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pPr eaLnBrk="1" hangingPunct="1"/>
            <a:r>
              <a:rPr lang="en-US" dirty="0" smtClean="0"/>
              <a:t>Manage Add-ons</a:t>
            </a:r>
          </a:p>
        </p:txBody>
      </p:sp>
      <p:sp>
        <p:nvSpPr>
          <p:cNvPr id="100355"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Information bar – commonly displays information about downloads, blocked pop-up windows, and installing ActiveX controls</a:t>
            </a:r>
          </a:p>
          <a:p>
            <a:pPr marL="742950" lvl="1" indent="-285750" eaLnBrk="0" hangingPunct="0">
              <a:spcBef>
                <a:spcPct val="20000"/>
              </a:spcBef>
              <a:buFontTx/>
              <a:buChar char="–"/>
            </a:pPr>
            <a:r>
              <a:rPr lang="en-US" sz="2800" dirty="0">
                <a:solidFill>
                  <a:srgbClr val="000000"/>
                </a:solidFill>
              </a:rPr>
              <a:t>Usually displayed as a yellow bar</a:t>
            </a:r>
          </a:p>
          <a:p>
            <a:pPr marL="742950" lvl="1" indent="-285750" eaLnBrk="0" hangingPunct="0">
              <a:spcBef>
                <a:spcPct val="20000"/>
              </a:spcBef>
              <a:buFontTx/>
              <a:buChar char="–"/>
            </a:pPr>
            <a:r>
              <a:rPr lang="en-US" sz="2800" dirty="0">
                <a:solidFill>
                  <a:srgbClr val="000000"/>
                </a:solidFill>
              </a:rPr>
              <a:t>Displays below the Address </a:t>
            </a:r>
            <a:r>
              <a:rPr lang="en-US" sz="2800" dirty="0" smtClean="0">
                <a:solidFill>
                  <a:srgbClr val="000000"/>
                </a:solidFill>
              </a:rPr>
              <a:t>bar</a:t>
            </a: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en-US" smtClean="0"/>
              <a:t>Objectives</a:t>
            </a:r>
          </a:p>
        </p:txBody>
      </p:sp>
      <p:sp>
        <p:nvSpPr>
          <p:cNvPr id="19458" name="Rectangle 3"/>
          <p:cNvSpPr>
            <a:spLocks noGrp="1" noChangeArrowheads="1"/>
          </p:cNvSpPr>
          <p:nvPr>
            <p:ph type="body" idx="4294967295"/>
          </p:nvPr>
        </p:nvSpPr>
        <p:spPr>
          <a:xfrm>
            <a:off x="657225" y="1995488"/>
            <a:ext cx="7772400" cy="4114800"/>
          </a:xfrm>
        </p:spPr>
        <p:txBody>
          <a:bodyPr/>
          <a:lstStyle/>
          <a:p>
            <a:r>
              <a:rPr lang="en-US" b="1" smtClean="0"/>
              <a:t>Protect Against Malware</a:t>
            </a:r>
          </a:p>
          <a:p>
            <a:r>
              <a:rPr lang="en-US" b="1" smtClean="0"/>
              <a:t>Protect Your Data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pPr eaLnBrk="1" hangingPunct="1"/>
            <a:r>
              <a:rPr lang="en-US" smtClean="0"/>
              <a:t>Search the Internet</a:t>
            </a:r>
          </a:p>
        </p:txBody>
      </p:sp>
      <p:sp>
        <p:nvSpPr>
          <p:cNvPr id="102403"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Search term – a word or phrase that describes the topic about which </a:t>
            </a:r>
            <a:r>
              <a:rPr lang="en-US" sz="3200" b="1" dirty="0" smtClean="0">
                <a:solidFill>
                  <a:srgbClr val="000000"/>
                </a:solidFill>
              </a:rPr>
              <a:t>information is wanted</a:t>
            </a:r>
            <a:endParaRPr lang="en-US" sz="3200" b="1" dirty="0">
              <a:solidFill>
                <a:srgbClr val="000000"/>
              </a:solidFill>
            </a:endParaRPr>
          </a:p>
          <a:p>
            <a:pPr marL="742950" lvl="1" indent="-285750" eaLnBrk="0" hangingPunct="0">
              <a:spcBef>
                <a:spcPct val="20000"/>
              </a:spcBef>
              <a:buFontTx/>
              <a:buChar char="–"/>
            </a:pPr>
            <a:r>
              <a:rPr lang="en-US" sz="2800" dirty="0">
                <a:solidFill>
                  <a:srgbClr val="000000"/>
                </a:solidFill>
              </a:rPr>
              <a:t>Can be typed directly in the Address bar</a:t>
            </a:r>
          </a:p>
          <a:p>
            <a:pPr marL="742950" lvl="1" indent="-285750" eaLnBrk="0" hangingPunct="0">
              <a:spcBef>
                <a:spcPct val="20000"/>
              </a:spcBef>
              <a:buFontTx/>
              <a:buChar char="–"/>
            </a:pPr>
            <a:r>
              <a:rPr lang="en-US" sz="2800" dirty="0">
                <a:solidFill>
                  <a:srgbClr val="000000"/>
                </a:solidFill>
              </a:rPr>
              <a:t>Easiest method of searching for information on the Internet without navigating to a specific website</a:t>
            </a: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pPr eaLnBrk="1" hangingPunct="1"/>
            <a:r>
              <a:rPr lang="en-US" smtClean="0"/>
              <a:t>Search the Internet</a:t>
            </a:r>
          </a:p>
        </p:txBody>
      </p:sp>
      <p:sp>
        <p:nvSpPr>
          <p:cNvPr id="104451"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Search provider – a website that provides search capabilities on the Web</a:t>
            </a:r>
          </a:p>
          <a:p>
            <a:pPr marL="742950" lvl="1" indent="-285750" eaLnBrk="0" hangingPunct="0">
              <a:spcBef>
                <a:spcPct val="20000"/>
              </a:spcBef>
              <a:buFontTx/>
              <a:buChar char="–"/>
            </a:pPr>
            <a:r>
              <a:rPr lang="en-US" sz="2800" dirty="0">
                <a:solidFill>
                  <a:srgbClr val="000000"/>
                </a:solidFill>
              </a:rPr>
              <a:t>Default search provider in Internet </a:t>
            </a:r>
            <a:r>
              <a:rPr lang="en-US" sz="2800" dirty="0" smtClean="0">
                <a:solidFill>
                  <a:srgbClr val="000000"/>
                </a:solidFill>
              </a:rPr>
              <a:t>Explorer 8 </a:t>
            </a:r>
            <a:r>
              <a:rPr lang="en-US" sz="2800" dirty="0">
                <a:solidFill>
                  <a:srgbClr val="000000"/>
                </a:solidFill>
              </a:rPr>
              <a:t>is Microsoft’s Bing</a:t>
            </a:r>
          </a:p>
          <a:p>
            <a:pPr marL="742950" lvl="1" indent="-285750" eaLnBrk="0" hangingPunct="0">
              <a:spcBef>
                <a:spcPct val="20000"/>
              </a:spcBef>
              <a:buFontTx/>
              <a:buChar char="–"/>
            </a:pPr>
            <a:r>
              <a:rPr lang="en-US" sz="2800" dirty="0">
                <a:solidFill>
                  <a:srgbClr val="000000"/>
                </a:solidFill>
              </a:rPr>
              <a:t>Can </a:t>
            </a:r>
            <a:r>
              <a:rPr lang="en-US" sz="2800" dirty="0" smtClean="0">
                <a:solidFill>
                  <a:srgbClr val="000000"/>
                </a:solidFill>
              </a:rPr>
              <a:t>be easily changed and switched </a:t>
            </a:r>
            <a:r>
              <a:rPr lang="en-US" sz="2800" dirty="0">
                <a:solidFill>
                  <a:srgbClr val="000000"/>
                </a:solidFill>
              </a:rPr>
              <a:t>among providers</a:t>
            </a: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smtClean="0"/>
              <a:t>Search the Internet</a:t>
            </a:r>
          </a:p>
        </p:txBody>
      </p:sp>
      <p:pic>
        <p:nvPicPr>
          <p:cNvPr id="13314" name="Picture 2"/>
          <p:cNvPicPr>
            <a:picLocks noChangeAspect="1" noChangeArrowheads="1"/>
          </p:cNvPicPr>
          <p:nvPr/>
        </p:nvPicPr>
        <p:blipFill>
          <a:blip r:embed="rId3" cstate="print"/>
          <a:srcRect/>
          <a:stretch>
            <a:fillRect/>
          </a:stretch>
        </p:blipFill>
        <p:spPr bwMode="auto">
          <a:xfrm>
            <a:off x="332340" y="1287739"/>
            <a:ext cx="8658225"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pPr eaLnBrk="1" hangingPunct="1"/>
            <a:r>
              <a:rPr lang="en-US" smtClean="0"/>
              <a:t>Search the Internet</a:t>
            </a:r>
          </a:p>
        </p:txBody>
      </p:sp>
      <p:sp>
        <p:nvSpPr>
          <p:cNvPr id="108547"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Sponsored links – paid advertisements shown as links, typically for products and services related to </a:t>
            </a:r>
            <a:r>
              <a:rPr lang="en-US" sz="3200" b="1" dirty="0" smtClean="0">
                <a:solidFill>
                  <a:srgbClr val="000000"/>
                </a:solidFill>
              </a:rPr>
              <a:t>a </a:t>
            </a:r>
            <a:r>
              <a:rPr lang="en-US" sz="3200" b="1" dirty="0">
                <a:solidFill>
                  <a:srgbClr val="000000"/>
                </a:solidFill>
              </a:rPr>
              <a:t>search term</a:t>
            </a:r>
            <a:endParaRPr lang="en-US" sz="3200" dirty="0">
              <a:solidFill>
                <a:srgbClr val="000000"/>
              </a:solidFill>
            </a:endParaRPr>
          </a:p>
          <a:p>
            <a:pPr marL="742950" lvl="1" indent="-285750" eaLnBrk="0" hangingPunct="0">
              <a:spcBef>
                <a:spcPct val="20000"/>
              </a:spcBef>
              <a:buFontTx/>
              <a:buChar char="–"/>
            </a:pPr>
            <a:r>
              <a:rPr lang="en-US" sz="2800" dirty="0" smtClean="0">
                <a:solidFill>
                  <a:srgbClr val="000000"/>
                </a:solidFill>
              </a:rPr>
              <a:t>Used by search </a:t>
            </a:r>
            <a:r>
              <a:rPr lang="en-US" sz="2800" dirty="0">
                <a:solidFill>
                  <a:srgbClr val="000000"/>
                </a:solidFill>
              </a:rPr>
              <a:t>sites </a:t>
            </a:r>
            <a:r>
              <a:rPr lang="en-US" sz="2800" dirty="0" smtClean="0">
                <a:solidFill>
                  <a:srgbClr val="000000"/>
                </a:solidFill>
              </a:rPr>
              <a:t>such as Bing</a:t>
            </a:r>
            <a:r>
              <a:rPr lang="en-US" sz="2800" dirty="0">
                <a:solidFill>
                  <a:srgbClr val="000000"/>
                </a:solidFill>
              </a:rPr>
              <a:t>, Google, and others </a:t>
            </a:r>
            <a:r>
              <a:rPr lang="en-US" sz="2800" dirty="0" smtClean="0">
                <a:solidFill>
                  <a:srgbClr val="000000"/>
                </a:solidFill>
              </a:rPr>
              <a:t>to earn </a:t>
            </a:r>
            <a:r>
              <a:rPr lang="en-US" sz="2800" dirty="0">
                <a:solidFill>
                  <a:srgbClr val="000000"/>
                </a:solidFill>
              </a:rPr>
              <a:t>revenue</a:t>
            </a: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pPr eaLnBrk="1" hangingPunct="1"/>
            <a:r>
              <a:rPr lang="en-US" dirty="0" smtClean="0"/>
              <a:t>Subscribe to and View an RSS Feed</a:t>
            </a:r>
          </a:p>
        </p:txBody>
      </p:sp>
      <p:sp>
        <p:nvSpPr>
          <p:cNvPr id="114691"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RSS </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Acronym for Really Simple Syndication</a:t>
            </a:r>
          </a:p>
          <a:p>
            <a:pPr marL="742950" lvl="1" indent="-285750" eaLnBrk="0" hangingPunct="0">
              <a:spcBef>
                <a:spcPct val="20000"/>
              </a:spcBef>
              <a:buFontTx/>
              <a:buChar char="–"/>
            </a:pPr>
            <a:r>
              <a:rPr lang="en-US" sz="2800" dirty="0">
                <a:solidFill>
                  <a:srgbClr val="000000"/>
                </a:solidFill>
              </a:rPr>
              <a:t>A syndication format popular for aggregating updates to blogs and news sites</a:t>
            </a: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pPr eaLnBrk="1" hangingPunct="1"/>
            <a:r>
              <a:rPr lang="en-US" dirty="0" smtClean="0"/>
              <a:t>Subscribe to and View an RSS Feed</a:t>
            </a:r>
          </a:p>
        </p:txBody>
      </p:sp>
      <p:sp>
        <p:nvSpPr>
          <p:cNvPr id="110595"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RSS – contains frequently updated content published by a website</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Also known as an XML feed, syndicated content, or a web feed</a:t>
            </a:r>
          </a:p>
          <a:p>
            <a:pPr marL="742950" lvl="1" indent="-285750" eaLnBrk="0" hangingPunct="0">
              <a:spcBef>
                <a:spcPct val="20000"/>
              </a:spcBef>
              <a:buFontTx/>
              <a:buChar char="–"/>
            </a:pPr>
            <a:r>
              <a:rPr lang="en-US" sz="2800" dirty="0">
                <a:solidFill>
                  <a:srgbClr val="000000"/>
                </a:solidFill>
              </a:rPr>
              <a:t>Feed consists of a list of news articles from a specific site, each with a </a:t>
            </a:r>
            <a:r>
              <a:rPr lang="en-US" sz="2800" dirty="0" smtClean="0">
                <a:solidFill>
                  <a:srgbClr val="000000"/>
                </a:solidFill>
              </a:rPr>
              <a:t>headline and summary </a:t>
            </a:r>
            <a:r>
              <a:rPr lang="en-US" sz="2800" dirty="0">
                <a:solidFill>
                  <a:srgbClr val="000000"/>
                </a:solidFill>
              </a:rPr>
              <a:t>information, usually a date and time stamp, and a link to the full article for each item</a:t>
            </a: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pPr eaLnBrk="1" hangingPunct="1"/>
            <a:r>
              <a:rPr lang="en-US" smtClean="0"/>
              <a:t>Subscribe to and View an RSS Feed</a:t>
            </a:r>
          </a:p>
        </p:txBody>
      </p:sp>
      <p:sp>
        <p:nvSpPr>
          <p:cNvPr id="112643"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RSS viewer </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Also referred to as a feed reader</a:t>
            </a:r>
          </a:p>
          <a:p>
            <a:pPr marL="742950" lvl="1" indent="-285750" eaLnBrk="0" hangingPunct="0">
              <a:spcBef>
                <a:spcPct val="20000"/>
              </a:spcBef>
              <a:buFontTx/>
              <a:buChar char="–"/>
            </a:pPr>
            <a:r>
              <a:rPr lang="en-US" sz="2800" dirty="0">
                <a:solidFill>
                  <a:srgbClr val="000000"/>
                </a:solidFill>
              </a:rPr>
              <a:t>A program that displays </a:t>
            </a:r>
            <a:r>
              <a:rPr lang="en-US" sz="2800" dirty="0" smtClean="0">
                <a:solidFill>
                  <a:srgbClr val="000000"/>
                </a:solidFill>
              </a:rPr>
              <a:t>subscribed RSS feeds</a:t>
            </a:r>
            <a:endParaRPr lang="en-US" sz="2800" dirty="0">
              <a:solidFill>
                <a:srgbClr val="000000"/>
              </a:solidFill>
            </a:endParaRPr>
          </a:p>
          <a:p>
            <a:pPr marL="742950" lvl="1" indent="-285750" eaLnBrk="0" hangingPunct="0">
              <a:spcBef>
                <a:spcPct val="20000"/>
              </a:spcBef>
              <a:buFontTx/>
              <a:buChar char="–"/>
            </a:pPr>
            <a:r>
              <a:rPr lang="en-US" sz="2800" dirty="0">
                <a:solidFill>
                  <a:srgbClr val="000000"/>
                </a:solidFill>
              </a:rPr>
              <a:t>One </a:t>
            </a:r>
            <a:r>
              <a:rPr lang="en-US" sz="2800" dirty="0" smtClean="0">
                <a:solidFill>
                  <a:srgbClr val="000000"/>
                </a:solidFill>
              </a:rPr>
              <a:t>is provided </a:t>
            </a:r>
            <a:r>
              <a:rPr lang="en-US" sz="2800" dirty="0">
                <a:solidFill>
                  <a:srgbClr val="000000"/>
                </a:solidFill>
              </a:rPr>
              <a:t>with Internet </a:t>
            </a:r>
            <a:r>
              <a:rPr lang="en-US" sz="2800" dirty="0" smtClean="0">
                <a:solidFill>
                  <a:srgbClr val="000000"/>
                </a:solidFill>
              </a:rPr>
              <a:t>Explorer 8</a:t>
            </a:r>
            <a:endParaRPr lang="en-US" sz="2800" dirty="0">
              <a:solidFill>
                <a:srgbClr val="000000"/>
              </a:solidFill>
            </a:endParaRP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Subscribe to and View an RSS Feed</a:t>
            </a:r>
          </a:p>
        </p:txBody>
      </p:sp>
      <p:sp>
        <p:nvSpPr>
          <p:cNvPr id="5" name="Content Placeholder 4"/>
          <p:cNvSpPr>
            <a:spLocks noGrp="1"/>
          </p:cNvSpPr>
          <p:nvPr>
            <p:ph idx="1"/>
          </p:nvPr>
        </p:nvSpPr>
        <p:spPr/>
        <p:txBody>
          <a:bodyPr/>
          <a:lstStyle/>
          <a:p>
            <a:r>
              <a:rPr lang="en-US" b="1" dirty="0" smtClean="0"/>
              <a:t>RSS feeds</a:t>
            </a:r>
            <a:endParaRPr lang="en-US" dirty="0" smtClean="0"/>
          </a:p>
          <a:p>
            <a:pPr lvl="1"/>
            <a:r>
              <a:rPr lang="en-US" dirty="0" smtClean="0"/>
              <a:t>Feeds are different than a website</a:t>
            </a:r>
          </a:p>
          <a:p>
            <a:pPr lvl="1"/>
            <a:r>
              <a:rPr lang="en-US" dirty="0" smtClean="0"/>
              <a:t>Feeds are usually free</a:t>
            </a:r>
          </a:p>
          <a:p>
            <a:pPr lvl="1"/>
            <a:r>
              <a:rPr lang="en-US" dirty="0" smtClean="0"/>
              <a:t>Other programs can display a feed</a:t>
            </a:r>
          </a:p>
          <a:p>
            <a:pPr lvl="1"/>
            <a:r>
              <a:rPr lang="en-US" dirty="0" smtClean="0"/>
              <a:t>Come in two common formats</a:t>
            </a:r>
          </a:p>
          <a:p>
            <a:pPr lvl="2"/>
            <a:r>
              <a:rPr lang="en-US" dirty="0" smtClean="0"/>
              <a:t>RSS</a:t>
            </a:r>
          </a:p>
          <a:p>
            <a:pPr lvl="2"/>
            <a:r>
              <a:rPr lang="en-US" dirty="0" smtClean="0"/>
              <a:t>Atom</a:t>
            </a:r>
          </a:p>
          <a:p>
            <a:pPr lvl="1"/>
            <a:endParaRPr lang="en-US" dirty="0" smtClean="0"/>
          </a:p>
          <a:p>
            <a:endParaRPr lang="en-US" sz="2800" dirty="0" smtClean="0"/>
          </a:p>
          <a:p>
            <a:endParaRPr lang="en-US" sz="2800" dirty="0" smtClean="0"/>
          </a:p>
          <a:p>
            <a:endParaRPr lang="en-US" sz="2800"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p:txBody>
          <a:bodyPr/>
          <a:lstStyle/>
          <a:p>
            <a:pPr eaLnBrk="1" hangingPunct="1"/>
            <a:r>
              <a:rPr lang="en-US" smtClean="0"/>
              <a:t>Use Web Slices, Accelerators, and Suggested Sites</a:t>
            </a:r>
          </a:p>
        </p:txBody>
      </p:sp>
      <p:sp>
        <p:nvSpPr>
          <p:cNvPr id="118787"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Web Slice – a specific portion—a slice—of a webpage to which </a:t>
            </a:r>
            <a:r>
              <a:rPr lang="en-US" sz="3200" b="1" dirty="0" smtClean="0">
                <a:solidFill>
                  <a:srgbClr val="000000"/>
                </a:solidFill>
              </a:rPr>
              <a:t>one can </a:t>
            </a:r>
            <a:r>
              <a:rPr lang="en-US" sz="3200" b="1" dirty="0">
                <a:solidFill>
                  <a:srgbClr val="000000"/>
                </a:solidFill>
              </a:rPr>
              <a:t>subscribe</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Enables </a:t>
            </a:r>
            <a:r>
              <a:rPr lang="en-US" sz="2800" dirty="0" smtClean="0">
                <a:solidFill>
                  <a:srgbClr val="000000"/>
                </a:solidFill>
              </a:rPr>
              <a:t>seeing </a:t>
            </a:r>
            <a:r>
              <a:rPr lang="en-US" sz="2800" dirty="0">
                <a:solidFill>
                  <a:srgbClr val="000000"/>
                </a:solidFill>
              </a:rPr>
              <a:t>updated </a:t>
            </a:r>
            <a:r>
              <a:rPr lang="en-US" sz="2800" dirty="0" smtClean="0">
                <a:solidFill>
                  <a:srgbClr val="000000"/>
                </a:solidFill>
              </a:rPr>
              <a:t>content from available sites</a:t>
            </a:r>
            <a:endParaRPr lang="en-US" sz="2800" dirty="0">
              <a:solidFill>
                <a:srgbClr val="000000"/>
              </a:solidFill>
            </a:endParaRPr>
          </a:p>
          <a:p>
            <a:pPr marL="742950" lvl="1" indent="-285750" eaLnBrk="0" hangingPunct="0">
              <a:spcBef>
                <a:spcPct val="20000"/>
              </a:spcBef>
              <a:buFontTx/>
              <a:buChar char="–"/>
            </a:pPr>
            <a:r>
              <a:rPr lang="en-US" sz="2800" dirty="0" smtClean="0">
                <a:solidFill>
                  <a:srgbClr val="000000"/>
                </a:solidFill>
              </a:rPr>
              <a:t>Displays </a:t>
            </a:r>
            <a:r>
              <a:rPr lang="en-US" sz="2800" dirty="0">
                <a:solidFill>
                  <a:srgbClr val="000000"/>
                </a:solidFill>
              </a:rPr>
              <a:t>as a link on the Favorites bar</a:t>
            </a:r>
          </a:p>
          <a:p>
            <a:pPr marL="742950" lvl="1" indent="-285750" eaLnBrk="0" hangingPunct="0">
              <a:spcBef>
                <a:spcPct val="20000"/>
              </a:spcBef>
              <a:buFontTx/>
              <a:buChar char="–"/>
            </a:pPr>
            <a:r>
              <a:rPr lang="en-US" sz="2800" dirty="0">
                <a:solidFill>
                  <a:srgbClr val="000000"/>
                </a:solidFill>
              </a:rPr>
              <a:t>When updated, the link displays in </a:t>
            </a:r>
            <a:r>
              <a:rPr lang="en-US" sz="2800" dirty="0" smtClean="0">
                <a:solidFill>
                  <a:srgbClr val="000000"/>
                </a:solidFill>
              </a:rPr>
              <a:t>bold</a:t>
            </a:r>
          </a:p>
          <a:p>
            <a:pPr marL="742950" lvl="1" indent="-285750" eaLnBrk="0" hangingPunct="0">
              <a:spcBef>
                <a:spcPct val="20000"/>
              </a:spcBef>
              <a:buFontTx/>
              <a:buChar char="–"/>
            </a:pPr>
            <a:r>
              <a:rPr lang="en-US" sz="2800" dirty="0" smtClean="0">
                <a:solidFill>
                  <a:srgbClr val="000000"/>
                </a:solidFill>
              </a:rPr>
              <a:t>For example the current temperature </a:t>
            </a:r>
            <a:endParaRPr lang="en-US" sz="2800" dirty="0">
              <a:solidFill>
                <a:srgbClr val="000000"/>
              </a:solidFill>
            </a:endParaRPr>
          </a:p>
          <a:p>
            <a:pPr marL="742950" lvl="1" indent="-285750" eaLnBrk="0" hangingPunct="0">
              <a:spcBef>
                <a:spcPct val="20000"/>
              </a:spcBef>
              <a:buFontTx/>
              <a:buChar char="–"/>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pPr eaLnBrk="1" hangingPunct="1"/>
            <a:r>
              <a:rPr lang="en-US" smtClean="0"/>
              <a:t>Use Web Slices, Accelerators, and Suggested Sites</a:t>
            </a:r>
          </a:p>
        </p:txBody>
      </p:sp>
      <p:pic>
        <p:nvPicPr>
          <p:cNvPr id="14338" name="Picture 2"/>
          <p:cNvPicPr>
            <a:picLocks noChangeAspect="1" noChangeArrowheads="1"/>
          </p:cNvPicPr>
          <p:nvPr/>
        </p:nvPicPr>
        <p:blipFill>
          <a:blip r:embed="rId3" cstate="print"/>
          <a:srcRect/>
          <a:stretch>
            <a:fillRect/>
          </a:stretch>
        </p:blipFill>
        <p:spPr bwMode="auto">
          <a:xfrm>
            <a:off x="299002" y="2113515"/>
            <a:ext cx="870585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eaLnBrk="1" hangingPunct="1"/>
            <a:r>
              <a:rPr lang="en-US" smtClean="0"/>
              <a:t>Use Tabbed Browsing</a:t>
            </a:r>
          </a:p>
        </p:txBody>
      </p:sp>
      <p:sp>
        <p:nvSpPr>
          <p:cNvPr id="21506"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Web browser – software program </a:t>
            </a:r>
            <a:r>
              <a:rPr lang="en-US" sz="3200" b="1" dirty="0" smtClean="0">
                <a:solidFill>
                  <a:srgbClr val="000000"/>
                </a:solidFill>
              </a:rPr>
              <a:t>used </a:t>
            </a:r>
            <a:r>
              <a:rPr lang="en-US" sz="3200" b="1" dirty="0">
                <a:solidFill>
                  <a:srgbClr val="000000"/>
                </a:solidFill>
              </a:rPr>
              <a:t>to display </a:t>
            </a:r>
            <a:r>
              <a:rPr lang="en-US" sz="3200" b="1" dirty="0" smtClean="0">
                <a:solidFill>
                  <a:srgbClr val="000000"/>
                </a:solidFill>
              </a:rPr>
              <a:t>Webpages </a:t>
            </a:r>
            <a:r>
              <a:rPr lang="en-US" sz="3200" b="1" dirty="0">
                <a:solidFill>
                  <a:srgbClr val="000000"/>
                </a:solidFill>
              </a:rPr>
              <a:t>and navigate the Internet</a:t>
            </a:r>
          </a:p>
          <a:p>
            <a:pPr marL="342900" indent="-342900" eaLnBrk="0" hangingPunct="0">
              <a:spcBef>
                <a:spcPct val="20000"/>
              </a:spcBef>
              <a:buFontTx/>
              <a:buChar char="•"/>
            </a:pPr>
            <a:r>
              <a:rPr lang="en-US" sz="3200" b="1" dirty="0">
                <a:solidFill>
                  <a:srgbClr val="000000"/>
                </a:solidFill>
              </a:rPr>
              <a:t>Internet Explorer 8 – </a:t>
            </a:r>
            <a:r>
              <a:rPr lang="en-US" sz="3200" b="1" dirty="0" smtClean="0">
                <a:solidFill>
                  <a:srgbClr val="000000"/>
                </a:solidFill>
              </a:rPr>
              <a:t>web </a:t>
            </a:r>
            <a:r>
              <a:rPr lang="en-US" sz="3200" b="1" dirty="0">
                <a:solidFill>
                  <a:srgbClr val="000000"/>
                </a:solidFill>
              </a:rPr>
              <a:t>browser software developed by Microsoft Corporation that is included with Windows 7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pPr eaLnBrk="1" hangingPunct="1"/>
            <a:r>
              <a:rPr lang="en-US" smtClean="0"/>
              <a:t>Use Web Slices, Accelerators, and Suggested Sites</a:t>
            </a:r>
          </a:p>
        </p:txBody>
      </p:sp>
      <p:sp>
        <p:nvSpPr>
          <p:cNvPr id="120835"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Accelerators – feature that displays a blue Accelerator icon when </a:t>
            </a:r>
            <a:r>
              <a:rPr lang="en-US" sz="3200" b="1" dirty="0" smtClean="0">
                <a:solidFill>
                  <a:srgbClr val="000000"/>
                </a:solidFill>
              </a:rPr>
              <a:t>selecting </a:t>
            </a:r>
            <a:r>
              <a:rPr lang="en-US" sz="3200" b="1" dirty="0">
                <a:solidFill>
                  <a:srgbClr val="000000"/>
                </a:solidFill>
              </a:rPr>
              <a:t>text from any webpage</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When clicked, enables </a:t>
            </a:r>
            <a:r>
              <a:rPr lang="en-US" sz="2800" dirty="0" smtClean="0">
                <a:solidFill>
                  <a:srgbClr val="000000"/>
                </a:solidFill>
              </a:rPr>
              <a:t>accomplishing </a:t>
            </a:r>
            <a:r>
              <a:rPr lang="en-US" sz="2800" dirty="0">
                <a:solidFill>
                  <a:srgbClr val="000000"/>
                </a:solidFill>
              </a:rPr>
              <a:t>tasks such as finding a map, defining a word, or e-mailing content to others</a:t>
            </a: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smtClean="0"/>
              <a:t>Use Web Slices, Accelerators, and Suggested Sites</a:t>
            </a:r>
          </a:p>
        </p:txBody>
      </p:sp>
      <p:pic>
        <p:nvPicPr>
          <p:cNvPr id="15362" name="Picture 2"/>
          <p:cNvPicPr>
            <a:picLocks noChangeAspect="1" noChangeArrowheads="1"/>
          </p:cNvPicPr>
          <p:nvPr/>
        </p:nvPicPr>
        <p:blipFill>
          <a:blip r:embed="rId3" cstate="print"/>
          <a:srcRect/>
          <a:stretch>
            <a:fillRect/>
          </a:stretch>
        </p:blipFill>
        <p:spPr bwMode="auto">
          <a:xfrm>
            <a:off x="338552" y="2154514"/>
            <a:ext cx="84867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smtClean="0"/>
              <a:t>Use Web Slices, Accelerators, and Suggested Sites</a:t>
            </a:r>
          </a:p>
        </p:txBody>
      </p:sp>
      <p:sp>
        <p:nvSpPr>
          <p:cNvPr id="126979"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Suggested </a:t>
            </a:r>
            <a:r>
              <a:rPr lang="en-US" sz="3200" b="1" dirty="0" smtClean="0">
                <a:solidFill>
                  <a:srgbClr val="000000"/>
                </a:solidFill>
              </a:rPr>
              <a:t>Sites </a:t>
            </a:r>
            <a:r>
              <a:rPr lang="en-US" sz="3200" b="1" dirty="0">
                <a:solidFill>
                  <a:srgbClr val="000000"/>
                </a:solidFill>
              </a:rPr>
              <a:t>– an optional online service that suggests other websites </a:t>
            </a:r>
            <a:r>
              <a:rPr lang="en-US" sz="3200" b="1" dirty="0" smtClean="0">
                <a:solidFill>
                  <a:srgbClr val="000000"/>
                </a:solidFill>
              </a:rPr>
              <a:t>of interest </a:t>
            </a:r>
            <a:r>
              <a:rPr lang="en-US" sz="3200" b="1" dirty="0">
                <a:solidFill>
                  <a:srgbClr val="000000"/>
                </a:solidFill>
              </a:rPr>
              <a:t>based on the </a:t>
            </a:r>
            <a:r>
              <a:rPr lang="en-US" sz="3200" b="1" dirty="0" smtClean="0">
                <a:solidFill>
                  <a:srgbClr val="000000"/>
                </a:solidFill>
              </a:rPr>
              <a:t> previously visited websites</a:t>
            </a:r>
            <a:endParaRPr lang="en-US" sz="3200" dirty="0">
              <a:solidFill>
                <a:srgbClr val="000000"/>
              </a:solidFill>
            </a:endParaRPr>
          </a:p>
          <a:p>
            <a:pPr marL="742950" lvl="1" indent="-285750" eaLnBrk="0" hangingPunct="0">
              <a:spcBef>
                <a:spcPct val="20000"/>
              </a:spcBef>
              <a:buFontTx/>
              <a:buChar char="–"/>
            </a:pPr>
            <a:r>
              <a:rPr lang="en-US" sz="2800" dirty="0" smtClean="0">
                <a:solidFill>
                  <a:srgbClr val="000000"/>
                </a:solidFill>
              </a:rPr>
              <a:t>Activated by clicking </a:t>
            </a:r>
            <a:r>
              <a:rPr lang="en-US" sz="2800" dirty="0">
                <a:solidFill>
                  <a:srgbClr val="000000"/>
                </a:solidFill>
              </a:rPr>
              <a:t>on Favorites bar, and </a:t>
            </a:r>
            <a:r>
              <a:rPr lang="en-US" sz="2800" dirty="0" smtClean="0">
                <a:solidFill>
                  <a:srgbClr val="000000"/>
                </a:solidFill>
              </a:rPr>
              <a:t>clicking </a:t>
            </a:r>
            <a:r>
              <a:rPr lang="en-US" sz="2800" dirty="0">
                <a:solidFill>
                  <a:srgbClr val="000000"/>
                </a:solidFill>
              </a:rPr>
              <a:t>Turn on Suggested Sites</a:t>
            </a:r>
          </a:p>
          <a:p>
            <a:pPr marL="742950" lvl="1" indent="-285750" eaLnBrk="0" hangingPunct="0">
              <a:spcBef>
                <a:spcPct val="20000"/>
              </a:spcBef>
              <a:buFontTx/>
              <a:buChar char="–"/>
            </a:pPr>
            <a:r>
              <a:rPr lang="en-US" sz="2800" dirty="0" smtClean="0">
                <a:solidFill>
                  <a:srgbClr val="000000"/>
                </a:solidFill>
              </a:rPr>
              <a:t>Alternately activated from </a:t>
            </a:r>
            <a:r>
              <a:rPr lang="en-US" sz="2800" dirty="0">
                <a:solidFill>
                  <a:srgbClr val="000000"/>
                </a:solidFill>
              </a:rPr>
              <a:t>the Tools menu, </a:t>
            </a:r>
            <a:r>
              <a:rPr lang="en-US" sz="2800" dirty="0" smtClean="0">
                <a:solidFill>
                  <a:srgbClr val="000000"/>
                </a:solidFill>
              </a:rPr>
              <a:t>and then clicking </a:t>
            </a:r>
            <a:r>
              <a:rPr lang="en-US" sz="2800" dirty="0">
                <a:solidFill>
                  <a:srgbClr val="000000"/>
                </a:solidFill>
              </a:rPr>
              <a:t>Suggested Sites</a:t>
            </a: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US" dirty="0" smtClean="0"/>
              <a:t>Block Pop-up Windows and Use the Information Bar</a:t>
            </a:r>
          </a:p>
        </p:txBody>
      </p:sp>
      <p:sp>
        <p:nvSpPr>
          <p:cNvPr id="129027"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Pop-up – small web browser window that displays on top of the website </a:t>
            </a:r>
            <a:r>
              <a:rPr lang="en-US" sz="3200" b="1" dirty="0" smtClean="0">
                <a:solidFill>
                  <a:srgbClr val="000000"/>
                </a:solidFill>
              </a:rPr>
              <a:t>being viewed</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Usually created by advertisers</a:t>
            </a:r>
          </a:p>
          <a:p>
            <a:pPr marL="342900" indent="-342900" eaLnBrk="0" hangingPunct="0">
              <a:spcBef>
                <a:spcPct val="20000"/>
              </a:spcBef>
              <a:buFontTx/>
              <a:buChar char="•"/>
            </a:pPr>
            <a:r>
              <a:rPr lang="en-US" sz="3200" b="1" dirty="0">
                <a:solidFill>
                  <a:srgbClr val="000000"/>
                </a:solidFill>
              </a:rPr>
              <a:t>Pop-up Blocker – feature in Internet Explorer that enables </a:t>
            </a:r>
            <a:r>
              <a:rPr lang="en-US" sz="3200" b="1" dirty="0" smtClean="0">
                <a:solidFill>
                  <a:srgbClr val="000000"/>
                </a:solidFill>
              </a:rPr>
              <a:t>limiting </a:t>
            </a:r>
            <a:r>
              <a:rPr lang="en-US" sz="3200" b="1" dirty="0">
                <a:solidFill>
                  <a:srgbClr val="000000"/>
                </a:solidFill>
              </a:rPr>
              <a:t>or </a:t>
            </a:r>
            <a:r>
              <a:rPr lang="en-US" sz="3200" b="1" dirty="0" smtClean="0">
                <a:solidFill>
                  <a:srgbClr val="000000"/>
                </a:solidFill>
              </a:rPr>
              <a:t>blocking </a:t>
            </a:r>
            <a:r>
              <a:rPr lang="en-US" sz="3200" b="1" dirty="0">
                <a:solidFill>
                  <a:srgbClr val="000000"/>
                </a:solidFill>
              </a:rPr>
              <a:t>most pop-ups</a:t>
            </a: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dirty="0" smtClean="0"/>
              <a:t>Block Pop-up Windows and Use the Information Bar</a:t>
            </a:r>
          </a:p>
        </p:txBody>
      </p:sp>
      <p:pic>
        <p:nvPicPr>
          <p:cNvPr id="16386" name="Picture 2"/>
          <p:cNvPicPr>
            <a:picLocks noChangeAspect="1" noChangeArrowheads="1"/>
          </p:cNvPicPr>
          <p:nvPr/>
        </p:nvPicPr>
        <p:blipFill>
          <a:blip r:embed="rId3" cstate="print"/>
          <a:srcRect/>
          <a:stretch>
            <a:fillRect/>
          </a:stretch>
        </p:blipFill>
        <p:spPr bwMode="auto">
          <a:xfrm>
            <a:off x="381414" y="2236512"/>
            <a:ext cx="840105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dirty="0" smtClean="0"/>
              <a:t>Protect Against Malware</a:t>
            </a:r>
          </a:p>
        </p:txBody>
      </p:sp>
      <p:sp>
        <p:nvSpPr>
          <p:cNvPr id="133123"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Protected mode – makes it more difficult for malicious software to be installed on computer by preventing a downloaded program from making any direct changes to the system</a:t>
            </a:r>
          </a:p>
          <a:p>
            <a:pPr marL="742950" lvl="1" indent="-285750" eaLnBrk="0" hangingPunct="0">
              <a:spcBef>
                <a:spcPct val="20000"/>
              </a:spcBef>
              <a:buFontTx/>
              <a:buChar char="–"/>
            </a:pPr>
            <a:r>
              <a:rPr lang="en-US" sz="2800" dirty="0">
                <a:solidFill>
                  <a:srgbClr val="000000"/>
                </a:solidFill>
              </a:rPr>
              <a:t>Helps protect </a:t>
            </a:r>
            <a:r>
              <a:rPr lang="en-US" sz="2800" dirty="0" smtClean="0">
                <a:solidFill>
                  <a:srgbClr val="000000"/>
                </a:solidFill>
              </a:rPr>
              <a:t>a computer </a:t>
            </a:r>
            <a:r>
              <a:rPr lang="en-US" sz="2800" dirty="0">
                <a:solidFill>
                  <a:srgbClr val="000000"/>
                </a:solidFill>
              </a:rPr>
              <a:t>by restricting where files can be saved without </a:t>
            </a:r>
            <a:r>
              <a:rPr lang="en-US" sz="2800" dirty="0" smtClean="0">
                <a:solidFill>
                  <a:srgbClr val="000000"/>
                </a:solidFill>
              </a:rPr>
              <a:t>consent</a:t>
            </a: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pPr eaLnBrk="1" hangingPunct="1"/>
            <a:r>
              <a:rPr lang="en-US" smtClean="0"/>
              <a:t>Protect Against Malware</a:t>
            </a:r>
          </a:p>
        </p:txBody>
      </p:sp>
      <p:sp>
        <p:nvSpPr>
          <p:cNvPr id="135171"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a:solidFill>
                  <a:srgbClr val="000000"/>
                </a:solidFill>
              </a:rPr>
              <a:t>Protected mode</a:t>
            </a:r>
            <a:endParaRPr lang="en-US" sz="3200">
              <a:solidFill>
                <a:srgbClr val="000000"/>
              </a:solidFill>
            </a:endParaRPr>
          </a:p>
          <a:p>
            <a:pPr marL="742950" lvl="1" indent="-285750" eaLnBrk="0" hangingPunct="0">
              <a:spcBef>
                <a:spcPct val="20000"/>
              </a:spcBef>
              <a:buFontTx/>
              <a:buChar char="–"/>
            </a:pPr>
            <a:r>
              <a:rPr lang="en-US" sz="2800">
                <a:solidFill>
                  <a:srgbClr val="000000"/>
                </a:solidFill>
              </a:rPr>
              <a:t>Allows installation of wanted ActiveX controls or add-ons when logged on as administrator</a:t>
            </a:r>
          </a:p>
          <a:p>
            <a:pPr marL="742950" lvl="1" indent="-285750" eaLnBrk="0" hangingPunct="0">
              <a:spcBef>
                <a:spcPct val="20000"/>
              </a:spcBef>
              <a:buFontTx/>
              <a:buChar char="–"/>
            </a:pPr>
            <a:r>
              <a:rPr lang="en-US" sz="2800">
                <a:solidFill>
                  <a:srgbClr val="000000"/>
                </a:solidFill>
              </a:rPr>
              <a:t>On by default and indicated in the status bar</a:t>
            </a:r>
          </a:p>
          <a:p>
            <a:pPr marL="342900" indent="-342900" eaLnBrk="0" hangingPunct="0">
              <a:spcBef>
                <a:spcPct val="20000"/>
              </a:spcBef>
            </a:pPr>
            <a:endParaRPr lang="en-US" sz="2800">
              <a:solidFill>
                <a:srgbClr val="000000"/>
              </a:solidFill>
            </a:endParaRPr>
          </a:p>
          <a:p>
            <a:pPr marL="342900" indent="-342900" eaLnBrk="0" hangingPunct="0">
              <a:spcBef>
                <a:spcPct val="20000"/>
              </a:spcBef>
            </a:pPr>
            <a:endParaRPr lang="en-US" sz="2800">
              <a:solidFill>
                <a:srgbClr val="000000"/>
              </a:solidFill>
            </a:endParaRPr>
          </a:p>
          <a:p>
            <a:pPr marL="342900" indent="-342900" eaLnBrk="0" hangingPunct="0">
              <a:spcBef>
                <a:spcPct val="20000"/>
              </a:spcBef>
              <a:buFontTx/>
              <a:buChar char="•"/>
            </a:pPr>
            <a:endParaRPr lang="en-US" sz="280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pPr eaLnBrk="1" hangingPunct="1"/>
            <a:r>
              <a:rPr lang="en-US" smtClean="0"/>
              <a:t>Protect Against Malware</a:t>
            </a:r>
          </a:p>
        </p:txBody>
      </p:sp>
      <p:sp>
        <p:nvSpPr>
          <p:cNvPr id="137219"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Windows Defender – spyware scanning and removal tool included with Windows 7</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By default, when enabled, scans computer for spyware automatically daily at 2:00 </a:t>
            </a:r>
            <a:r>
              <a:rPr lang="en-US" sz="2800" dirty="0" smtClean="0">
                <a:solidFill>
                  <a:srgbClr val="000000"/>
                </a:solidFill>
              </a:rPr>
              <a:t>a.m.</a:t>
            </a:r>
            <a:endParaRPr lang="en-US" sz="2800" dirty="0">
              <a:solidFill>
                <a:srgbClr val="000000"/>
              </a:solidFill>
            </a:endParaRPr>
          </a:p>
          <a:p>
            <a:pPr marL="742950" lvl="1" indent="-285750" eaLnBrk="0" hangingPunct="0">
              <a:spcBef>
                <a:spcPct val="20000"/>
              </a:spcBef>
              <a:buFontTx/>
              <a:buChar char="–"/>
            </a:pPr>
            <a:r>
              <a:rPr lang="en-US" sz="2800" dirty="0">
                <a:solidFill>
                  <a:srgbClr val="000000"/>
                </a:solidFill>
              </a:rPr>
              <a:t>During scan, Defender takes automatic action on various items, depending on </a:t>
            </a:r>
            <a:r>
              <a:rPr lang="en-US" sz="2800" dirty="0" smtClean="0">
                <a:solidFill>
                  <a:srgbClr val="000000"/>
                </a:solidFill>
              </a:rPr>
              <a:t>preferences</a:t>
            </a:r>
            <a:endParaRPr lang="en-US" sz="2800" dirty="0">
              <a:solidFill>
                <a:srgbClr val="000000"/>
              </a:solidFill>
            </a:endParaRP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p:txBody>
          <a:bodyPr/>
          <a:lstStyle/>
          <a:p>
            <a:pPr eaLnBrk="1" hangingPunct="1"/>
            <a:r>
              <a:rPr lang="en-US" dirty="0" smtClean="0"/>
              <a:t>Protect Against Malware</a:t>
            </a:r>
          </a:p>
        </p:txBody>
      </p:sp>
      <p:sp>
        <p:nvSpPr>
          <p:cNvPr id="139267"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285750" indent="-285750" eaLnBrk="0" hangingPunct="0">
              <a:spcBef>
                <a:spcPct val="20000"/>
              </a:spcBef>
              <a:buFont typeface="Arial" pitchFamily="34" charset="0"/>
              <a:buChar char="•"/>
            </a:pPr>
            <a:r>
              <a:rPr lang="en-US" sz="2800" b="1" dirty="0" smtClean="0">
                <a:solidFill>
                  <a:srgbClr val="000000"/>
                </a:solidFill>
              </a:rPr>
              <a:t>Windows Defender</a:t>
            </a:r>
            <a:endParaRPr lang="en-US" sz="2800" dirty="0" smtClean="0">
              <a:solidFill>
                <a:srgbClr val="000000"/>
              </a:solidFill>
            </a:endParaRPr>
          </a:p>
          <a:p>
            <a:pPr marL="742950" lvl="1" indent="-285750" eaLnBrk="0" hangingPunct="0">
              <a:spcBef>
                <a:spcPct val="20000"/>
              </a:spcBef>
              <a:buFontTx/>
              <a:buChar char="–"/>
            </a:pPr>
            <a:r>
              <a:rPr lang="en-US" sz="2800" dirty="0" smtClean="0">
                <a:solidFill>
                  <a:srgbClr val="000000"/>
                </a:solidFill>
              </a:rPr>
              <a:t>If </a:t>
            </a:r>
            <a:r>
              <a:rPr lang="en-US" sz="2800" dirty="0">
                <a:solidFill>
                  <a:srgbClr val="000000"/>
                </a:solidFill>
              </a:rPr>
              <a:t>Defender finds spyware, </a:t>
            </a:r>
            <a:r>
              <a:rPr lang="en-US" sz="2800" dirty="0" smtClean="0">
                <a:solidFill>
                  <a:srgbClr val="000000"/>
                </a:solidFill>
              </a:rPr>
              <a:t>users are prompted </a:t>
            </a:r>
            <a:r>
              <a:rPr lang="en-US" sz="2800" dirty="0">
                <a:solidFill>
                  <a:srgbClr val="000000"/>
                </a:solidFill>
              </a:rPr>
              <a:t>with options to deal with each threat by selecting Ignore, Quarantine, Remove, or Always Allow</a:t>
            </a:r>
          </a:p>
          <a:p>
            <a:pPr marL="742950" lvl="1" indent="-285750" eaLnBrk="0" hangingPunct="0">
              <a:spcBef>
                <a:spcPct val="20000"/>
              </a:spcBef>
              <a:buFontTx/>
              <a:buChar char="–"/>
            </a:pPr>
            <a:r>
              <a:rPr lang="en-US" sz="2800" dirty="0">
                <a:solidFill>
                  <a:srgbClr val="000000"/>
                </a:solidFill>
              </a:rPr>
              <a:t>Constantly updates its definitions so that it can find new spyware threats that emerge on the Internet</a:t>
            </a:r>
          </a:p>
          <a:p>
            <a:pPr marL="342900" indent="-342900" eaLnBrk="0" hangingPunct="0">
              <a:spcBef>
                <a:spcPct val="20000"/>
              </a:spcBef>
            </a:pPr>
            <a:endParaRPr lang="en-US" sz="2800" dirty="0">
              <a:solidFill>
                <a:srgbClr val="000000"/>
              </a:solidFill>
            </a:endParaRP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lstStyle/>
          <a:p>
            <a:pPr eaLnBrk="1" hangingPunct="1"/>
            <a:r>
              <a:rPr lang="en-US" smtClean="0"/>
              <a:t>Protect Against Malware</a:t>
            </a:r>
          </a:p>
        </p:txBody>
      </p:sp>
      <p:pic>
        <p:nvPicPr>
          <p:cNvPr id="17410" name="Picture 2"/>
          <p:cNvPicPr>
            <a:picLocks noChangeAspect="1" noChangeArrowheads="1"/>
          </p:cNvPicPr>
          <p:nvPr/>
        </p:nvPicPr>
        <p:blipFill>
          <a:blip r:embed="rId3" cstate="print"/>
          <a:srcRect/>
          <a:stretch>
            <a:fillRect/>
          </a:stretch>
        </p:blipFill>
        <p:spPr bwMode="auto">
          <a:xfrm>
            <a:off x="333375" y="2050360"/>
            <a:ext cx="847725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en-US" smtClean="0"/>
              <a:t>Use Tabbed Browsing</a:t>
            </a:r>
          </a:p>
        </p:txBody>
      </p:sp>
      <p:sp>
        <p:nvSpPr>
          <p:cNvPr id="22530"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Browsing – describes the process of using </a:t>
            </a:r>
            <a:r>
              <a:rPr lang="en-US" sz="3200" b="1" dirty="0" smtClean="0">
                <a:solidFill>
                  <a:srgbClr val="000000"/>
                </a:solidFill>
              </a:rPr>
              <a:t>a computer </a:t>
            </a:r>
            <a:r>
              <a:rPr lang="en-US" sz="3200" b="1" dirty="0">
                <a:solidFill>
                  <a:srgbClr val="000000"/>
                </a:solidFill>
              </a:rPr>
              <a:t>to view Web pages</a:t>
            </a:r>
          </a:p>
          <a:p>
            <a:pPr marL="342900" indent="-342900" eaLnBrk="0" hangingPunct="0">
              <a:spcBef>
                <a:spcPct val="20000"/>
              </a:spcBef>
              <a:buFontTx/>
              <a:buChar char="•"/>
            </a:pPr>
            <a:r>
              <a:rPr lang="en-US" sz="3200" b="1" dirty="0">
                <a:solidFill>
                  <a:srgbClr val="000000"/>
                </a:solidFill>
              </a:rPr>
              <a:t>Surfing – describes the process </a:t>
            </a:r>
            <a:r>
              <a:rPr lang="en-US" sz="3200" b="1" dirty="0" smtClean="0">
                <a:solidFill>
                  <a:srgbClr val="000000"/>
                </a:solidFill>
              </a:rPr>
              <a:t>of navigating </a:t>
            </a:r>
            <a:r>
              <a:rPr lang="en-US" sz="3200" b="1" dirty="0">
                <a:solidFill>
                  <a:srgbClr val="000000"/>
                </a:solidFill>
              </a:rPr>
              <a:t>the Internet either for </a:t>
            </a:r>
            <a:r>
              <a:rPr lang="en-US" sz="3200" b="1" dirty="0" smtClean="0">
                <a:solidFill>
                  <a:srgbClr val="000000"/>
                </a:solidFill>
              </a:rPr>
              <a:t>something in particular or anything </a:t>
            </a:r>
            <a:r>
              <a:rPr lang="en-US" sz="3200" b="1" dirty="0">
                <a:solidFill>
                  <a:srgbClr val="000000"/>
                </a:solidFill>
              </a:rPr>
              <a:t>that is of </a:t>
            </a:r>
            <a:r>
              <a:rPr lang="en-US" sz="3200" b="1" dirty="0" smtClean="0">
                <a:solidFill>
                  <a:srgbClr val="000000"/>
                </a:solidFill>
              </a:rPr>
              <a:t>interest </a:t>
            </a:r>
            <a:r>
              <a:rPr lang="en-US" sz="3200" b="1" dirty="0">
                <a:solidFill>
                  <a:srgbClr val="000000"/>
                </a:solidFill>
              </a:rPr>
              <a:t>and quickly moving from one item to another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r>
              <a:rPr lang="en-US" smtClean="0"/>
              <a:t>Protect Your Data</a:t>
            </a:r>
          </a:p>
        </p:txBody>
      </p:sp>
      <p:sp>
        <p:nvSpPr>
          <p:cNvPr id="143363"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Certificate – a digital document that verifies the identity of a person or indicates the security of a website</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Issued by trusted companies known as Certification Authorities</a:t>
            </a:r>
          </a:p>
          <a:p>
            <a:pPr marL="742950" lvl="1" indent="-285750" eaLnBrk="0" hangingPunct="0">
              <a:spcBef>
                <a:spcPct val="20000"/>
              </a:spcBef>
              <a:buFontTx/>
              <a:buChar char="–"/>
            </a:pPr>
            <a:r>
              <a:rPr lang="en-US" sz="2800" dirty="0" smtClean="0">
                <a:solidFill>
                  <a:srgbClr val="000000"/>
                </a:solidFill>
              </a:rPr>
              <a:t>Used to make </a:t>
            </a:r>
            <a:r>
              <a:rPr lang="en-US" sz="2800" dirty="0">
                <a:solidFill>
                  <a:srgbClr val="000000"/>
                </a:solidFill>
              </a:rPr>
              <a:t>secure transactions on the Internet possible</a:t>
            </a: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pPr eaLnBrk="1" hangingPunct="1"/>
            <a:r>
              <a:rPr lang="en-US" smtClean="0"/>
              <a:t>Protect Your Data</a:t>
            </a:r>
          </a:p>
        </p:txBody>
      </p:sp>
      <p:pic>
        <p:nvPicPr>
          <p:cNvPr id="18434" name="Picture 2"/>
          <p:cNvPicPr>
            <a:picLocks noChangeAspect="1" noChangeArrowheads="1"/>
          </p:cNvPicPr>
          <p:nvPr/>
        </p:nvPicPr>
        <p:blipFill>
          <a:blip r:embed="rId3" cstate="print"/>
          <a:srcRect/>
          <a:stretch>
            <a:fillRect/>
          </a:stretch>
        </p:blipFill>
        <p:spPr bwMode="auto">
          <a:xfrm>
            <a:off x="485361" y="2418729"/>
            <a:ext cx="81534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smtClean="0"/>
              <a:t>Protect Your Data</a:t>
            </a:r>
          </a:p>
        </p:txBody>
      </p:sp>
      <p:sp>
        <p:nvSpPr>
          <p:cNvPr id="147459"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Phishing – technique used to trick computer users into revealing personal or financial information through an e-mail message or website</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Message or site appears to come from trusted source, but actually directs recipients to provide information </a:t>
            </a:r>
            <a:r>
              <a:rPr lang="en-US" sz="2800" dirty="0" smtClean="0">
                <a:solidFill>
                  <a:srgbClr val="000000"/>
                </a:solidFill>
              </a:rPr>
              <a:t>to a </a:t>
            </a:r>
            <a:r>
              <a:rPr lang="en-US" sz="2800" dirty="0">
                <a:solidFill>
                  <a:srgbClr val="000000"/>
                </a:solidFill>
              </a:rPr>
              <a:t>fraudulent website</a:t>
            </a: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p:txBody>
          <a:bodyPr/>
          <a:lstStyle/>
          <a:p>
            <a:pPr eaLnBrk="1" hangingPunct="1"/>
            <a:r>
              <a:rPr lang="en-US" smtClean="0"/>
              <a:t>Protect Your Data</a:t>
            </a:r>
          </a:p>
        </p:txBody>
      </p:sp>
      <p:sp>
        <p:nvSpPr>
          <p:cNvPr id="149507"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err="1">
                <a:solidFill>
                  <a:srgbClr val="000000"/>
                </a:solidFill>
              </a:rPr>
              <a:t>SmartScreen</a:t>
            </a:r>
            <a:r>
              <a:rPr lang="en-US" sz="3200" b="1" dirty="0">
                <a:solidFill>
                  <a:srgbClr val="000000"/>
                </a:solidFill>
              </a:rPr>
              <a:t> Filter – feature in Internet Explorer that helps direct phishing websites and websites that distribute malware</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Runs in the background and protects </a:t>
            </a:r>
            <a:r>
              <a:rPr lang="en-US" sz="2800" dirty="0" smtClean="0">
                <a:solidFill>
                  <a:srgbClr val="000000"/>
                </a:solidFill>
              </a:rPr>
              <a:t>users </a:t>
            </a:r>
            <a:r>
              <a:rPr lang="en-US" sz="2800" dirty="0">
                <a:solidFill>
                  <a:srgbClr val="000000"/>
                </a:solidFill>
              </a:rPr>
              <a:t>by comparing the addresses of websites </a:t>
            </a:r>
            <a:r>
              <a:rPr lang="en-US" sz="2800" dirty="0" smtClean="0">
                <a:solidFill>
                  <a:srgbClr val="000000"/>
                </a:solidFill>
              </a:rPr>
              <a:t>visited </a:t>
            </a:r>
            <a:r>
              <a:rPr lang="en-US" sz="2800" dirty="0">
                <a:solidFill>
                  <a:srgbClr val="000000"/>
                </a:solidFill>
              </a:rPr>
              <a:t>against a list of sites reported to Microsoft as legitimate</a:t>
            </a: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dirty="0" smtClean="0"/>
              <a:t>Protect Your Data</a:t>
            </a:r>
          </a:p>
        </p:txBody>
      </p:sp>
      <p:sp>
        <p:nvSpPr>
          <p:cNvPr id="151555"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err="1">
                <a:solidFill>
                  <a:srgbClr val="000000"/>
                </a:solidFill>
              </a:rPr>
              <a:t>SmartScreen</a:t>
            </a:r>
            <a:r>
              <a:rPr lang="en-US" sz="3200" b="1" dirty="0">
                <a:solidFill>
                  <a:srgbClr val="000000"/>
                </a:solidFill>
              </a:rPr>
              <a:t> Filter </a:t>
            </a:r>
            <a:endParaRPr lang="en-US" sz="3200" dirty="0">
              <a:solidFill>
                <a:srgbClr val="000000"/>
              </a:solidFill>
            </a:endParaRPr>
          </a:p>
          <a:p>
            <a:pPr marL="742950" lvl="1" indent="-285750" eaLnBrk="0" hangingPunct="0">
              <a:spcBef>
                <a:spcPct val="20000"/>
              </a:spcBef>
              <a:buFontTx/>
              <a:buChar char="–"/>
            </a:pPr>
            <a:r>
              <a:rPr lang="en-US" sz="2800" dirty="0">
                <a:solidFill>
                  <a:srgbClr val="000000"/>
                </a:solidFill>
              </a:rPr>
              <a:t>Analyzes the sites </a:t>
            </a:r>
            <a:r>
              <a:rPr lang="en-US" sz="2800" dirty="0" smtClean="0">
                <a:solidFill>
                  <a:srgbClr val="000000"/>
                </a:solidFill>
              </a:rPr>
              <a:t>visited </a:t>
            </a:r>
            <a:r>
              <a:rPr lang="en-US" sz="2800" dirty="0">
                <a:solidFill>
                  <a:srgbClr val="000000"/>
                </a:solidFill>
              </a:rPr>
              <a:t>to see if they have characteristics common to a </a:t>
            </a:r>
            <a:r>
              <a:rPr lang="en-US" sz="2800" dirty="0" smtClean="0">
                <a:solidFill>
                  <a:srgbClr val="000000"/>
                </a:solidFill>
              </a:rPr>
              <a:t>phishing </a:t>
            </a:r>
            <a:r>
              <a:rPr lang="en-US" sz="2800" dirty="0">
                <a:solidFill>
                  <a:srgbClr val="000000"/>
                </a:solidFill>
              </a:rPr>
              <a:t>site</a:t>
            </a:r>
          </a:p>
          <a:p>
            <a:pPr marL="342900" indent="-34290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pPr eaLnBrk="1" hangingPunct="1"/>
            <a:r>
              <a:rPr lang="en-US" smtClean="0"/>
              <a:t>Covered Objectives</a:t>
            </a:r>
          </a:p>
        </p:txBody>
      </p:sp>
      <p:sp>
        <p:nvSpPr>
          <p:cNvPr id="68610" name="Rectangle 3"/>
          <p:cNvSpPr>
            <a:spLocks noGrp="1" noChangeArrowheads="1"/>
          </p:cNvSpPr>
          <p:nvPr>
            <p:ph type="body" idx="4294967295"/>
          </p:nvPr>
        </p:nvSpPr>
        <p:spPr>
          <a:xfrm>
            <a:off x="657225" y="1995488"/>
            <a:ext cx="7772400" cy="4114800"/>
          </a:xfrm>
        </p:spPr>
        <p:txBody>
          <a:bodyPr/>
          <a:lstStyle/>
          <a:p>
            <a:r>
              <a:rPr lang="en-US" b="1" smtClean="0"/>
              <a:t>Use Tabbed Browsing</a:t>
            </a:r>
          </a:p>
          <a:p>
            <a:r>
              <a:rPr lang="en-US" b="1" smtClean="0"/>
              <a:t>Organize Favorites</a:t>
            </a:r>
          </a:p>
          <a:p>
            <a:r>
              <a:rPr lang="en-US" b="1" smtClean="0"/>
              <a:t>Manage Browsing History and Browse with inPrivate</a:t>
            </a:r>
          </a:p>
          <a:p>
            <a:r>
              <a:rPr lang="en-US" b="1" smtClean="0"/>
              <a:t>Print, Zoom, and Change the Text Size of Webpages</a:t>
            </a:r>
          </a:p>
          <a:p>
            <a:r>
              <a:rPr lang="en-US" b="1" smtClean="0"/>
              <a:t>Save Webpage Information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pPr eaLnBrk="1" hangingPunct="1"/>
            <a:r>
              <a:rPr lang="en-US" smtClean="0"/>
              <a:t>Covered Objectives</a:t>
            </a:r>
          </a:p>
        </p:txBody>
      </p:sp>
      <p:sp>
        <p:nvSpPr>
          <p:cNvPr id="69634" name="Rectangle 3"/>
          <p:cNvSpPr>
            <a:spLocks noGrp="1" noChangeArrowheads="1"/>
          </p:cNvSpPr>
          <p:nvPr>
            <p:ph type="body" idx="4294967295"/>
          </p:nvPr>
        </p:nvSpPr>
        <p:spPr>
          <a:xfrm>
            <a:off x="657225" y="1995488"/>
            <a:ext cx="7772400" cy="4114800"/>
          </a:xfrm>
        </p:spPr>
        <p:txBody>
          <a:bodyPr/>
          <a:lstStyle/>
          <a:p>
            <a:r>
              <a:rPr lang="en-US" b="1" dirty="0" smtClean="0"/>
              <a:t>Manage Add-ons</a:t>
            </a:r>
          </a:p>
          <a:p>
            <a:r>
              <a:rPr lang="en-US" b="1" dirty="0" smtClean="0"/>
              <a:t>Search the Internet</a:t>
            </a:r>
          </a:p>
          <a:p>
            <a:r>
              <a:rPr lang="en-US" b="1" dirty="0" smtClean="0"/>
              <a:t>Subscribe to and View an RSS Feed</a:t>
            </a:r>
          </a:p>
          <a:p>
            <a:r>
              <a:rPr lang="en-US" b="1" dirty="0" smtClean="0"/>
              <a:t>Use Web Slices, Accelerators, and Suggested Sites</a:t>
            </a:r>
          </a:p>
          <a:p>
            <a:r>
              <a:rPr lang="en-US" b="1" dirty="0" smtClean="0"/>
              <a:t>Block Pop-up Windows and Use the Information Bar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pPr eaLnBrk="1" hangingPunct="1"/>
            <a:r>
              <a:rPr lang="en-US" smtClean="0"/>
              <a:t>Covered Objectives</a:t>
            </a:r>
          </a:p>
        </p:txBody>
      </p:sp>
      <p:sp>
        <p:nvSpPr>
          <p:cNvPr id="70658" name="Rectangle 3"/>
          <p:cNvSpPr>
            <a:spLocks noGrp="1" noChangeArrowheads="1"/>
          </p:cNvSpPr>
          <p:nvPr>
            <p:ph type="body" idx="4294967295"/>
          </p:nvPr>
        </p:nvSpPr>
        <p:spPr>
          <a:xfrm>
            <a:off x="657225" y="1995488"/>
            <a:ext cx="7772400" cy="4114800"/>
          </a:xfrm>
        </p:spPr>
        <p:txBody>
          <a:bodyPr/>
          <a:lstStyle/>
          <a:p>
            <a:r>
              <a:rPr lang="en-US" b="1" smtClean="0"/>
              <a:t>Protect Against Malware</a:t>
            </a:r>
          </a:p>
          <a:p>
            <a:r>
              <a:rPr lang="en-US" b="1" smtClean="0"/>
              <a:t>Protect Your Data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d:3287383400_2177562"/>
          <p:cNvPicPr>
            <a:picLocks noChangeAspect="1" noChangeArrowheads="1"/>
          </p:cNvPicPr>
          <p:nvPr/>
        </p:nvPicPr>
        <p:blipFill>
          <a:blip r:embed="rId2" r:link="rId3" cstate="print"/>
          <a:srcRect/>
          <a:stretch>
            <a:fillRect/>
          </a:stretch>
        </p:blipFill>
        <p:spPr bwMode="auto">
          <a:xfrm>
            <a:off x="427567" y="209550"/>
            <a:ext cx="8423275" cy="2747963"/>
          </a:xfrm>
          <a:prstGeom prst="rect">
            <a:avLst/>
          </a:prstGeom>
          <a:solidFill>
            <a:schemeClr val="hlink"/>
          </a:solidFill>
          <a:ln w="9525">
            <a:solidFill>
              <a:schemeClr val="bg1"/>
            </a:solidFill>
            <a:miter lim="800000"/>
            <a:headEnd/>
            <a:tailEnd/>
          </a:ln>
        </p:spPr>
      </p:pic>
      <p:sp>
        <p:nvSpPr>
          <p:cNvPr id="3" name="TextBox 2"/>
          <p:cNvSpPr txBox="1"/>
          <p:nvPr/>
        </p:nvSpPr>
        <p:spPr>
          <a:xfrm>
            <a:off x="759417" y="3502617"/>
            <a:ext cx="7981627" cy="1600438"/>
          </a:xfrm>
          <a:prstGeom prst="rect">
            <a:avLst/>
          </a:prstGeom>
          <a:noFill/>
        </p:spPr>
        <p:txBody>
          <a:bodyPr wrap="square" rtlCol="0">
            <a:spAutoFit/>
          </a:bodyPr>
          <a:lstStyle/>
          <a:p>
            <a:pPr marL="0" indent="0" algn="ctr">
              <a:buNone/>
            </a:pP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endParaRPr lang="en-US" sz="1600" dirty="0">
              <a:solidFill>
                <a:srgbClr val="000000"/>
              </a:solidFill>
            </a:endParaRPr>
          </a:p>
          <a:p>
            <a:endParaRPr lang="en-US" dirty="0"/>
          </a:p>
        </p:txBody>
      </p:sp>
    </p:spTree>
    <p:extLst>
      <p:ext uri="{BB962C8B-B14F-4D97-AF65-F5344CB8AC3E}">
        <p14:creationId xmlns:p14="http://schemas.microsoft.com/office/powerpoint/2010/main" val="419062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n-US" smtClean="0"/>
              <a:t>Use Tabbed Browsing</a:t>
            </a:r>
          </a:p>
        </p:txBody>
      </p:sp>
      <p:sp>
        <p:nvSpPr>
          <p:cNvPr id="23554" name="Rectangle 3"/>
          <p:cNvSpPr>
            <a:spLocks noChangeArrowheads="1"/>
          </p:cNvSpPr>
          <p:nvPr/>
        </p:nvSpPr>
        <p:spPr bwMode="auto">
          <a:xfrm>
            <a:off x="657225" y="1995488"/>
            <a:ext cx="7772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Blog</a:t>
            </a:r>
          </a:p>
          <a:p>
            <a:pPr marL="742950" lvl="1" indent="-285750" eaLnBrk="0" hangingPunct="0">
              <a:spcBef>
                <a:spcPct val="20000"/>
              </a:spcBef>
              <a:buFontTx/>
              <a:buChar char="–"/>
            </a:pPr>
            <a:r>
              <a:rPr lang="en-US" sz="2800" dirty="0">
                <a:solidFill>
                  <a:srgbClr val="000000"/>
                </a:solidFill>
              </a:rPr>
              <a:t>Short for weblog</a:t>
            </a:r>
          </a:p>
          <a:p>
            <a:pPr marL="742950" lvl="1" indent="-285750" eaLnBrk="0" hangingPunct="0">
              <a:spcBef>
                <a:spcPct val="20000"/>
              </a:spcBef>
              <a:buFontTx/>
              <a:buChar char="–"/>
            </a:pPr>
            <a:r>
              <a:rPr lang="en-US" sz="2800" dirty="0">
                <a:solidFill>
                  <a:srgbClr val="000000"/>
                </a:solidFill>
              </a:rPr>
              <a:t>An online journal or column used to </a:t>
            </a:r>
            <a:r>
              <a:rPr lang="en-US" sz="2800" dirty="0" smtClean="0">
                <a:solidFill>
                  <a:srgbClr val="000000"/>
                </a:solidFill>
              </a:rPr>
              <a:t>publish </a:t>
            </a:r>
            <a:r>
              <a:rPr lang="en-US" sz="2800" dirty="0">
                <a:solidFill>
                  <a:srgbClr val="000000"/>
                </a:solidFill>
              </a:rPr>
              <a:t>personal or company information in an informal manner</a:t>
            </a:r>
          </a:p>
          <a:p>
            <a:pPr marL="742950" lvl="1" indent="-285750" eaLnBrk="0" hangingPunct="0">
              <a:spcBef>
                <a:spcPct val="20000"/>
              </a:spcBef>
              <a:buFontTx/>
              <a:buChar char="–"/>
            </a:pPr>
            <a:r>
              <a:rPr lang="en-US" sz="2800" dirty="0" smtClean="0">
                <a:solidFill>
                  <a:srgbClr val="000000"/>
                </a:solidFill>
              </a:rPr>
              <a:t>For example the company that owns Microsoft Word maintain a blog with information about using Word </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en-US" smtClean="0"/>
              <a:t>Use Tabbed Browsing</a:t>
            </a:r>
          </a:p>
        </p:txBody>
      </p:sp>
      <p:sp>
        <p:nvSpPr>
          <p:cNvPr id="24578" name="Rectangle 3"/>
          <p:cNvSpPr>
            <a:spLocks noChangeArrowheads="1"/>
          </p:cNvSpPr>
          <p:nvPr/>
        </p:nvSpPr>
        <p:spPr bwMode="auto">
          <a:xfrm>
            <a:off x="657225" y="1736203"/>
            <a:ext cx="7772400" cy="4374085"/>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Tabbed browsing – a feature of Internet Explorer that enables </a:t>
            </a:r>
            <a:r>
              <a:rPr lang="en-US" sz="3200" b="1" dirty="0" smtClean="0">
                <a:solidFill>
                  <a:srgbClr val="000000"/>
                </a:solidFill>
              </a:rPr>
              <a:t>the opening of multiple web </a:t>
            </a:r>
            <a:r>
              <a:rPr lang="en-US" sz="3200" b="1" dirty="0">
                <a:solidFill>
                  <a:srgbClr val="000000"/>
                </a:solidFill>
              </a:rPr>
              <a:t>sites in a single browser window</a:t>
            </a:r>
          </a:p>
          <a:p>
            <a:pPr marL="742950" lvl="1" indent="-285750" eaLnBrk="0" hangingPunct="0">
              <a:spcBef>
                <a:spcPct val="20000"/>
              </a:spcBef>
              <a:buFontTx/>
              <a:buChar char="–"/>
            </a:pPr>
            <a:r>
              <a:rPr lang="en-US" sz="2800" dirty="0">
                <a:solidFill>
                  <a:srgbClr val="000000"/>
                </a:solidFill>
              </a:rPr>
              <a:t>Open each new webpage in a new tab</a:t>
            </a:r>
          </a:p>
          <a:p>
            <a:pPr marL="742950" lvl="1" indent="-285750" eaLnBrk="0" hangingPunct="0">
              <a:spcBef>
                <a:spcPct val="20000"/>
              </a:spcBef>
              <a:buFontTx/>
              <a:buChar char="–"/>
            </a:pPr>
            <a:r>
              <a:rPr lang="en-US" sz="2800" dirty="0">
                <a:solidFill>
                  <a:srgbClr val="000000"/>
                </a:solidFill>
              </a:rPr>
              <a:t>Switch among open </a:t>
            </a:r>
            <a:r>
              <a:rPr lang="en-US" sz="2800" dirty="0" smtClean="0">
                <a:solidFill>
                  <a:srgbClr val="000000"/>
                </a:solidFill>
              </a:rPr>
              <a:t>Webpages </a:t>
            </a:r>
            <a:r>
              <a:rPr lang="en-US" sz="2800" dirty="0">
                <a:solidFill>
                  <a:srgbClr val="000000"/>
                </a:solidFill>
              </a:rPr>
              <a:t>by clicking the tabs at the upper portion of the screen</a:t>
            </a:r>
          </a:p>
          <a:p>
            <a:pPr marL="742950" lvl="1" indent="-285750" eaLnBrk="0" hangingPunct="0">
              <a:spcBef>
                <a:spcPct val="20000"/>
              </a:spcBef>
              <a:buFontTx/>
              <a:buChar char="–"/>
            </a:pPr>
            <a:r>
              <a:rPr lang="en-US" sz="2800" dirty="0" smtClean="0">
                <a:solidFill>
                  <a:srgbClr val="000000"/>
                </a:solidFill>
              </a:rPr>
              <a:t>Advantage is that there are fewer items on the taskbar</a:t>
            </a:r>
            <a:endParaRPr lang="en-US" sz="2800" dirty="0">
              <a:solidFill>
                <a:srgbClr val="000000"/>
              </a:solidFill>
            </a:endParaRPr>
          </a:p>
          <a:p>
            <a:pPr marL="742950" lvl="1" indent="-285750" eaLnBrk="0" hangingPunct="0">
              <a:spcBef>
                <a:spcPct val="20000"/>
              </a:spcBef>
              <a:buFontTx/>
              <a:buChar char="–"/>
            </a:pP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r>
              <a:rPr lang="en-US" smtClean="0"/>
              <a:t>Use Tabbed Browsing</a:t>
            </a:r>
          </a:p>
        </p:txBody>
      </p:sp>
      <p:sp>
        <p:nvSpPr>
          <p:cNvPr id="25602" name="Rectangle 3"/>
          <p:cNvSpPr>
            <a:spLocks noChangeArrowheads="1"/>
          </p:cNvSpPr>
          <p:nvPr/>
        </p:nvSpPr>
        <p:spPr bwMode="auto">
          <a:xfrm>
            <a:off x="657225" y="1736203"/>
            <a:ext cx="7772400" cy="1608881"/>
          </a:xfrm>
          <a:prstGeom prst="rect">
            <a:avLst/>
          </a:prstGeom>
          <a:noFill/>
          <a:ln w="9525">
            <a:noFill/>
            <a:miter lim="800000"/>
            <a:headEnd/>
            <a:tailEnd/>
          </a:ln>
        </p:spPr>
        <p:txBody>
          <a:bodyPr/>
          <a:lstStyle/>
          <a:p>
            <a:pPr marL="342900" indent="-342900" eaLnBrk="0" hangingPunct="0">
              <a:spcBef>
                <a:spcPct val="20000"/>
              </a:spcBef>
              <a:buFontTx/>
              <a:buChar char="•"/>
            </a:pPr>
            <a:r>
              <a:rPr lang="en-US" sz="3200" b="1" dirty="0">
                <a:solidFill>
                  <a:srgbClr val="000000"/>
                </a:solidFill>
              </a:rPr>
              <a:t>Tab row – displays a tab for each </a:t>
            </a:r>
            <a:r>
              <a:rPr lang="en-US" sz="3200" b="1" dirty="0" smtClean="0">
                <a:solidFill>
                  <a:srgbClr val="000000"/>
                </a:solidFill>
              </a:rPr>
              <a:t>opened </a:t>
            </a:r>
            <a:r>
              <a:rPr lang="en-US" sz="3200" b="1" dirty="0">
                <a:solidFill>
                  <a:srgbClr val="000000"/>
                </a:solidFill>
              </a:rPr>
              <a:t>webpage</a:t>
            </a:r>
            <a:endParaRPr lang="en-US" sz="3200" dirty="0">
              <a:solidFill>
                <a:srgbClr val="000000"/>
              </a:solidFill>
            </a:endParaRPr>
          </a:p>
          <a:p>
            <a:pPr marL="342900" indent="-342900" eaLnBrk="0" hangingPunct="0">
              <a:spcBef>
                <a:spcPct val="20000"/>
              </a:spcBef>
            </a:pPr>
            <a:endParaRPr lang="en-US" sz="3200" b="1" dirty="0">
              <a:solidFill>
                <a:srgbClr val="000000"/>
              </a:solidFill>
            </a:endParaRPr>
          </a:p>
          <a:p>
            <a:pPr marL="742950" lvl="1" indent="-285750" eaLnBrk="0" hangingPunct="0">
              <a:spcBef>
                <a:spcPct val="20000"/>
              </a:spcBef>
              <a:buFontTx/>
              <a:buChar char="–"/>
            </a:pPr>
            <a:endParaRPr lang="en-US" sz="2800" dirty="0">
              <a:solidFill>
                <a:srgbClr val="000000"/>
              </a:solidFill>
            </a:endParaRPr>
          </a:p>
        </p:txBody>
      </p:sp>
      <p:pic>
        <p:nvPicPr>
          <p:cNvPr id="4" name="Picture 2"/>
          <p:cNvPicPr>
            <a:picLocks noChangeAspect="1" noChangeArrowheads="1"/>
          </p:cNvPicPr>
          <p:nvPr/>
        </p:nvPicPr>
        <p:blipFill>
          <a:blip r:embed="rId3" cstate="email"/>
          <a:srcRect/>
          <a:stretch>
            <a:fillRect/>
          </a:stretch>
        </p:blipFill>
        <p:spPr bwMode="auto">
          <a:xfrm>
            <a:off x="419100" y="3451179"/>
            <a:ext cx="87249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8000"/>
      </a:dk1>
      <a:lt1>
        <a:srgbClr val="FFFFFF"/>
      </a:lt1>
      <a:dk2>
        <a:srgbClr val="000000"/>
      </a:dk2>
      <a:lt2>
        <a:srgbClr val="808080"/>
      </a:lt2>
      <a:accent1>
        <a:srgbClr val="BBE0E3"/>
      </a:accent1>
      <a:accent2>
        <a:srgbClr val="333399"/>
      </a:accent2>
      <a:accent3>
        <a:srgbClr val="FFFFFF"/>
      </a:accent3>
      <a:accent4>
        <a:srgbClr val="006C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2180</Words>
  <Application>Microsoft Office PowerPoint</Application>
  <PresentationFormat>On-screen Show (4:3)</PresentationFormat>
  <Paragraphs>351</Paragraphs>
  <Slides>68</Slides>
  <Notes>67</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PowerPoint Presentation</vt:lpstr>
      <vt:lpstr>Objectives</vt:lpstr>
      <vt:lpstr>Objectives</vt:lpstr>
      <vt:lpstr>Objectives</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Use Tabbed Browsing</vt:lpstr>
      <vt:lpstr>Organize Favorites</vt:lpstr>
      <vt:lpstr>Organize Favorites</vt:lpstr>
      <vt:lpstr>Organize Favorites</vt:lpstr>
      <vt:lpstr>Organize Favorites</vt:lpstr>
      <vt:lpstr>Manage Browsing History and Browse with InPrivate</vt:lpstr>
      <vt:lpstr>Manage Browsing History and Browse with InPrivate</vt:lpstr>
      <vt:lpstr>Manage Browsing History and Browse with InPrivate</vt:lpstr>
      <vt:lpstr>Manage Browsing History and Browse with InPrivate</vt:lpstr>
      <vt:lpstr>Manage Browsing History and Browse with InPrivate</vt:lpstr>
      <vt:lpstr>Print, Zoom, and Change the Text Size of Webpages</vt:lpstr>
      <vt:lpstr>Print, Zoom, and Change the Text Size of Webpages</vt:lpstr>
      <vt:lpstr>Print, Zoom, and Change the Text Size of Webpages</vt:lpstr>
      <vt:lpstr>Save Webpage Information</vt:lpstr>
      <vt:lpstr>Manage Add-ons</vt:lpstr>
      <vt:lpstr>Manage Add-ons</vt:lpstr>
      <vt:lpstr>Manage Add-ons</vt:lpstr>
      <vt:lpstr>Manage Add-ons</vt:lpstr>
      <vt:lpstr>Manage Add-ons</vt:lpstr>
      <vt:lpstr>Search the Internet</vt:lpstr>
      <vt:lpstr>Search the Internet</vt:lpstr>
      <vt:lpstr>Search the Internet</vt:lpstr>
      <vt:lpstr>Search the Internet</vt:lpstr>
      <vt:lpstr>Subscribe to and View an RSS Feed</vt:lpstr>
      <vt:lpstr>Subscribe to and View an RSS Feed</vt:lpstr>
      <vt:lpstr>Subscribe to and View an RSS Feed</vt:lpstr>
      <vt:lpstr>Subscribe to and View an RSS Feed</vt:lpstr>
      <vt:lpstr>Use Web Slices, Accelerators, and Suggested Sites</vt:lpstr>
      <vt:lpstr>Use Web Slices, Accelerators, and Suggested Sites</vt:lpstr>
      <vt:lpstr>Use Web Slices, Accelerators, and Suggested Sites</vt:lpstr>
      <vt:lpstr>Use Web Slices, Accelerators, and Suggested Sites</vt:lpstr>
      <vt:lpstr>Use Web Slices, Accelerators, and Suggested Sites</vt:lpstr>
      <vt:lpstr>Block Pop-up Windows and Use the Information Bar</vt:lpstr>
      <vt:lpstr>Block Pop-up Windows and Use the Information Bar</vt:lpstr>
      <vt:lpstr>Protect Against Malware</vt:lpstr>
      <vt:lpstr>Protect Against Malware</vt:lpstr>
      <vt:lpstr>Protect Against Malware</vt:lpstr>
      <vt:lpstr>Protect Against Malware</vt:lpstr>
      <vt:lpstr>Protect Against Malware</vt:lpstr>
      <vt:lpstr>Protect Your Data</vt:lpstr>
      <vt:lpstr>Protect Your Data</vt:lpstr>
      <vt:lpstr>Protect Your Data</vt:lpstr>
      <vt:lpstr>Protect Your Data</vt:lpstr>
      <vt:lpstr>Protect Your Data</vt:lpstr>
      <vt:lpstr>Covered Objectives</vt:lpstr>
      <vt:lpstr>Covered Objectives</vt:lpstr>
      <vt:lpstr>Covered Objectives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 Series</dc:creator>
  <dcterms:created xsi:type="dcterms:W3CDTF">2005-06-17T14:53:09Z</dcterms:created>
  <dcterms:modified xsi:type="dcterms:W3CDTF">2011-04-22T22:09:53Z</dcterms:modified>
</cp:coreProperties>
</file>