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58" r:id="rId3"/>
    <p:sldId id="270" r:id="rId4"/>
    <p:sldId id="277" r:id="rId5"/>
    <p:sldId id="286" r:id="rId6"/>
    <p:sldId id="281" r:id="rId7"/>
    <p:sldId id="332" r:id="rId8"/>
    <p:sldId id="282" r:id="rId9"/>
    <p:sldId id="283" r:id="rId10"/>
    <p:sldId id="285" r:id="rId11"/>
    <p:sldId id="287" r:id="rId12"/>
    <p:sldId id="289" r:id="rId13"/>
    <p:sldId id="294" r:id="rId14"/>
    <p:sldId id="290" r:id="rId15"/>
    <p:sldId id="292" r:id="rId16"/>
    <p:sldId id="291" r:id="rId17"/>
    <p:sldId id="295" r:id="rId18"/>
    <p:sldId id="296" r:id="rId19"/>
    <p:sldId id="297" r:id="rId20"/>
    <p:sldId id="299" r:id="rId21"/>
    <p:sldId id="298" r:id="rId22"/>
    <p:sldId id="300" r:id="rId23"/>
    <p:sldId id="301" r:id="rId24"/>
    <p:sldId id="302" r:id="rId25"/>
    <p:sldId id="303" r:id="rId26"/>
    <p:sldId id="306" r:id="rId27"/>
    <p:sldId id="304" r:id="rId28"/>
    <p:sldId id="307" r:id="rId29"/>
    <p:sldId id="308" r:id="rId30"/>
    <p:sldId id="309" r:id="rId31"/>
    <p:sldId id="310" r:id="rId32"/>
    <p:sldId id="311"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37" r:id="rId49"/>
    <p:sldId id="336" r:id="rId50"/>
    <p:sldId id="329" r:id="rId51"/>
    <p:sldId id="333" r:id="rId52"/>
    <p:sldId id="330" r:id="rId53"/>
    <p:sldId id="334" r:id="rId54"/>
    <p:sldId id="331" r:id="rId55"/>
    <p:sldId id="335" r:id="rId56"/>
    <p:sldId id="280" r:id="rId57"/>
    <p:sldId id="278" r:id="rId58"/>
    <p:sldId id="338"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Jan Snyder" initials="JAS" lastIdx="12" clrIdx="2"/>
  <p:cmAuthor id="3" name="Paul Weaver" initials="paw" lastIdx="4" clrIdx="3"/>
  <p:cmAuthor id="4" name="LD" initials="LD"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80977" autoAdjust="0"/>
  </p:normalViewPr>
  <p:slideViewPr>
    <p:cSldViewPr snapToGrid="0">
      <p:cViewPr>
        <p:scale>
          <a:sx n="78" d="100"/>
          <a:sy n="78" d="100"/>
        </p:scale>
        <p:origin x="-101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09-12-22T01:32:32.844" idx="3">
    <p:pos x="1493" y="3943"/>
    <p:text>Consider adding a slide for Jump List.</p:text>
  </p:cm>
  <p:cm authorId="3" dt="2009-12-22T13:56:06.315" idx="2">
    <p:pos x="10" y="10"/>
    <p:text>jump list comes much later in chapter</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09-12-22T01:41:41.782" idx="6">
    <p:pos x="280" y="3636"/>
    <p:text>Clarify that it is each click that is referred to as a screenshot. (not problem steps recorder)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2E3F5A-4FFA-4AC8-AEB5-60623DE3C590}" type="slidenum">
              <a:rPr lang="en-US"/>
              <a:pPr>
                <a:defRPr/>
              </a:pPr>
              <a:t>‹#›</a:t>
            </a:fld>
            <a:endParaRPr lang="en-US"/>
          </a:p>
        </p:txBody>
      </p:sp>
    </p:spTree>
    <p:extLst>
      <p:ext uri="{BB962C8B-B14F-4D97-AF65-F5344CB8AC3E}">
        <p14:creationId xmlns:p14="http://schemas.microsoft.com/office/powerpoint/2010/main" val="3226855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34E4FF-6524-4921-95EE-E355EC27AE9E}" type="slidenum">
              <a:rPr lang="en-US"/>
              <a:pPr>
                <a:defRPr/>
              </a:pPr>
              <a:t>‹#›</a:t>
            </a:fld>
            <a:endParaRPr lang="en-US"/>
          </a:p>
        </p:txBody>
      </p:sp>
    </p:spTree>
    <p:extLst>
      <p:ext uri="{BB962C8B-B14F-4D97-AF65-F5344CB8AC3E}">
        <p14:creationId xmlns:p14="http://schemas.microsoft.com/office/powerpoint/2010/main" val="1479026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smtClean="0"/>
              <a:t>&lt;#&gt;</a:t>
            </a:r>
          </a:p>
        </p:txBody>
      </p:sp>
      <p:sp>
        <p:nvSpPr>
          <p:cNvPr id="16386" name="Rectangle 7"/>
          <p:cNvSpPr>
            <a:spLocks noGrp="1" noChangeArrowheads="1"/>
          </p:cNvSpPr>
          <p:nvPr>
            <p:ph type="sldNum" sz="quarter" idx="5"/>
          </p:nvPr>
        </p:nvSpPr>
        <p:spPr>
          <a:noFill/>
        </p:spPr>
        <p:txBody>
          <a:bodyPr/>
          <a:lstStyle/>
          <a:p>
            <a:fld id="{D3C50ACF-05F1-4727-A219-3F620AB7BEF5}"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b="1" smtClean="0"/>
              <a:t>Figure 4.9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b="1" smtClean="0"/>
              <a:t>Figure 4.18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b="1" smtClean="0"/>
              <a:t>Figure 4.24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Figure 4.27</a:t>
            </a:r>
          </a:p>
          <a:p>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b="1" dirty="0" smtClean="0"/>
              <a:t>Figure 4.30</a:t>
            </a:r>
          </a:p>
          <a:p>
            <a:endParaRPr lang="en-US"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b="1" dirty="0" smtClean="0"/>
              <a:t>Figure 4.31</a:t>
            </a:r>
          </a:p>
        </p:txBody>
      </p:sp>
      <p:sp>
        <p:nvSpPr>
          <p:cNvPr id="55299" name="Footer Placeholder 3"/>
          <p:cNvSpPr>
            <a:spLocks noGrp="1"/>
          </p:cNvSpPr>
          <p:nvPr>
            <p:ph type="ftr" sz="quarter" idx="4"/>
          </p:nvPr>
        </p:nvSpPr>
        <p:spPr>
          <a:noFill/>
        </p:spPr>
        <p:txBody>
          <a:bodyPr/>
          <a:lstStyle/>
          <a:p>
            <a:r>
              <a:rPr lang="en-US" smtClean="0"/>
              <a:t>&lt;#&gt;</a:t>
            </a:r>
          </a:p>
        </p:txBody>
      </p:sp>
      <p:sp>
        <p:nvSpPr>
          <p:cNvPr id="55300" name="Slide Number Placeholder 4"/>
          <p:cNvSpPr>
            <a:spLocks noGrp="1"/>
          </p:cNvSpPr>
          <p:nvPr>
            <p:ph type="sldNum" sz="quarter" idx="5"/>
          </p:nvPr>
        </p:nvSpPr>
        <p:spPr>
          <a:noFill/>
        </p:spPr>
        <p:txBody>
          <a:bodyPr/>
          <a:lstStyle/>
          <a:p>
            <a:fld id="{2E19A1EE-A49F-4D67-B474-E22D8CE7534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b="1" dirty="0" smtClean="0"/>
              <a:t>Figure 4.32</a:t>
            </a:r>
          </a:p>
          <a:p>
            <a:endParaRPr lang="en-US"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b="1" smtClean="0"/>
              <a:t>Figure 4.37</a:t>
            </a:r>
          </a:p>
        </p:txBody>
      </p:sp>
      <p:sp>
        <p:nvSpPr>
          <p:cNvPr id="61443" name="Footer Placeholder 3"/>
          <p:cNvSpPr>
            <a:spLocks noGrp="1"/>
          </p:cNvSpPr>
          <p:nvPr>
            <p:ph type="ftr" sz="quarter" idx="4"/>
          </p:nvPr>
        </p:nvSpPr>
        <p:spPr>
          <a:noFill/>
        </p:spPr>
        <p:txBody>
          <a:bodyPr/>
          <a:lstStyle/>
          <a:p>
            <a:r>
              <a:rPr lang="en-US" smtClean="0"/>
              <a:t>&lt;#&gt;</a:t>
            </a:r>
          </a:p>
        </p:txBody>
      </p:sp>
      <p:sp>
        <p:nvSpPr>
          <p:cNvPr id="61444" name="Slide Number Placeholder 4"/>
          <p:cNvSpPr>
            <a:spLocks noGrp="1"/>
          </p:cNvSpPr>
          <p:nvPr>
            <p:ph type="sldNum" sz="quarter" idx="5"/>
          </p:nvPr>
        </p:nvSpPr>
        <p:spPr>
          <a:noFill/>
        </p:spPr>
        <p:txBody>
          <a:bodyPr/>
          <a:lstStyle/>
          <a:p>
            <a:fld id="{9EB25611-38E7-4348-82B9-D0795614ACCD}"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b="1" smtClean="0"/>
              <a:t>Figure 4.42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n-US" b="1" smtClean="0"/>
              <a:t>Figure 4.43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r>
              <a:rPr lang="en-US" b="1" smtClean="0"/>
              <a:t>Figure 4.45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r>
              <a:rPr lang="en-US" b="1" smtClean="0"/>
              <a:t>Figure 4.48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b="1" smtClean="0"/>
              <a:t>Figure 4.6</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r>
              <a:rPr lang="en-US" b="1" smtClean="0"/>
              <a:t>Figure 4.54</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US" b="1" dirty="0" smtClean="0"/>
              <a:t>Figure 4.56</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b="1" smtClean="0"/>
              <a:t>Figure 4.8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C334E4FF-6524-4921-95EE-E355EC27AE9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email"/>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defRPr/>
            </a:pPr>
            <a:r>
              <a:rPr lang="en-US" sz="1000" i="1" baseline="30000" dirty="0">
                <a:solidFill>
                  <a:schemeClr val="tx2"/>
                </a:solidFill>
              </a:rPr>
              <a:t>	with Windows 7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9DC220E2-E1E0-439E-9D0C-9A8978060051}" type="slidenum">
              <a:rPr lang="en-US" sz="1000" baseline="30000">
                <a:solidFill>
                  <a:schemeClr val="tx2"/>
                </a:solidFill>
              </a:rPr>
              <a:pPr algn="ctr">
                <a:spcBef>
                  <a:spcPct val="50000"/>
                </a:spcBef>
                <a:tabLst>
                  <a:tab pos="285750" algn="l"/>
                  <a:tab pos="3998913" algn="ctr"/>
                  <a:tab pos="8004175" algn="r"/>
                </a:tabLst>
                <a:defRPr/>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Windows </a:t>
            </a:r>
            <a:r>
              <a:rPr lang="en-US" sz="2800" b="1" i="1" smtClean="0"/>
              <a:t>7 </a:t>
            </a:r>
            <a:r>
              <a:rPr lang="en-US" sz="2800" b="1" i="1" smtClean="0"/>
              <a:t>Comprehensive</a:t>
            </a:r>
            <a:endParaRPr lang="en-US" sz="2800" b="1" i="1" dirty="0" smtClean="0"/>
          </a:p>
          <a:p>
            <a:pPr algn="ctr" eaLnBrk="1" hangingPunct="1">
              <a:lnSpc>
                <a:spcPct val="160000"/>
              </a:lnSpc>
              <a:buFontTx/>
              <a:buNone/>
            </a:pPr>
            <a:r>
              <a:rPr lang="en-US" sz="2800" b="1" dirty="0" smtClean="0">
                <a:solidFill>
                  <a:schemeClr val="tx2"/>
                </a:solidFill>
              </a:rPr>
              <a:t>Chapter 4</a:t>
            </a:r>
          </a:p>
          <a:p>
            <a:pPr algn="ctr" eaLnBrk="1" hangingPunct="1">
              <a:spcAft>
                <a:spcPts val="1300"/>
              </a:spcAft>
              <a:buFontTx/>
              <a:buNone/>
            </a:pPr>
            <a:r>
              <a:rPr lang="en-US" sz="2400" dirty="0" smtClean="0">
                <a:solidFill>
                  <a:schemeClr val="tx2"/>
                </a:solidFill>
              </a:rPr>
              <a:t>Personalizing Your Windows 7 Environment</a:t>
            </a:r>
            <a:br>
              <a:rPr lang="en-US" sz="2400" dirty="0" smtClean="0">
                <a:solidFill>
                  <a:schemeClr val="tx2"/>
                </a:solidFill>
              </a:rPr>
            </a:br>
            <a:r>
              <a:rPr lang="en-US" sz="2400" dirty="0" smtClean="0">
                <a:solidFill>
                  <a:schemeClr val="tx2"/>
                </a:solidFill>
              </a:rPr>
              <a:t>and Using Windows Media Player</a:t>
            </a:r>
          </a:p>
          <a:p>
            <a:pPr eaLnBrk="1" hangingPunct="1">
              <a:lnSpc>
                <a:spcPct val="90000"/>
              </a:lnSpc>
            </a:pPr>
            <a:endParaRPr lang="en-US" dirty="0" smtClean="0"/>
          </a:p>
        </p:txBody>
      </p:sp>
      <p:sp>
        <p:nvSpPr>
          <p:cNvPr id="15362" name="Rectangle 25"/>
          <p:cNvSpPr>
            <a:spLocks noGrp="1" noChangeArrowheads="1"/>
          </p:cNvSpPr>
          <p:nvPr>
            <p:ph type="title"/>
          </p:nvPr>
        </p:nvSpPr>
        <p:spPr/>
        <p:txBody>
          <a:bodyPr/>
          <a:lstStyle/>
          <a:p>
            <a:pPr eaLnBrk="1" hangingPunct="1"/>
            <a:endParaRPr lang="en-US" smtClean="0"/>
          </a:p>
        </p:txBody>
      </p:sp>
      <p:pic>
        <p:nvPicPr>
          <p:cNvPr id="15363" name="Picture 24" descr="GO! Banner 3"/>
          <p:cNvPicPr>
            <a:picLocks noChangeAspect="1" noChangeArrowheads="1"/>
          </p:cNvPicPr>
          <p:nvPr/>
        </p:nvPicPr>
        <p:blipFill>
          <a:blip r:embed="rId3" cstate="email"/>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27650" name="Rectangle 3"/>
          <p:cNvSpPr>
            <a:spLocks noGrp="1" noChangeArrowheads="1"/>
          </p:cNvSpPr>
          <p:nvPr>
            <p:ph type="body" idx="4294967295"/>
          </p:nvPr>
        </p:nvSpPr>
        <p:spPr>
          <a:xfrm>
            <a:off x="657225" y="1995488"/>
            <a:ext cx="7772400" cy="4114800"/>
          </a:xfrm>
        </p:spPr>
        <p:txBody>
          <a:bodyPr/>
          <a:lstStyle/>
          <a:p>
            <a:r>
              <a:rPr lang="en-US" b="1" dirty="0" smtClean="0"/>
              <a:t>Aero – desktop experience that features a translucent glass design for windows, attractive graphics, taskbar previews of open windows, and the Aero features, such as Snap and Aero Peek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28674" name="Rectangle 3"/>
          <p:cNvSpPr>
            <a:spLocks noGrp="1" noChangeArrowheads="1"/>
          </p:cNvSpPr>
          <p:nvPr>
            <p:ph type="body" idx="4294967295"/>
          </p:nvPr>
        </p:nvSpPr>
        <p:spPr>
          <a:xfrm>
            <a:off x="657225" y="1995488"/>
            <a:ext cx="7772400" cy="4114800"/>
          </a:xfrm>
        </p:spPr>
        <p:txBody>
          <a:bodyPr/>
          <a:lstStyle/>
          <a:p>
            <a:r>
              <a:rPr lang="en-US" b="1" dirty="0" smtClean="0"/>
              <a:t>Spyware – software that sends information about your web surfing habits to a website without your knowledge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t>Personalize the Start Menu</a:t>
            </a:r>
          </a:p>
        </p:txBody>
      </p:sp>
      <p:sp>
        <p:nvSpPr>
          <p:cNvPr id="29698" name="Rectangle 3"/>
          <p:cNvSpPr>
            <a:spLocks noGrp="1" noChangeArrowheads="1"/>
          </p:cNvSpPr>
          <p:nvPr>
            <p:ph type="body" idx="4294967295"/>
          </p:nvPr>
        </p:nvSpPr>
        <p:spPr>
          <a:xfrm>
            <a:off x="657225" y="1995488"/>
            <a:ext cx="7772400" cy="4114800"/>
          </a:xfrm>
        </p:spPr>
        <p:txBody>
          <a:bodyPr/>
          <a:lstStyle/>
          <a:p>
            <a:r>
              <a:rPr lang="en-US" b="1" dirty="0" smtClean="0"/>
              <a:t>Start menu – list of choices that provides access to a computer’s programs, folders, and settings</a:t>
            </a:r>
          </a:p>
          <a:p>
            <a:pPr lvl="1"/>
            <a:r>
              <a:rPr lang="en-US" dirty="0" smtClean="0"/>
              <a:t>Useful for controlling programs and files that appear there</a:t>
            </a:r>
          </a:p>
          <a:p>
            <a:pPr lvl="1"/>
            <a:r>
              <a:rPr lang="en-US" dirty="0" smtClean="0"/>
              <a:t>Useful for performing common tasks (i.e., starting programs, opening commonly used programs, turning off computer)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en-US" smtClean="0"/>
              <a:t>Personalize the Start Menu</a:t>
            </a:r>
          </a:p>
        </p:txBody>
      </p:sp>
      <p:sp>
        <p:nvSpPr>
          <p:cNvPr id="30722" name="Rectangle 3"/>
          <p:cNvSpPr>
            <a:spLocks noGrp="1" noChangeArrowheads="1"/>
          </p:cNvSpPr>
          <p:nvPr>
            <p:ph type="body" idx="4294967295"/>
          </p:nvPr>
        </p:nvSpPr>
        <p:spPr>
          <a:xfrm>
            <a:off x="657225" y="1995488"/>
            <a:ext cx="7772400" cy="4114800"/>
          </a:xfrm>
        </p:spPr>
        <p:txBody>
          <a:bodyPr/>
          <a:lstStyle/>
          <a:p>
            <a:r>
              <a:rPr lang="en-US" b="1" dirty="0" smtClean="0"/>
              <a:t>Programs list – left side of the Start menu that displays recently used programs on the bottom, programs pinned to the Start menu at the top, and a button to display all the programs on a computer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eaLnBrk="1" hangingPunct="1"/>
            <a:r>
              <a:rPr lang="en-US" smtClean="0"/>
              <a:t>Personalize the Start Menu</a:t>
            </a:r>
          </a:p>
        </p:txBody>
      </p:sp>
      <p:sp>
        <p:nvSpPr>
          <p:cNvPr id="31746" name="Rectangle 3"/>
          <p:cNvSpPr>
            <a:spLocks noGrp="1" noChangeArrowheads="1"/>
          </p:cNvSpPr>
          <p:nvPr>
            <p:ph type="body" idx="4294967295"/>
          </p:nvPr>
        </p:nvSpPr>
        <p:spPr>
          <a:xfrm>
            <a:off x="657225" y="1995488"/>
            <a:ext cx="7772400" cy="4114800"/>
          </a:xfrm>
        </p:spPr>
        <p:txBody>
          <a:bodyPr/>
          <a:lstStyle/>
          <a:p>
            <a:r>
              <a:rPr lang="en-US" b="1" dirty="0" smtClean="0"/>
              <a:t>Common folders and features – right side of the Start menu that provides quick access to the folders and features used most often</a:t>
            </a:r>
          </a:p>
          <a:p>
            <a:r>
              <a:rPr lang="en-US" b="1" dirty="0" smtClean="0"/>
              <a:t>Search box – area on the Start menu from which one can search for programs, files, folders, and e-mail messages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pPr eaLnBrk="1" hangingPunct="1"/>
            <a:r>
              <a:rPr lang="en-US" smtClean="0"/>
              <a:t>Personalize the Start Menu</a:t>
            </a:r>
          </a:p>
        </p:txBody>
      </p:sp>
      <p:sp>
        <p:nvSpPr>
          <p:cNvPr id="32770" name="Rectangle 3"/>
          <p:cNvSpPr>
            <a:spLocks noGrp="1" noChangeArrowheads="1"/>
          </p:cNvSpPr>
          <p:nvPr>
            <p:ph type="body" idx="4294967295"/>
          </p:nvPr>
        </p:nvSpPr>
        <p:spPr>
          <a:xfrm>
            <a:off x="657225" y="1995488"/>
            <a:ext cx="7772400" cy="4114800"/>
          </a:xfrm>
        </p:spPr>
        <p:txBody>
          <a:bodyPr/>
          <a:lstStyle/>
          <a:p>
            <a:r>
              <a:rPr lang="en-US" b="1" dirty="0" smtClean="0"/>
              <a:t>Shut down button – displays a menu for switching users, logging off, restarting, or shutting down</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eaLnBrk="1" hangingPunct="1"/>
            <a:r>
              <a:rPr lang="en-US" smtClean="0"/>
              <a:t>Personalize the Start Menu</a:t>
            </a:r>
          </a:p>
        </p:txBody>
      </p:sp>
      <p:pic>
        <p:nvPicPr>
          <p:cNvPr id="33794" name="Picture 2"/>
          <p:cNvPicPr>
            <a:picLocks noChangeAspect="1" noChangeArrowheads="1"/>
          </p:cNvPicPr>
          <p:nvPr/>
        </p:nvPicPr>
        <p:blipFill>
          <a:blip r:embed="rId3" cstate="email"/>
          <a:srcRect/>
          <a:stretch>
            <a:fillRect/>
          </a:stretch>
        </p:blipFill>
        <p:spPr bwMode="auto">
          <a:xfrm>
            <a:off x="363538" y="1851025"/>
            <a:ext cx="85915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smtClean="0"/>
              <a:t>Personalize the Taskbar</a:t>
            </a:r>
          </a:p>
        </p:txBody>
      </p:sp>
      <p:sp>
        <p:nvSpPr>
          <p:cNvPr id="35842" name="Rectangle 3"/>
          <p:cNvSpPr>
            <a:spLocks noGrp="1" noChangeArrowheads="1"/>
          </p:cNvSpPr>
          <p:nvPr>
            <p:ph type="body" idx="4294967295"/>
          </p:nvPr>
        </p:nvSpPr>
        <p:spPr>
          <a:xfrm>
            <a:off x="657225" y="1995488"/>
            <a:ext cx="7772400" cy="4114800"/>
          </a:xfrm>
        </p:spPr>
        <p:txBody>
          <a:bodyPr/>
          <a:lstStyle/>
          <a:p>
            <a:r>
              <a:rPr lang="en-US" b="1" dirty="0" smtClean="0"/>
              <a:t>Taskbar – area along the lower edge of the desktop that contains the Start button, a button for all open programs, and the notification area</a:t>
            </a:r>
          </a:p>
          <a:p>
            <a:pPr lvl="1"/>
            <a:r>
              <a:rPr lang="en-US" dirty="0" smtClean="0"/>
              <a:t>Can be moved, hidden, and resized</a:t>
            </a:r>
          </a:p>
          <a:p>
            <a:pPr lvl="1"/>
            <a:r>
              <a:rPr lang="en-US" dirty="0" smtClean="0"/>
              <a:t>Can be made more efficient if toolbars are added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r>
              <a:rPr lang="en-US" smtClean="0"/>
              <a:t>Personalize the Taskbar</a:t>
            </a:r>
          </a:p>
        </p:txBody>
      </p:sp>
      <p:pic>
        <p:nvPicPr>
          <p:cNvPr id="36866" name="Picture 2"/>
          <p:cNvPicPr>
            <a:picLocks noChangeAspect="1" noChangeArrowheads="1"/>
          </p:cNvPicPr>
          <p:nvPr/>
        </p:nvPicPr>
        <p:blipFill>
          <a:blip r:embed="rId3" cstate="email"/>
          <a:srcRect/>
          <a:stretch>
            <a:fillRect/>
          </a:stretch>
        </p:blipFill>
        <p:spPr bwMode="auto">
          <a:xfrm>
            <a:off x="357188" y="2833688"/>
            <a:ext cx="84296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eaLnBrk="1" hangingPunct="1"/>
            <a:r>
              <a:rPr lang="en-US" smtClean="0"/>
              <a:t>Personalize the Taskbar</a:t>
            </a:r>
          </a:p>
        </p:txBody>
      </p:sp>
      <p:sp>
        <p:nvSpPr>
          <p:cNvPr id="38914" name="Rectangle 3"/>
          <p:cNvSpPr>
            <a:spLocks noGrp="1" noChangeArrowheads="1"/>
          </p:cNvSpPr>
          <p:nvPr>
            <p:ph type="body" idx="4294967295"/>
          </p:nvPr>
        </p:nvSpPr>
        <p:spPr>
          <a:xfrm>
            <a:off x="657225" y="1995488"/>
            <a:ext cx="7772400" cy="4114800"/>
          </a:xfrm>
        </p:spPr>
        <p:txBody>
          <a:bodyPr/>
          <a:lstStyle/>
          <a:p>
            <a:r>
              <a:rPr lang="en-US" b="1" dirty="0" smtClean="0"/>
              <a:t>Notification area – area at the right end of the taskbar that contains some programs and notifications</a:t>
            </a:r>
          </a:p>
          <a:p>
            <a:pPr lvl="1"/>
            <a:r>
              <a:rPr lang="en-US" dirty="0" smtClean="0"/>
              <a:t>Also referred to as the system tray or the status area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type="body" idx="1"/>
          </p:nvPr>
        </p:nvSpPr>
        <p:spPr>
          <a:xfrm>
            <a:off x="657225" y="1330325"/>
            <a:ext cx="7772400" cy="4779963"/>
          </a:xfrm>
        </p:spPr>
        <p:txBody>
          <a:bodyPr/>
          <a:lstStyle/>
          <a:p>
            <a:r>
              <a:rPr lang="en-US" b="1" smtClean="0"/>
              <a:t>Personalize the Desktop and Screen Saver</a:t>
            </a:r>
          </a:p>
          <a:p>
            <a:r>
              <a:rPr lang="en-US" b="1" smtClean="0"/>
              <a:t>Personalize the Start Menu</a:t>
            </a:r>
          </a:p>
          <a:p>
            <a:r>
              <a:rPr lang="en-US" b="1" smtClean="0"/>
              <a:t>Personalize the Taskbar</a:t>
            </a:r>
          </a:p>
          <a:p>
            <a:r>
              <a:rPr lang="en-US" b="1" smtClean="0"/>
              <a:t>Personalize the Desktop by Adding Gadgets</a:t>
            </a:r>
          </a:p>
          <a:p>
            <a:r>
              <a:rPr lang="en-US" b="1" smtClean="0"/>
              <a:t>Personalize the Ease of Access Center and Use the Problem Steps Recorder</a:t>
            </a:r>
          </a:p>
          <a:p>
            <a:endParaRPr 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pPr eaLnBrk="1" hangingPunct="1"/>
            <a:r>
              <a:rPr lang="en-US" smtClean="0"/>
              <a:t>Personalize the Taskbar</a:t>
            </a:r>
          </a:p>
        </p:txBody>
      </p:sp>
      <p:sp>
        <p:nvSpPr>
          <p:cNvPr id="39938" name="Rectangle 3"/>
          <p:cNvSpPr>
            <a:spLocks noGrp="1" noChangeArrowheads="1"/>
          </p:cNvSpPr>
          <p:nvPr>
            <p:ph type="body" idx="4294967295"/>
          </p:nvPr>
        </p:nvSpPr>
        <p:spPr>
          <a:xfrm>
            <a:off x="657225" y="1995488"/>
            <a:ext cx="7772400" cy="4114800"/>
          </a:xfrm>
        </p:spPr>
        <p:txBody>
          <a:bodyPr/>
          <a:lstStyle/>
          <a:p>
            <a:r>
              <a:rPr lang="en-US" b="1" smtClean="0"/>
              <a:t>Notification – small pop-up window providing information about status, progress, and detection of new devices</a:t>
            </a:r>
          </a:p>
          <a:p>
            <a:pPr lvl="1"/>
            <a:r>
              <a:rPr lang="en-US" smtClean="0"/>
              <a:t>May display from time to time</a:t>
            </a:r>
          </a:p>
          <a:p>
            <a:pPr lvl="1"/>
            <a:r>
              <a:rPr lang="en-US" smtClean="0"/>
              <a:t>Examples include incoming e-mail, updates, network connectivity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r>
              <a:rPr lang="en-US" smtClean="0"/>
              <a:t>Personalize the Taskbar</a:t>
            </a:r>
          </a:p>
        </p:txBody>
      </p:sp>
      <p:sp>
        <p:nvSpPr>
          <p:cNvPr id="40962" name="Rectangle 3"/>
          <p:cNvSpPr>
            <a:spLocks noGrp="1" noChangeArrowheads="1"/>
          </p:cNvSpPr>
          <p:nvPr>
            <p:ph type="body" idx="4294967295"/>
          </p:nvPr>
        </p:nvSpPr>
        <p:spPr>
          <a:xfrm>
            <a:off x="657225" y="1995488"/>
            <a:ext cx="7772400" cy="4114800"/>
          </a:xfrm>
        </p:spPr>
        <p:txBody>
          <a:bodyPr/>
          <a:lstStyle/>
          <a:p>
            <a:r>
              <a:rPr lang="en-US" b="1" dirty="0" smtClean="0"/>
              <a:t>Action Center – lists important messages about security and maintenances settings on your computer that need your attention</a:t>
            </a:r>
          </a:p>
          <a:p>
            <a:pPr lvl="1"/>
            <a:r>
              <a:rPr lang="en-US" dirty="0" smtClean="0"/>
              <a:t>Central place to view alerts and take actions</a:t>
            </a:r>
          </a:p>
          <a:p>
            <a:pPr lvl="1"/>
            <a:r>
              <a:rPr lang="en-US" dirty="0" smtClean="0"/>
              <a:t>An example would be to view and install updates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r>
              <a:rPr lang="en-US" smtClean="0"/>
              <a:t>Personalize the Taskbar</a:t>
            </a:r>
          </a:p>
        </p:txBody>
      </p:sp>
      <p:pic>
        <p:nvPicPr>
          <p:cNvPr id="43010" name="Picture 2"/>
          <p:cNvPicPr>
            <a:picLocks noChangeAspect="1" noChangeArrowheads="1"/>
          </p:cNvPicPr>
          <p:nvPr/>
        </p:nvPicPr>
        <p:blipFill>
          <a:blip r:embed="rId3" cstate="email"/>
          <a:srcRect/>
          <a:stretch>
            <a:fillRect/>
          </a:stretch>
        </p:blipFill>
        <p:spPr bwMode="auto">
          <a:xfrm>
            <a:off x="457200" y="1403350"/>
            <a:ext cx="84582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smtClean="0"/>
              <a:t>Personalize the Desktop</a:t>
            </a:r>
            <a:br>
              <a:rPr lang="en-US" dirty="0" smtClean="0"/>
            </a:br>
            <a:r>
              <a:rPr lang="en-US" dirty="0" smtClean="0"/>
              <a:t>by Adding Gadgets</a:t>
            </a:r>
          </a:p>
        </p:txBody>
      </p:sp>
      <p:sp>
        <p:nvSpPr>
          <p:cNvPr id="45058" name="Rectangle 3"/>
          <p:cNvSpPr>
            <a:spLocks noGrp="1" noChangeArrowheads="1"/>
          </p:cNvSpPr>
          <p:nvPr>
            <p:ph type="body" idx="1"/>
          </p:nvPr>
        </p:nvSpPr>
        <p:spPr/>
        <p:txBody>
          <a:bodyPr/>
          <a:lstStyle/>
          <a:p>
            <a:r>
              <a:rPr lang="en-US" b="1" dirty="0" smtClean="0"/>
              <a:t>Gadget – mini-program that offers information and provides easy access to frequently used tools</a:t>
            </a:r>
          </a:p>
          <a:p>
            <a:pPr lvl="1"/>
            <a:r>
              <a:rPr lang="en-US" dirty="0" smtClean="0"/>
              <a:t>Also known as a desktop gadget</a:t>
            </a:r>
          </a:p>
          <a:p>
            <a:pPr lvl="1"/>
            <a:r>
              <a:rPr lang="en-US" dirty="0" smtClean="0"/>
              <a:t>Can display continuously updated information and enable performing common tasks without opening a window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dirty="0" smtClean="0"/>
              <a:t>Personalize the Desktop</a:t>
            </a:r>
            <a:br>
              <a:rPr lang="en-US" dirty="0" smtClean="0"/>
            </a:br>
            <a:r>
              <a:rPr lang="en-US" dirty="0" smtClean="0"/>
              <a:t>by Adding Gadgets</a:t>
            </a:r>
          </a:p>
        </p:txBody>
      </p:sp>
      <p:pic>
        <p:nvPicPr>
          <p:cNvPr id="46082" name="Picture 2"/>
          <p:cNvPicPr>
            <a:picLocks noChangeAspect="1" noChangeArrowheads="1"/>
          </p:cNvPicPr>
          <p:nvPr/>
        </p:nvPicPr>
        <p:blipFill>
          <a:blip r:embed="rId3" cstate="email"/>
          <a:srcRect/>
          <a:stretch>
            <a:fillRect/>
          </a:stretch>
        </p:blipFill>
        <p:spPr bwMode="auto">
          <a:xfrm>
            <a:off x="323850" y="1677988"/>
            <a:ext cx="882015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smtClean="0"/>
              <a:t>Personalize the Desktop</a:t>
            </a:r>
            <a:br>
              <a:rPr lang="en-US" dirty="0" smtClean="0"/>
            </a:br>
            <a:r>
              <a:rPr lang="en-US" dirty="0" smtClean="0"/>
              <a:t>by Adding Gadgets</a:t>
            </a:r>
          </a:p>
        </p:txBody>
      </p:sp>
      <p:sp>
        <p:nvSpPr>
          <p:cNvPr id="48130" name="Rectangle 3"/>
          <p:cNvSpPr>
            <a:spLocks noGrp="1" noChangeArrowheads="1"/>
          </p:cNvSpPr>
          <p:nvPr>
            <p:ph type="body" idx="1"/>
          </p:nvPr>
        </p:nvSpPr>
        <p:spPr/>
        <p:txBody>
          <a:bodyPr/>
          <a:lstStyle/>
          <a:p>
            <a:r>
              <a:rPr lang="en-US" b="1" smtClean="0"/>
              <a:t>Feeds</a:t>
            </a:r>
          </a:p>
          <a:p>
            <a:pPr lvl="1"/>
            <a:r>
              <a:rPr lang="en-US" smtClean="0"/>
              <a:t>Also known as RSS feeds, XML feeds, syndicated content, or web feeds</a:t>
            </a:r>
          </a:p>
          <a:p>
            <a:pPr lvl="1"/>
            <a:r>
              <a:rPr lang="en-US" smtClean="0"/>
              <a:t>Contain frequently updated content published by a website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dirty="0" smtClean="0"/>
              <a:t>Personalize the Desktop</a:t>
            </a:r>
            <a:br>
              <a:rPr lang="en-US" dirty="0" smtClean="0"/>
            </a:br>
            <a:r>
              <a:rPr lang="en-US" dirty="0" smtClean="0"/>
              <a:t>by Adding Gadgets</a:t>
            </a:r>
          </a:p>
        </p:txBody>
      </p:sp>
      <p:sp>
        <p:nvSpPr>
          <p:cNvPr id="49154" name="Rectangle 3"/>
          <p:cNvSpPr>
            <a:spLocks noGrp="1" noChangeArrowheads="1"/>
          </p:cNvSpPr>
          <p:nvPr>
            <p:ph type="body" idx="1"/>
          </p:nvPr>
        </p:nvSpPr>
        <p:spPr/>
        <p:txBody>
          <a:bodyPr/>
          <a:lstStyle/>
          <a:p>
            <a:r>
              <a:rPr lang="en-US" b="1" smtClean="0"/>
              <a:t>RSS</a:t>
            </a:r>
          </a:p>
          <a:p>
            <a:pPr lvl="1"/>
            <a:r>
              <a:rPr lang="en-US" smtClean="0"/>
              <a:t>Acronym for Really Simple Syndication</a:t>
            </a:r>
          </a:p>
          <a:p>
            <a:pPr lvl="1"/>
            <a:r>
              <a:rPr lang="en-US" smtClean="0"/>
              <a:t>Syndication format popular for collecting updates to blogs and news sites</a:t>
            </a:r>
          </a:p>
          <a:p>
            <a:pPr lvl="1"/>
            <a:r>
              <a:rPr lang="en-US" smtClean="0"/>
              <a:t>Syndication format – publishing format that views headlines of the latest updates from blogs and websites all from within a single newsreader program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sp>
        <p:nvSpPr>
          <p:cNvPr id="50178" name="Rectangle 3"/>
          <p:cNvSpPr>
            <a:spLocks noGrp="1" noChangeArrowheads="1"/>
          </p:cNvSpPr>
          <p:nvPr>
            <p:ph type="body" idx="1"/>
          </p:nvPr>
        </p:nvSpPr>
        <p:spPr/>
        <p:txBody>
          <a:bodyPr/>
          <a:lstStyle/>
          <a:p>
            <a:r>
              <a:rPr lang="en-US" b="1" dirty="0" smtClean="0"/>
              <a:t>Ease of Access Center – centralized location for accessibility settings and programs that can make a computer easier and more comfortable to use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pic>
        <p:nvPicPr>
          <p:cNvPr id="51202" name="Picture 2"/>
          <p:cNvPicPr>
            <a:picLocks noChangeAspect="1" noChangeArrowheads="1"/>
          </p:cNvPicPr>
          <p:nvPr/>
        </p:nvPicPr>
        <p:blipFill>
          <a:blip r:embed="rId3" cstate="email"/>
          <a:srcRect/>
          <a:stretch>
            <a:fillRect/>
          </a:stretch>
        </p:blipFill>
        <p:spPr bwMode="auto">
          <a:xfrm>
            <a:off x="844550" y="1703388"/>
            <a:ext cx="7129463"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sp>
        <p:nvSpPr>
          <p:cNvPr id="53250" name="Rectangle 3"/>
          <p:cNvSpPr>
            <a:spLocks noGrp="1" noChangeArrowheads="1"/>
          </p:cNvSpPr>
          <p:nvPr>
            <p:ph type="body" idx="1"/>
          </p:nvPr>
        </p:nvSpPr>
        <p:spPr/>
        <p:txBody>
          <a:bodyPr/>
          <a:lstStyle/>
          <a:p>
            <a:r>
              <a:rPr lang="en-US" b="1" smtClean="0"/>
              <a:t>Magnifier – screen enlarger that magnifies a portion of the screen</a:t>
            </a:r>
          </a:p>
          <a:p>
            <a:pPr lvl="1"/>
            <a:r>
              <a:rPr lang="en-US" smtClean="0"/>
              <a:t>Helpful for computer users with impaired vision and for those who require occasional screen magnification for performing various tasks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r>
              <a:rPr lang="en-US" b="1" smtClean="0"/>
              <a:t>Explore Windows Media Player</a:t>
            </a:r>
          </a:p>
          <a:p>
            <a:r>
              <a:rPr lang="en-US" b="1" smtClean="0"/>
              <a:t>Play Music Using Media Player</a:t>
            </a:r>
          </a:p>
          <a:p>
            <a:r>
              <a:rPr lang="en-US" b="1" smtClean="0"/>
              <a:t>Rip a CD</a:t>
            </a:r>
          </a:p>
          <a:p>
            <a:r>
              <a:rPr lang="en-US" b="1" smtClean="0"/>
              <a:t>Burn a CD</a:t>
            </a:r>
          </a:p>
          <a:p>
            <a:r>
              <a:rPr lang="en-US" b="1" smtClean="0"/>
              <a:t>Watch Videos Using Windows Media Player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pic>
        <p:nvPicPr>
          <p:cNvPr id="54274" name="Picture 2"/>
          <p:cNvPicPr>
            <a:picLocks noChangeAspect="1" noChangeArrowheads="1"/>
          </p:cNvPicPr>
          <p:nvPr/>
        </p:nvPicPr>
        <p:blipFill>
          <a:blip r:embed="rId3" cstate="email"/>
          <a:srcRect/>
          <a:stretch>
            <a:fillRect/>
          </a:stretch>
        </p:blipFill>
        <p:spPr bwMode="auto">
          <a:xfrm>
            <a:off x="808038" y="1787525"/>
            <a:ext cx="7597775" cy="46132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sp>
        <p:nvSpPr>
          <p:cNvPr id="56322" name="Rectangle 3"/>
          <p:cNvSpPr>
            <a:spLocks noGrp="1" noChangeArrowheads="1"/>
          </p:cNvSpPr>
          <p:nvPr>
            <p:ph type="body" idx="1"/>
          </p:nvPr>
        </p:nvSpPr>
        <p:spPr/>
        <p:txBody>
          <a:bodyPr/>
          <a:lstStyle/>
          <a:p>
            <a:r>
              <a:rPr lang="en-US" b="1" dirty="0" smtClean="0"/>
              <a:t>Problem Steps Recorder – captures steps performed on a computer including a text description of where clicked and a picture of the screen during each click</a:t>
            </a:r>
          </a:p>
          <a:p>
            <a:pPr lvl="1"/>
            <a:r>
              <a:rPr lang="en-US" dirty="0" smtClean="0"/>
              <a:t>The picture of the screen during each click is referred to as a screenshot</a:t>
            </a:r>
          </a:p>
          <a:p>
            <a:pPr>
              <a:buFontTx/>
              <a:buNone/>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3600" dirty="0" smtClean="0"/>
              <a:t>Personalize the Ease of Access Center and Use the Problem</a:t>
            </a:r>
            <a:br>
              <a:rPr lang="en-US" sz="3600" dirty="0" smtClean="0"/>
            </a:br>
            <a:r>
              <a:rPr lang="en-US" sz="3600" dirty="0" smtClean="0"/>
              <a:t>Steps Recorder</a:t>
            </a:r>
          </a:p>
        </p:txBody>
      </p:sp>
      <p:pic>
        <p:nvPicPr>
          <p:cNvPr id="57346" name="Picture 2"/>
          <p:cNvPicPr>
            <a:picLocks noChangeAspect="1" noChangeArrowheads="1"/>
          </p:cNvPicPr>
          <p:nvPr/>
        </p:nvPicPr>
        <p:blipFill>
          <a:blip r:embed="rId3" cstate="email"/>
          <a:srcRect/>
          <a:stretch>
            <a:fillRect/>
          </a:stretch>
        </p:blipFill>
        <p:spPr bwMode="auto">
          <a:xfrm>
            <a:off x="441325" y="2873375"/>
            <a:ext cx="8401050" cy="1647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Explore Windows Media Player</a:t>
            </a:r>
          </a:p>
        </p:txBody>
      </p:sp>
      <p:sp>
        <p:nvSpPr>
          <p:cNvPr id="59394" name="Rectangle 3"/>
          <p:cNvSpPr>
            <a:spLocks noGrp="1" noChangeArrowheads="1"/>
          </p:cNvSpPr>
          <p:nvPr>
            <p:ph type="body" idx="1"/>
          </p:nvPr>
        </p:nvSpPr>
        <p:spPr/>
        <p:txBody>
          <a:bodyPr/>
          <a:lstStyle/>
          <a:p>
            <a:r>
              <a:rPr lang="en-US" b="1" dirty="0" smtClean="0"/>
              <a:t>Windows Media Player – feature of Windows 7 that provides an easy-to-use way to play digital media files, organize digital media collection, burn CDs, rip music from CDs, sync digital media files to a portable device, and shop for digital media content from online stores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t>Explore Windows Media Player</a:t>
            </a:r>
          </a:p>
        </p:txBody>
      </p:sp>
      <p:pic>
        <p:nvPicPr>
          <p:cNvPr id="60418" name="Picture 2"/>
          <p:cNvPicPr>
            <a:picLocks noChangeAspect="1" noChangeArrowheads="1"/>
          </p:cNvPicPr>
          <p:nvPr/>
        </p:nvPicPr>
        <p:blipFill>
          <a:blip r:embed="rId3" cstate="email"/>
          <a:srcRect/>
          <a:stretch>
            <a:fillRect/>
          </a:stretch>
        </p:blipFill>
        <p:spPr bwMode="auto">
          <a:xfrm>
            <a:off x="804863" y="1633538"/>
            <a:ext cx="7543800" cy="4629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mtClean="0"/>
              <a:t>Explore Windows Media Player</a:t>
            </a:r>
          </a:p>
        </p:txBody>
      </p:sp>
      <p:sp>
        <p:nvSpPr>
          <p:cNvPr id="62466" name="Rectangle 3"/>
          <p:cNvSpPr>
            <a:spLocks noGrp="1" noChangeArrowheads="1"/>
          </p:cNvSpPr>
          <p:nvPr>
            <p:ph type="body" idx="1"/>
          </p:nvPr>
        </p:nvSpPr>
        <p:spPr/>
        <p:txBody>
          <a:bodyPr/>
          <a:lstStyle/>
          <a:p>
            <a:r>
              <a:rPr lang="en-US" b="1" dirty="0" smtClean="0"/>
              <a:t>Burn (a CD) – copy files to a recordable CD or DVD</a:t>
            </a:r>
          </a:p>
          <a:p>
            <a:r>
              <a:rPr lang="en-US" b="1" dirty="0" smtClean="0"/>
              <a:t>Rip – copy digital media content from an audio CD</a:t>
            </a:r>
          </a:p>
          <a:p>
            <a:r>
              <a:rPr lang="en-US" b="1" dirty="0" smtClean="0"/>
              <a:t>Sync – process of maintaining digital media files on your portable device based on specific rules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Explore Windows Media Player</a:t>
            </a:r>
          </a:p>
        </p:txBody>
      </p:sp>
      <p:sp>
        <p:nvSpPr>
          <p:cNvPr id="63490" name="Rectangle 3"/>
          <p:cNvSpPr>
            <a:spLocks noGrp="1" noChangeArrowheads="1"/>
          </p:cNvSpPr>
          <p:nvPr>
            <p:ph type="body" idx="1"/>
          </p:nvPr>
        </p:nvSpPr>
        <p:spPr/>
        <p:txBody>
          <a:bodyPr/>
          <a:lstStyle/>
          <a:p>
            <a:r>
              <a:rPr lang="en-US" b="1" dirty="0" smtClean="0"/>
              <a:t>Portable device – any mobile electronic device that can exchange files or other data with a computer or device</a:t>
            </a:r>
          </a:p>
          <a:p>
            <a:pPr lvl="1"/>
            <a:r>
              <a:rPr lang="en-US" dirty="0" smtClean="0"/>
              <a:t>Examples are Smartphone and portable music player</a:t>
            </a:r>
          </a:p>
          <a:p>
            <a:pPr lvl="1"/>
            <a:endParaRPr lang="en-US"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smtClean="0"/>
              <a:t>Play Music Using Media Player</a:t>
            </a:r>
          </a:p>
        </p:txBody>
      </p:sp>
      <p:sp>
        <p:nvSpPr>
          <p:cNvPr id="64514" name="Rectangle 3"/>
          <p:cNvSpPr>
            <a:spLocks noGrp="1" noChangeArrowheads="1"/>
          </p:cNvSpPr>
          <p:nvPr>
            <p:ph type="body" idx="1"/>
          </p:nvPr>
        </p:nvSpPr>
        <p:spPr/>
        <p:txBody>
          <a:bodyPr/>
          <a:lstStyle/>
          <a:p>
            <a:r>
              <a:rPr lang="en-US" b="1" dirty="0" smtClean="0"/>
              <a:t>Now Playing mode – minimizing the Media Player window and letting it play in the background while performing other tasks on a computer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Play Music Using Media Player</a:t>
            </a:r>
          </a:p>
        </p:txBody>
      </p:sp>
      <p:sp>
        <p:nvSpPr>
          <p:cNvPr id="65538" name="Rectangle 3"/>
          <p:cNvSpPr>
            <a:spLocks noGrp="1" noChangeArrowheads="1"/>
          </p:cNvSpPr>
          <p:nvPr>
            <p:ph type="body" idx="1"/>
          </p:nvPr>
        </p:nvSpPr>
        <p:spPr/>
        <p:txBody>
          <a:bodyPr/>
          <a:lstStyle/>
          <a:p>
            <a:r>
              <a:rPr lang="en-US" b="1" smtClean="0"/>
              <a:t>Player Library mode</a:t>
            </a:r>
          </a:p>
          <a:p>
            <a:pPr lvl="1"/>
            <a:r>
              <a:rPr lang="en-US" smtClean="0"/>
              <a:t>Gives comprehensive control over the numerous features of the Media Player</a:t>
            </a:r>
          </a:p>
          <a:p>
            <a:pPr lvl="1"/>
            <a:r>
              <a:rPr lang="en-US" smtClean="0"/>
              <a:t>Within this mode, one can alter the Media Player window to display interesting visuals that are integrated with the music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mtClean="0"/>
              <a:t>Play Music Using Media Player</a:t>
            </a:r>
          </a:p>
        </p:txBody>
      </p:sp>
      <p:sp>
        <p:nvSpPr>
          <p:cNvPr id="66562" name="Rectangle 3"/>
          <p:cNvSpPr>
            <a:spLocks noGrp="1" noChangeArrowheads="1"/>
          </p:cNvSpPr>
          <p:nvPr>
            <p:ph type="body" idx="1"/>
          </p:nvPr>
        </p:nvSpPr>
        <p:spPr/>
        <p:txBody>
          <a:bodyPr/>
          <a:lstStyle/>
          <a:p>
            <a:r>
              <a:rPr lang="en-US" b="1" smtClean="0"/>
              <a:t>Graphic equalizer</a:t>
            </a:r>
            <a:endParaRPr lang="en-US" smtClean="0"/>
          </a:p>
          <a:p>
            <a:pPr lvl="1"/>
            <a:r>
              <a:rPr lang="en-US" smtClean="0"/>
              <a:t>Enables adjustment of the bass and treble that are heard</a:t>
            </a:r>
          </a:p>
          <a:p>
            <a:pPr lvl="1"/>
            <a:r>
              <a:rPr lang="en-US" smtClean="0"/>
              <a:t>Sliders on left control the bass</a:t>
            </a:r>
          </a:p>
          <a:p>
            <a:pPr lvl="1"/>
            <a:r>
              <a:rPr lang="en-US" smtClean="0"/>
              <a:t>Sliders on right control the treble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19458" name="Rectangle 3"/>
          <p:cNvSpPr>
            <a:spLocks noGrp="1" noChangeArrowheads="1"/>
          </p:cNvSpPr>
          <p:nvPr>
            <p:ph type="body" idx="4294967295"/>
          </p:nvPr>
        </p:nvSpPr>
        <p:spPr>
          <a:xfrm>
            <a:off x="657225" y="1995488"/>
            <a:ext cx="7772400" cy="4114800"/>
          </a:xfrm>
        </p:spPr>
        <p:txBody>
          <a:bodyPr/>
          <a:lstStyle/>
          <a:p>
            <a:r>
              <a:rPr lang="en-US" b="1" dirty="0" smtClean="0"/>
              <a:t>Desktop</a:t>
            </a:r>
          </a:p>
          <a:p>
            <a:pPr lvl="1"/>
            <a:r>
              <a:rPr lang="en-US" dirty="0" smtClean="0"/>
              <a:t>Simulates the top of an actual desktop and acts as your work area in Windows 7</a:t>
            </a:r>
          </a:p>
          <a:p>
            <a:pPr lvl="1"/>
            <a:r>
              <a:rPr lang="en-US" dirty="0" smtClean="0"/>
              <a:t>Main screen area you see after you turn on your computer and log on</a:t>
            </a:r>
          </a:p>
          <a:p>
            <a:pPr lvl="1"/>
            <a:r>
              <a:rPr lang="en-US" dirty="0" smtClean="0"/>
              <a:t>Includes the taskbar at the bottom and the Start button in the lower left corner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mtClean="0"/>
              <a:t>Play Music Using Media Player</a:t>
            </a:r>
          </a:p>
        </p:txBody>
      </p:sp>
      <p:pic>
        <p:nvPicPr>
          <p:cNvPr id="67586" name="Picture 2"/>
          <p:cNvPicPr>
            <a:picLocks noChangeAspect="1" noChangeArrowheads="1"/>
          </p:cNvPicPr>
          <p:nvPr/>
        </p:nvPicPr>
        <p:blipFill>
          <a:blip r:embed="rId3" cstate="email"/>
          <a:srcRect/>
          <a:stretch>
            <a:fillRect/>
          </a:stretch>
        </p:blipFill>
        <p:spPr bwMode="auto">
          <a:xfrm>
            <a:off x="482600" y="2152650"/>
            <a:ext cx="8258175" cy="37052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mtClean="0"/>
              <a:t>Play Music Using Media Player</a:t>
            </a:r>
          </a:p>
        </p:txBody>
      </p:sp>
      <p:sp>
        <p:nvSpPr>
          <p:cNvPr id="69634" name="Rectangle 3"/>
          <p:cNvSpPr>
            <a:spLocks noGrp="1" noChangeArrowheads="1"/>
          </p:cNvSpPr>
          <p:nvPr>
            <p:ph type="body" idx="1"/>
          </p:nvPr>
        </p:nvSpPr>
        <p:spPr/>
        <p:txBody>
          <a:bodyPr/>
          <a:lstStyle/>
          <a:p>
            <a:r>
              <a:rPr lang="en-US" b="1" smtClean="0"/>
              <a:t>Visualizations</a:t>
            </a:r>
          </a:p>
          <a:p>
            <a:pPr lvl="1"/>
            <a:r>
              <a:rPr lang="en-US" smtClean="0"/>
              <a:t>Splashes of colors and geometric shapes</a:t>
            </a:r>
          </a:p>
          <a:p>
            <a:pPr lvl="1"/>
            <a:r>
              <a:rPr lang="en-US" smtClean="0"/>
              <a:t>Available from three categories: </a:t>
            </a:r>
            <a:r>
              <a:rPr lang="en-US" i="1" smtClean="0"/>
              <a:t>Alchemy</a:t>
            </a:r>
            <a:r>
              <a:rPr lang="en-US" smtClean="0"/>
              <a:t>, </a:t>
            </a:r>
            <a:r>
              <a:rPr lang="en-US" i="1" smtClean="0"/>
              <a:t>Bars and Waves</a:t>
            </a:r>
            <a:r>
              <a:rPr lang="en-US" smtClean="0"/>
              <a:t>, and </a:t>
            </a:r>
            <a:r>
              <a:rPr lang="en-US" i="1" smtClean="0"/>
              <a:t>Battery</a:t>
            </a:r>
          </a:p>
          <a:p>
            <a:pPr lvl="1"/>
            <a:r>
              <a:rPr lang="en-US" smtClean="0"/>
              <a:t>More are available from the Web</a:t>
            </a:r>
          </a:p>
          <a:p>
            <a:pPr lvl="1"/>
            <a:r>
              <a:rPr lang="en-US" smtClean="0"/>
              <a:t>Change patterms with the rhythm and intensity of the music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Play Music Using Media Player</a:t>
            </a:r>
          </a:p>
        </p:txBody>
      </p:sp>
      <p:pic>
        <p:nvPicPr>
          <p:cNvPr id="71682" name="Picture 2"/>
          <p:cNvPicPr>
            <a:picLocks noChangeAspect="1" noChangeArrowheads="1"/>
          </p:cNvPicPr>
          <p:nvPr/>
        </p:nvPicPr>
        <p:blipFill>
          <a:blip r:embed="rId3" cstate="email"/>
          <a:srcRect/>
          <a:stretch>
            <a:fillRect/>
          </a:stretch>
        </p:blipFill>
        <p:spPr bwMode="auto">
          <a:xfrm>
            <a:off x="881063" y="1816100"/>
            <a:ext cx="7426325" cy="4435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Play Music Using Media Player</a:t>
            </a:r>
          </a:p>
        </p:txBody>
      </p:sp>
      <p:sp>
        <p:nvSpPr>
          <p:cNvPr id="73730" name="Rectangle 3"/>
          <p:cNvSpPr>
            <a:spLocks noGrp="1" noChangeArrowheads="1"/>
          </p:cNvSpPr>
          <p:nvPr>
            <p:ph type="body" idx="1"/>
          </p:nvPr>
        </p:nvSpPr>
        <p:spPr/>
        <p:txBody>
          <a:bodyPr/>
          <a:lstStyle/>
          <a:p>
            <a:r>
              <a:rPr lang="en-US" b="1" smtClean="0"/>
              <a:t>Skin – user interface that displays an alternative appearance and customized functionality for software such as Windows Media Player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Play Music Using Media Player</a:t>
            </a:r>
          </a:p>
        </p:txBody>
      </p:sp>
      <p:sp>
        <p:nvSpPr>
          <p:cNvPr id="75778" name="Rectangle 3"/>
          <p:cNvSpPr>
            <a:spLocks noGrp="1" noChangeArrowheads="1"/>
          </p:cNvSpPr>
          <p:nvPr>
            <p:ph type="body" idx="1"/>
          </p:nvPr>
        </p:nvSpPr>
        <p:spPr/>
        <p:txBody>
          <a:bodyPr/>
          <a:lstStyle/>
          <a:p>
            <a:r>
              <a:rPr lang="en-US" b="1" dirty="0" smtClean="0"/>
              <a:t>Skin mode</a:t>
            </a:r>
            <a:endParaRPr lang="en-US" dirty="0" smtClean="0"/>
          </a:p>
          <a:p>
            <a:pPr lvl="1"/>
            <a:r>
              <a:rPr lang="en-US" dirty="0" smtClean="0"/>
              <a:t>Display mode in which user interface is displayed as a skin</a:t>
            </a:r>
          </a:p>
          <a:p>
            <a:pPr lvl="1"/>
            <a:r>
              <a:rPr lang="en-US" dirty="0" smtClean="0"/>
              <a:t>Displays a small Media Player window that includes a menu, video area, and playback controls</a:t>
            </a:r>
            <a:endParaRPr lang="en-US" b="1" i="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Play Music Using Media Player</a:t>
            </a:r>
          </a:p>
        </p:txBody>
      </p:sp>
      <p:pic>
        <p:nvPicPr>
          <p:cNvPr id="77826" name="Picture 2"/>
          <p:cNvPicPr>
            <a:picLocks noChangeAspect="1" noChangeArrowheads="1"/>
          </p:cNvPicPr>
          <p:nvPr/>
        </p:nvPicPr>
        <p:blipFill>
          <a:blip r:embed="rId3" cstate="email"/>
          <a:srcRect/>
          <a:stretch>
            <a:fillRect/>
          </a:stretch>
        </p:blipFill>
        <p:spPr bwMode="auto">
          <a:xfrm>
            <a:off x="538163" y="2027238"/>
            <a:ext cx="8067675" cy="36766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mtClean="0"/>
              <a:t>Play Music Using Media Player</a:t>
            </a:r>
          </a:p>
        </p:txBody>
      </p:sp>
      <p:sp>
        <p:nvSpPr>
          <p:cNvPr id="79874" name="Rectangle 3"/>
          <p:cNvSpPr>
            <a:spLocks noGrp="1" noChangeArrowheads="1"/>
          </p:cNvSpPr>
          <p:nvPr>
            <p:ph type="body" idx="1"/>
          </p:nvPr>
        </p:nvSpPr>
        <p:spPr/>
        <p:txBody>
          <a:bodyPr/>
          <a:lstStyle/>
          <a:p>
            <a:r>
              <a:rPr lang="en-US" b="1" dirty="0" smtClean="0"/>
              <a:t>Playlist</a:t>
            </a:r>
            <a:endParaRPr lang="en-US" dirty="0" smtClean="0"/>
          </a:p>
          <a:p>
            <a:pPr lvl="1"/>
            <a:r>
              <a:rPr lang="en-US" dirty="0" smtClean="0"/>
              <a:t>List of digital media items that are created and saved</a:t>
            </a:r>
          </a:p>
          <a:p>
            <a:pPr lvl="1"/>
            <a:r>
              <a:rPr lang="en-US" dirty="0" smtClean="0"/>
              <a:t>Used to group items that frequently are listened 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Play Music Using Media Player</a:t>
            </a:r>
          </a:p>
        </p:txBody>
      </p:sp>
      <p:sp>
        <p:nvSpPr>
          <p:cNvPr id="81922" name="Rectangle 3"/>
          <p:cNvSpPr>
            <a:spLocks noGrp="1" noChangeArrowheads="1"/>
          </p:cNvSpPr>
          <p:nvPr>
            <p:ph type="body" idx="1"/>
          </p:nvPr>
        </p:nvSpPr>
        <p:spPr/>
        <p:txBody>
          <a:bodyPr/>
          <a:lstStyle/>
          <a:p>
            <a:r>
              <a:rPr lang="en-US" b="1" dirty="0" smtClean="0"/>
              <a:t>Auto playlist – continuously updates automatically based on the music in the Player Library</a:t>
            </a:r>
          </a:p>
          <a:p>
            <a:r>
              <a:rPr lang="en-US" b="1" dirty="0" smtClean="0"/>
              <a:t>Regular playlist – list saved that contains one or more digital files</a:t>
            </a:r>
          </a:p>
          <a:p>
            <a:pPr lvl="1"/>
            <a:r>
              <a:rPr lang="en-US" dirty="0" smtClean="0"/>
              <a:t>Any combination of songs, videos, or pictures in the Player Library</a:t>
            </a:r>
          </a:p>
          <a:p>
            <a:pPr lvl="1"/>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Rip a CD</a:t>
            </a:r>
          </a:p>
        </p:txBody>
      </p:sp>
      <p:sp>
        <p:nvSpPr>
          <p:cNvPr id="83970" name="Rectangle 3"/>
          <p:cNvSpPr>
            <a:spLocks noGrp="1" noChangeArrowheads="1"/>
          </p:cNvSpPr>
          <p:nvPr>
            <p:ph type="body" idx="1"/>
          </p:nvPr>
        </p:nvSpPr>
        <p:spPr/>
        <p:txBody>
          <a:bodyPr/>
          <a:lstStyle/>
          <a:p>
            <a:r>
              <a:rPr lang="en-US" b="1" dirty="0" smtClean="0"/>
              <a:t>Rip a CD – add songs to a computer from CDs</a:t>
            </a:r>
          </a:p>
          <a:p>
            <a:pPr lvl="1"/>
            <a:r>
              <a:rPr lang="en-US" dirty="0" smtClean="0"/>
              <a:t>Copy digital media tracks from a music CD to a format that can be played on a computer</a:t>
            </a:r>
          </a:p>
          <a:p>
            <a:pPr lvl="1"/>
            <a:r>
              <a:rPr lang="en-US" dirty="0" smtClean="0"/>
              <a:t>Copy entire CDs or selected</a:t>
            </a:r>
            <a:endParaRPr lang="en-US" b="1" i="1"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mtClean="0"/>
              <a:t>Rip a CD</a:t>
            </a:r>
          </a:p>
        </p:txBody>
      </p:sp>
      <p:pic>
        <p:nvPicPr>
          <p:cNvPr id="86018" name="Picture 2"/>
          <p:cNvPicPr>
            <a:picLocks noChangeAspect="1" noChangeArrowheads="1"/>
          </p:cNvPicPr>
          <p:nvPr/>
        </p:nvPicPr>
        <p:blipFill>
          <a:blip r:embed="rId3" cstate="email"/>
          <a:srcRect/>
          <a:stretch>
            <a:fillRect/>
          </a:stretch>
        </p:blipFill>
        <p:spPr bwMode="auto">
          <a:xfrm>
            <a:off x="396875" y="2330450"/>
            <a:ext cx="8410575" cy="2933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pic>
        <p:nvPicPr>
          <p:cNvPr id="20482" name="Picture 2"/>
          <p:cNvPicPr>
            <a:picLocks noChangeAspect="1" noChangeArrowheads="1"/>
          </p:cNvPicPr>
          <p:nvPr/>
        </p:nvPicPr>
        <p:blipFill>
          <a:blip r:embed="rId3" cstate="email"/>
          <a:srcRect/>
          <a:stretch>
            <a:fillRect/>
          </a:stretch>
        </p:blipFill>
        <p:spPr bwMode="auto">
          <a:xfrm>
            <a:off x="720725" y="1662113"/>
            <a:ext cx="7996238" cy="470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mtClean="0"/>
              <a:t>Rip a CD</a:t>
            </a:r>
          </a:p>
        </p:txBody>
      </p:sp>
      <p:sp>
        <p:nvSpPr>
          <p:cNvPr id="88066" name="Rectangle 3"/>
          <p:cNvSpPr>
            <a:spLocks noGrp="1" noChangeArrowheads="1"/>
          </p:cNvSpPr>
          <p:nvPr>
            <p:ph type="body" idx="1"/>
          </p:nvPr>
        </p:nvSpPr>
        <p:spPr/>
        <p:txBody>
          <a:bodyPr/>
          <a:lstStyle/>
          <a:p>
            <a:r>
              <a:rPr lang="en-US" b="1" dirty="0" smtClean="0"/>
              <a:t>Bit rate – amount of information saved per second</a:t>
            </a:r>
          </a:p>
          <a:p>
            <a:pPr lvl="1"/>
            <a:r>
              <a:rPr lang="en-US" dirty="0" smtClean="0"/>
              <a:t>The higher the bit rate, the better the sound, and the larger the files</a:t>
            </a:r>
          </a:p>
          <a:p>
            <a:pPr lvl="1"/>
            <a:endParaRPr lang="en-US" b="1" i="1"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smtClean="0"/>
              <a:t>Rip a CD</a:t>
            </a:r>
          </a:p>
        </p:txBody>
      </p:sp>
      <p:sp>
        <p:nvSpPr>
          <p:cNvPr id="90114" name="Rectangle 3"/>
          <p:cNvSpPr>
            <a:spLocks noGrp="1" noChangeArrowheads="1"/>
          </p:cNvSpPr>
          <p:nvPr>
            <p:ph type="body" idx="1"/>
          </p:nvPr>
        </p:nvSpPr>
        <p:spPr/>
        <p:txBody>
          <a:bodyPr/>
          <a:lstStyle/>
          <a:p>
            <a:r>
              <a:rPr lang="en-US" b="1" dirty="0" smtClean="0"/>
              <a:t>Copyright issues</a:t>
            </a:r>
          </a:p>
          <a:p>
            <a:pPr lvl="1"/>
            <a:r>
              <a:rPr lang="en-US" dirty="0" smtClean="0"/>
              <a:t>Commercial CDs are almost always protected by copyright laws</a:t>
            </a:r>
          </a:p>
          <a:p>
            <a:pPr lvl="1"/>
            <a:r>
              <a:rPr lang="en-US" dirty="0" smtClean="0"/>
              <a:t>Most people agree that ripping CDs that one owns, and are for making these copies for personal use is legal</a:t>
            </a:r>
          </a:p>
          <a:p>
            <a:pPr lvl="1"/>
            <a:r>
              <a:rPr lang="en-US" dirty="0" smtClean="0"/>
              <a:t>Creating CDs for someone else, trading, or make the files available on the Internet is a violation of copyright laws</a:t>
            </a:r>
            <a:endParaRPr lang="en-US" b="1" i="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smtClean="0"/>
              <a:t>Burn a CD</a:t>
            </a:r>
          </a:p>
        </p:txBody>
      </p:sp>
      <p:sp>
        <p:nvSpPr>
          <p:cNvPr id="92162" name="Rectangle 3"/>
          <p:cNvSpPr>
            <a:spLocks noGrp="1" noChangeArrowheads="1"/>
          </p:cNvSpPr>
          <p:nvPr>
            <p:ph type="body" idx="1"/>
          </p:nvPr>
        </p:nvSpPr>
        <p:spPr/>
        <p:txBody>
          <a:bodyPr/>
          <a:lstStyle/>
          <a:p>
            <a:r>
              <a:rPr lang="en-US" b="1" dirty="0" smtClean="0"/>
              <a:t>Burn a CD – write files to CDs and DVDs</a:t>
            </a:r>
          </a:p>
          <a:p>
            <a:pPr lvl="1"/>
            <a:r>
              <a:rPr lang="en-US" dirty="0" smtClean="0"/>
              <a:t>Data CDs or music CDs can be burned</a:t>
            </a:r>
          </a:p>
          <a:p>
            <a:pPr lvl="1"/>
            <a:r>
              <a:rPr lang="en-US" dirty="0" smtClean="0"/>
              <a:t>CD-Rs are CDs that can be written to one time</a:t>
            </a:r>
          </a:p>
          <a:p>
            <a:pPr lvl="1"/>
            <a:r>
              <a:rPr lang="en-US" dirty="0" smtClean="0"/>
              <a:t>CD-RWs are rewritable discs that can be used over and over again</a:t>
            </a:r>
            <a:endParaRPr lang="en-US" b="1" i="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smtClean="0"/>
              <a:t>Burn a CD</a:t>
            </a:r>
          </a:p>
        </p:txBody>
      </p:sp>
      <p:pic>
        <p:nvPicPr>
          <p:cNvPr id="94210" name="Picture 2"/>
          <p:cNvPicPr>
            <a:picLocks noChangeAspect="1" noChangeArrowheads="1"/>
          </p:cNvPicPr>
          <p:nvPr/>
        </p:nvPicPr>
        <p:blipFill>
          <a:blip r:embed="rId3" cstate="email"/>
          <a:srcRect/>
          <a:stretch>
            <a:fillRect/>
          </a:stretch>
        </p:blipFill>
        <p:spPr bwMode="auto">
          <a:xfrm>
            <a:off x="414338" y="1841500"/>
            <a:ext cx="8334375" cy="44862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smtClean="0"/>
              <a:t>Watch Videos Using Windows Media Player</a:t>
            </a:r>
          </a:p>
        </p:txBody>
      </p:sp>
      <p:sp>
        <p:nvSpPr>
          <p:cNvPr id="96258" name="Rectangle 3"/>
          <p:cNvSpPr>
            <a:spLocks noGrp="1" noChangeArrowheads="1"/>
          </p:cNvSpPr>
          <p:nvPr>
            <p:ph type="body" idx="1"/>
          </p:nvPr>
        </p:nvSpPr>
        <p:spPr/>
        <p:txBody>
          <a:bodyPr/>
          <a:lstStyle/>
          <a:p>
            <a:r>
              <a:rPr lang="en-US" b="1" dirty="0" smtClean="0"/>
              <a:t>Windows Media Player</a:t>
            </a:r>
          </a:p>
          <a:p>
            <a:pPr lvl="1"/>
            <a:r>
              <a:rPr lang="en-US" dirty="0" smtClean="0"/>
              <a:t>Provides a basic method for viewing pictures and videos </a:t>
            </a:r>
          </a:p>
          <a:p>
            <a:pPr lvl="1"/>
            <a:r>
              <a:rPr lang="en-US" dirty="0" smtClean="0"/>
              <a:t>Allows playlists to be built that include a combination of videos and pictures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Watch Videos Using Windows Media Player</a:t>
            </a:r>
          </a:p>
        </p:txBody>
      </p:sp>
      <p:pic>
        <p:nvPicPr>
          <p:cNvPr id="98306" name="Picture 2"/>
          <p:cNvPicPr>
            <a:picLocks noChangeAspect="1" noChangeArrowheads="1"/>
          </p:cNvPicPr>
          <p:nvPr/>
        </p:nvPicPr>
        <p:blipFill>
          <a:blip r:embed="rId3" cstate="email"/>
          <a:srcRect/>
          <a:stretch>
            <a:fillRect/>
          </a:stretch>
        </p:blipFill>
        <p:spPr bwMode="auto">
          <a:xfrm>
            <a:off x="452438" y="1592263"/>
            <a:ext cx="8220075" cy="46863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pPr eaLnBrk="1" hangingPunct="1"/>
            <a:r>
              <a:rPr lang="en-US" smtClean="0"/>
              <a:t>Covered Objectives</a:t>
            </a:r>
          </a:p>
        </p:txBody>
      </p:sp>
      <p:sp>
        <p:nvSpPr>
          <p:cNvPr id="100354" name="Rectangle 3"/>
          <p:cNvSpPr>
            <a:spLocks noGrp="1" noChangeArrowheads="1"/>
          </p:cNvSpPr>
          <p:nvPr>
            <p:ph type="body" idx="4294967295"/>
          </p:nvPr>
        </p:nvSpPr>
        <p:spPr>
          <a:xfrm>
            <a:off x="657225" y="1371600"/>
            <a:ext cx="7772400" cy="4738688"/>
          </a:xfrm>
        </p:spPr>
        <p:txBody>
          <a:bodyPr/>
          <a:lstStyle/>
          <a:p>
            <a:r>
              <a:rPr lang="en-US" b="1" smtClean="0"/>
              <a:t>Personalize the Desktop and Screen Saver</a:t>
            </a:r>
          </a:p>
          <a:p>
            <a:r>
              <a:rPr lang="en-US" b="1" smtClean="0"/>
              <a:t>Personalize the Start Menu</a:t>
            </a:r>
          </a:p>
          <a:p>
            <a:r>
              <a:rPr lang="en-US" b="1" smtClean="0"/>
              <a:t>Personalize the Taskbar</a:t>
            </a:r>
          </a:p>
          <a:p>
            <a:r>
              <a:rPr lang="en-US" b="1" smtClean="0"/>
              <a:t>Personalize the Desktop by Adding Gadgets</a:t>
            </a:r>
          </a:p>
          <a:p>
            <a:r>
              <a:rPr lang="en-US" b="1" smtClean="0"/>
              <a:t>Personalize the Ease of Access Center and Use the Problem Steps Recorder</a:t>
            </a:r>
          </a:p>
          <a:p>
            <a:endParaRPr lang="en-US"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lstStyle/>
          <a:p>
            <a:pPr eaLnBrk="1" hangingPunct="1"/>
            <a:r>
              <a:rPr lang="en-US" smtClean="0"/>
              <a:t>Covered Objectives</a:t>
            </a:r>
          </a:p>
        </p:txBody>
      </p:sp>
      <p:sp>
        <p:nvSpPr>
          <p:cNvPr id="101378" name="Rectangle 3"/>
          <p:cNvSpPr>
            <a:spLocks noGrp="1" noChangeArrowheads="1"/>
          </p:cNvSpPr>
          <p:nvPr>
            <p:ph type="body" idx="4294967295"/>
          </p:nvPr>
        </p:nvSpPr>
        <p:spPr>
          <a:xfrm>
            <a:off x="657225" y="1995488"/>
            <a:ext cx="7772400" cy="4114800"/>
          </a:xfrm>
        </p:spPr>
        <p:txBody>
          <a:bodyPr/>
          <a:lstStyle/>
          <a:p>
            <a:r>
              <a:rPr lang="en-US" b="1" smtClean="0"/>
              <a:t>Explore Windows Media Player</a:t>
            </a:r>
          </a:p>
          <a:p>
            <a:r>
              <a:rPr lang="en-US" b="1" smtClean="0"/>
              <a:t>Play Music Using Media Player</a:t>
            </a:r>
          </a:p>
          <a:p>
            <a:r>
              <a:rPr lang="en-US" b="1" smtClean="0"/>
              <a:t>Rip a CD</a:t>
            </a:r>
          </a:p>
          <a:p>
            <a:r>
              <a:rPr lang="en-US" b="1" smtClean="0"/>
              <a:t>Burn a CD</a:t>
            </a:r>
          </a:p>
          <a:p>
            <a:r>
              <a:rPr lang="en-US" b="1" smtClean="0"/>
              <a:t>Watch Videos Using Windows Media Player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d:3287383400_2177562"/>
          <p:cNvPicPr>
            <a:picLocks noChangeAspect="1" noChangeArrowheads="1"/>
          </p:cNvPicPr>
          <p:nvPr/>
        </p:nvPicPr>
        <p:blipFill>
          <a:blip r:embed="rId2" r:link="rId3" cstate="email"/>
          <a:srcRect/>
          <a:stretch>
            <a:fillRect/>
          </a:stretch>
        </p:blipFill>
        <p:spPr bwMode="auto">
          <a:xfrm>
            <a:off x="454707" y="293730"/>
            <a:ext cx="8363617" cy="2728501"/>
          </a:xfrm>
          <a:prstGeom prst="rect">
            <a:avLst/>
          </a:prstGeom>
          <a:solidFill>
            <a:schemeClr val="hlink"/>
          </a:solidFill>
          <a:ln w="9525">
            <a:solidFill>
              <a:schemeClr val="bg1"/>
            </a:solidFill>
            <a:miter lim="800000"/>
            <a:headEnd/>
            <a:tailEnd/>
          </a:ln>
        </p:spPr>
      </p:pic>
      <p:sp>
        <p:nvSpPr>
          <p:cNvPr id="3" name="TextBox 2"/>
          <p:cNvSpPr txBox="1"/>
          <p:nvPr/>
        </p:nvSpPr>
        <p:spPr>
          <a:xfrm>
            <a:off x="524256" y="3633216"/>
            <a:ext cx="8412480" cy="1569660"/>
          </a:xfrm>
          <a:prstGeom prst="rect">
            <a:avLst/>
          </a:prstGeom>
          <a:noFill/>
        </p:spPr>
        <p:txBody>
          <a:bodyPr wrap="square" rtlCol="0">
            <a:spAutoFit/>
          </a:bodyPr>
          <a:lstStyle/>
          <a:p>
            <a:pPr algn="ctr"/>
            <a:r>
              <a:rPr lang="en-US" sz="1600" dirty="0">
                <a:solidFill>
                  <a:schemeClr val="tx2"/>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endParaRPr lang="en-US" sz="1600" dirty="0"/>
          </a:p>
          <a:p>
            <a:pPr algn="ctr"/>
            <a:endParaRPr lang="en-US" sz="1600" dirty="0"/>
          </a:p>
        </p:txBody>
      </p:sp>
    </p:spTree>
    <p:extLst>
      <p:ext uri="{BB962C8B-B14F-4D97-AF65-F5344CB8AC3E}">
        <p14:creationId xmlns:p14="http://schemas.microsoft.com/office/powerpoint/2010/main" val="330907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22530" name="Rectangle 3"/>
          <p:cNvSpPr>
            <a:spLocks noGrp="1" noChangeArrowheads="1"/>
          </p:cNvSpPr>
          <p:nvPr>
            <p:ph type="body" idx="4294967295"/>
          </p:nvPr>
        </p:nvSpPr>
        <p:spPr>
          <a:xfrm>
            <a:off x="657225" y="1995488"/>
            <a:ext cx="7772400" cy="4114800"/>
          </a:xfrm>
        </p:spPr>
        <p:txBody>
          <a:bodyPr/>
          <a:lstStyle/>
          <a:p>
            <a:r>
              <a:rPr lang="en-US" b="1" smtClean="0"/>
              <a:t>Screen saver – moving picture or pattern that displays on screen after a specified period of inactivity</a:t>
            </a:r>
          </a:p>
          <a:p>
            <a:r>
              <a:rPr lang="en-US" b="1" smtClean="0"/>
              <a:t>Desktop background</a:t>
            </a:r>
          </a:p>
          <a:p>
            <a:pPr lvl="1"/>
            <a:r>
              <a:rPr lang="en-US" smtClean="0"/>
              <a:t>Sometimes referred to as the wallpaper</a:t>
            </a:r>
          </a:p>
          <a:p>
            <a:pPr lvl="1"/>
            <a:r>
              <a:rPr lang="en-US" smtClean="0"/>
              <a:t>One of the easiest ways to personalize your computer 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pic>
        <p:nvPicPr>
          <p:cNvPr id="23554" name="Picture 2"/>
          <p:cNvPicPr>
            <a:picLocks noChangeAspect="1" noChangeArrowheads="1"/>
          </p:cNvPicPr>
          <p:nvPr/>
        </p:nvPicPr>
        <p:blipFill>
          <a:blip r:embed="rId3" cstate="email"/>
          <a:srcRect/>
          <a:stretch>
            <a:fillRect/>
          </a:stretch>
        </p:blipFill>
        <p:spPr bwMode="auto">
          <a:xfrm>
            <a:off x="492125" y="1731963"/>
            <a:ext cx="836295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25602" name="Rectangle 3"/>
          <p:cNvSpPr>
            <a:spLocks noGrp="1" noChangeArrowheads="1"/>
          </p:cNvSpPr>
          <p:nvPr>
            <p:ph type="body" idx="4294967295"/>
          </p:nvPr>
        </p:nvSpPr>
        <p:spPr>
          <a:xfrm>
            <a:off x="657225" y="1995488"/>
            <a:ext cx="7772400" cy="4114800"/>
          </a:xfrm>
        </p:spPr>
        <p:txBody>
          <a:bodyPr/>
          <a:lstStyle/>
          <a:p>
            <a:r>
              <a:rPr lang="en-US" b="1" smtClean="0"/>
              <a:t>Theme</a:t>
            </a:r>
          </a:p>
          <a:p>
            <a:pPr lvl="1"/>
            <a:r>
              <a:rPr lang="en-US" smtClean="0"/>
              <a:t>Combination of pictures, colors, and sounds on your computer</a:t>
            </a:r>
          </a:p>
          <a:p>
            <a:pPr lvl="1"/>
            <a:r>
              <a:rPr lang="en-US" smtClean="0"/>
              <a:t>Includes a desktop background, a screen saver, a window border color, and a sound theme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US" smtClean="0"/>
              <a:t>Personalize the Desktop</a:t>
            </a:r>
            <a:br>
              <a:rPr lang="en-US" smtClean="0"/>
            </a:br>
            <a:r>
              <a:rPr lang="en-US" smtClean="0"/>
              <a:t>and Screen Saver</a:t>
            </a:r>
          </a:p>
        </p:txBody>
      </p:sp>
      <p:sp>
        <p:nvSpPr>
          <p:cNvPr id="26626" name="Rectangle 3"/>
          <p:cNvSpPr>
            <a:spLocks noGrp="1" noChangeArrowheads="1"/>
          </p:cNvSpPr>
          <p:nvPr>
            <p:ph type="body" idx="4294967295"/>
          </p:nvPr>
        </p:nvSpPr>
        <p:spPr>
          <a:xfrm>
            <a:off x="657225" y="1995488"/>
            <a:ext cx="7772400" cy="4114800"/>
          </a:xfrm>
        </p:spPr>
        <p:txBody>
          <a:bodyPr/>
          <a:lstStyle/>
          <a:p>
            <a:r>
              <a:rPr lang="en-US" b="1" smtClean="0"/>
              <a:t>Browsing – describes the process of navigating within Windows 7 to look for a specific program, file, e-mail, Control Panel feature, or Internet favorite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TotalTime>
  <Words>1707</Words>
  <Application>Microsoft Office PowerPoint</Application>
  <PresentationFormat>On-screen Show (4:3)</PresentationFormat>
  <Paragraphs>253</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Default Design</vt:lpstr>
      <vt:lpstr>PowerPoint Presentation</vt:lpstr>
      <vt:lpstr>Objectives</vt:lpstr>
      <vt:lpstr>Objectives</vt:lpstr>
      <vt:lpstr>Personalize the Desktop and Screen Saver</vt:lpstr>
      <vt:lpstr>Personalize the Desktop and Screen Saver</vt:lpstr>
      <vt:lpstr>Personalize the Desktop and Screen Saver</vt:lpstr>
      <vt:lpstr>Personalize the Desktop and Screen Saver</vt:lpstr>
      <vt:lpstr>Personalize the Desktop and Screen Saver</vt:lpstr>
      <vt:lpstr>Personalize the Desktop and Screen Saver</vt:lpstr>
      <vt:lpstr>Personalize the Desktop and Screen Saver</vt:lpstr>
      <vt:lpstr>Personalize the Desktop and Screen Saver</vt:lpstr>
      <vt:lpstr>Personalize the Start Menu</vt:lpstr>
      <vt:lpstr>Personalize the Start Menu</vt:lpstr>
      <vt:lpstr>Personalize the Start Menu</vt:lpstr>
      <vt:lpstr>Personalize the Start Menu</vt:lpstr>
      <vt:lpstr>Personalize the Start Menu</vt:lpstr>
      <vt:lpstr>Personalize the Taskbar</vt:lpstr>
      <vt:lpstr>Personalize the Taskbar</vt:lpstr>
      <vt:lpstr>Personalize the Taskbar</vt:lpstr>
      <vt:lpstr>Personalize the Taskbar</vt:lpstr>
      <vt:lpstr>Personalize the Taskbar</vt:lpstr>
      <vt:lpstr>Personalize the Taskbar</vt:lpstr>
      <vt:lpstr>Personalize the Desktop by Adding Gadgets</vt:lpstr>
      <vt:lpstr>Personalize the Desktop by Adding Gadgets</vt:lpstr>
      <vt:lpstr>Personalize the Desktop by Adding Gadgets</vt:lpstr>
      <vt:lpstr>Personalize the Desktop by Adding Gadgets</vt:lpstr>
      <vt:lpstr>Personalize the Ease of Access Center and Use the Problem Steps Recorder</vt:lpstr>
      <vt:lpstr>Personalize the Ease of Access Center and Use the Problem Steps Recorder</vt:lpstr>
      <vt:lpstr>Personalize the Ease of Access Center and Use the Problem Steps Recorder</vt:lpstr>
      <vt:lpstr>Personalize the Ease of Access Center and Use the Problem Steps Recorder</vt:lpstr>
      <vt:lpstr>Personalize the Ease of Access Center and Use the Problem Steps Recorder</vt:lpstr>
      <vt:lpstr>Personalize the Ease of Access Center and Use the Problem Steps Recorder</vt:lpstr>
      <vt:lpstr>Explore Windows Media Player</vt:lpstr>
      <vt:lpstr>Explore Windows Media Player</vt:lpstr>
      <vt:lpstr>Explore Windows Media Player</vt:lpstr>
      <vt:lpstr>Explore Windows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Play Music Using Media Player</vt:lpstr>
      <vt:lpstr>Rip a CD</vt:lpstr>
      <vt:lpstr>Rip a CD</vt:lpstr>
      <vt:lpstr>Rip a CD</vt:lpstr>
      <vt:lpstr>Rip a CD</vt:lpstr>
      <vt:lpstr>Burn a CD</vt:lpstr>
      <vt:lpstr>Burn a CD</vt:lpstr>
      <vt:lpstr>Watch Videos Using Windows Media Player</vt:lpstr>
      <vt:lpstr>Watch Videos Using Windows Media Player</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2011-04-22T15:31:00Z</dcterms:modified>
</cp:coreProperties>
</file>