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8" r:id="rId3"/>
    <p:sldId id="270" r:id="rId4"/>
    <p:sldId id="276" r:id="rId5"/>
    <p:sldId id="277" r:id="rId6"/>
    <p:sldId id="278" r:id="rId7"/>
    <p:sldId id="279" r:id="rId8"/>
    <p:sldId id="280" r:id="rId9"/>
    <p:sldId id="281" r:id="rId10"/>
    <p:sldId id="282" r:id="rId11"/>
    <p:sldId id="283" r:id="rId12"/>
    <p:sldId id="284" r:id="rId13"/>
    <p:sldId id="313" r:id="rId14"/>
    <p:sldId id="285" r:id="rId15"/>
    <p:sldId id="286" r:id="rId16"/>
    <p:sldId id="287" r:id="rId17"/>
    <p:sldId id="288" r:id="rId18"/>
    <p:sldId id="289" r:id="rId19"/>
    <p:sldId id="291" r:id="rId20"/>
    <p:sldId id="292" r:id="rId21"/>
    <p:sldId id="295" r:id="rId22"/>
    <p:sldId id="296" r:id="rId23"/>
    <p:sldId id="299" r:id="rId24"/>
    <p:sldId id="300" r:id="rId25"/>
    <p:sldId id="301" r:id="rId26"/>
    <p:sldId id="314" r:id="rId27"/>
    <p:sldId id="306" r:id="rId28"/>
    <p:sldId id="307" r:id="rId29"/>
    <p:sldId id="303" r:id="rId30"/>
    <p:sldId id="304" r:id="rId31"/>
    <p:sldId id="305" r:id="rId32"/>
    <p:sldId id="308" r:id="rId33"/>
    <p:sldId id="309" r:id="rId34"/>
    <p:sldId id="315" r:id="rId35"/>
    <p:sldId id="312" r:id="rId36"/>
    <p:sldId id="316" r:id="rId37"/>
    <p:sldId id="274" r:id="rId38"/>
    <p:sldId id="275" r:id="rId39"/>
    <p:sldId id="31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Jan Snyder" initials="JAS" lastIdx="21" clrIdx="2"/>
  <p:cmAuthor id="3" name="LD" initials="LD" lastIdx="1" clrIdx="3"/>
  <p:cmAuthor id="4" name="Paul Weaver" initials="paw"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5462" autoAdjust="0"/>
  </p:normalViewPr>
  <p:slideViewPr>
    <p:cSldViewPr snapToGrid="0">
      <p:cViewPr>
        <p:scale>
          <a:sx n="70" d="100"/>
          <a:sy n="70" d="100"/>
        </p:scale>
        <p:origin x="-137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09-12-17T11:17:19.307" idx="19">
    <p:pos x="1113" y="1203"/>
    <p:text>I dont think this screenshot is very helpful. Use Figure 3.44 instead, which shows a search and rsults in the Search folder.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844E65-2CA7-462D-867E-2B48FE1ACBD1}" type="slidenum">
              <a:rPr lang="en-US"/>
              <a:pPr>
                <a:defRPr/>
              </a:pPr>
              <a:t>‹#›</a:t>
            </a:fld>
            <a:endParaRPr lang="en-US"/>
          </a:p>
        </p:txBody>
      </p:sp>
    </p:spTree>
    <p:extLst>
      <p:ext uri="{BB962C8B-B14F-4D97-AF65-F5344CB8AC3E}">
        <p14:creationId xmlns:p14="http://schemas.microsoft.com/office/powerpoint/2010/main" val="126034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102DF6-4C37-4857-8719-BE8831542F0C}" type="slidenum">
              <a:rPr lang="en-US"/>
              <a:pPr>
                <a:defRPr/>
              </a:pPr>
              <a:t>‹#›</a:t>
            </a:fld>
            <a:endParaRPr lang="en-US"/>
          </a:p>
        </p:txBody>
      </p:sp>
    </p:spTree>
    <p:extLst>
      <p:ext uri="{BB962C8B-B14F-4D97-AF65-F5344CB8AC3E}">
        <p14:creationId xmlns:p14="http://schemas.microsoft.com/office/powerpoint/2010/main" val="225918111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smtClean="0"/>
              <a:t>&lt;#&gt;</a:t>
            </a:r>
          </a:p>
        </p:txBody>
      </p:sp>
      <p:sp>
        <p:nvSpPr>
          <p:cNvPr id="16386" name="Rectangle 7"/>
          <p:cNvSpPr>
            <a:spLocks noGrp="1" noChangeArrowheads="1"/>
          </p:cNvSpPr>
          <p:nvPr>
            <p:ph type="sldNum" sz="quarter" idx="5"/>
          </p:nvPr>
        </p:nvSpPr>
        <p:spPr>
          <a:noFill/>
        </p:spPr>
        <p:txBody>
          <a:bodyPr/>
          <a:lstStyle/>
          <a:p>
            <a:fld id="{4639C8B8-F2B5-4546-8FE5-E48BD663AA40}"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b="1" dirty="0" smtClean="0"/>
              <a:t>Figure 3.7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b="1" dirty="0" smtClean="0"/>
              <a:t>Figure 3.16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b="1" dirty="0" smtClean="0"/>
              <a:t>Figure 3.17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b="1" dirty="0" smtClean="0"/>
              <a:t>Figure 3.44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b="1" dirty="0" smtClean="0"/>
              <a:t>Figure 3.50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b="1" dirty="0" smtClean="0"/>
              <a:t>Figure 3.2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D8102DF6-4C37-4857-8719-BE8831542F0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b="1" dirty="0" smtClean="0"/>
              <a:t>Figure 3.6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print"/>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defRPr/>
            </a:pPr>
            <a:r>
              <a:rPr lang="en-US" sz="1000" i="1" baseline="30000" dirty="0">
                <a:solidFill>
                  <a:schemeClr val="tx2"/>
                </a:solidFill>
              </a:rPr>
              <a:t>	with Windows 7 </a:t>
            </a:r>
            <a:r>
              <a:rPr lang="en-US" sz="1000" i="1" baseline="30000" dirty="0" smtClean="0">
                <a:solidFill>
                  <a:schemeClr val="tx2"/>
                </a:solidFill>
              </a:rPr>
              <a:t>Comprehensive</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44C1898B-D8C6-441B-B0D4-E120BBF2B4A1}" type="slidenum">
              <a:rPr lang="en-US" sz="1000" baseline="30000">
                <a:solidFill>
                  <a:schemeClr val="tx2"/>
                </a:solidFill>
              </a:rPr>
              <a:pPr algn="ctr">
                <a:spcBef>
                  <a:spcPct val="50000"/>
                </a:spcBef>
                <a:tabLst>
                  <a:tab pos="285750" algn="l"/>
                  <a:tab pos="3998913" algn="ctr"/>
                  <a:tab pos="8004175" algn="r"/>
                </a:tabLst>
                <a:defRPr/>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Windows 7 </a:t>
            </a:r>
            <a:r>
              <a:rPr lang="en-US" sz="2800" b="1" i="1" dirty="0" smtClean="0"/>
              <a:t>Comprehensive</a:t>
            </a:r>
            <a:endParaRPr lang="en-US" sz="2800" b="1" i="1" dirty="0" smtClean="0"/>
          </a:p>
          <a:p>
            <a:pPr algn="ctr" eaLnBrk="1" hangingPunct="1">
              <a:lnSpc>
                <a:spcPct val="160000"/>
              </a:lnSpc>
              <a:buFontTx/>
              <a:buNone/>
            </a:pPr>
            <a:r>
              <a:rPr lang="en-US" sz="2800" b="1" dirty="0" smtClean="0">
                <a:solidFill>
                  <a:schemeClr val="tx2"/>
                </a:solidFill>
              </a:rPr>
              <a:t>Chapter 3</a:t>
            </a:r>
          </a:p>
          <a:p>
            <a:pPr algn="ctr" eaLnBrk="1" hangingPunct="1">
              <a:spcAft>
                <a:spcPts val="1300"/>
              </a:spcAft>
              <a:buFontTx/>
              <a:buNone/>
            </a:pPr>
            <a:r>
              <a:rPr lang="en-US" sz="2400" dirty="0" smtClean="0">
                <a:solidFill>
                  <a:schemeClr val="tx2"/>
                </a:solidFill>
              </a:rPr>
              <a:t>Advanced File Management and</a:t>
            </a:r>
            <a:br>
              <a:rPr lang="en-US" sz="2400" dirty="0" smtClean="0">
                <a:solidFill>
                  <a:schemeClr val="tx2"/>
                </a:solidFill>
              </a:rPr>
            </a:br>
            <a:r>
              <a:rPr lang="en-US" sz="2400" dirty="0" smtClean="0">
                <a:solidFill>
                  <a:schemeClr val="tx2"/>
                </a:solidFill>
              </a:rPr>
              <a:t>Advanced Searching</a:t>
            </a:r>
          </a:p>
          <a:p>
            <a:pPr eaLnBrk="1" hangingPunct="1">
              <a:lnSpc>
                <a:spcPct val="90000"/>
              </a:lnSpc>
            </a:pPr>
            <a:endParaRPr lang="en-US" dirty="0" smtClean="0"/>
          </a:p>
        </p:txBody>
      </p:sp>
      <p:sp>
        <p:nvSpPr>
          <p:cNvPr id="15370" name="Rectangle 25"/>
          <p:cNvSpPr>
            <a:spLocks noGrp="1" noChangeArrowheads="1"/>
          </p:cNvSpPr>
          <p:nvPr>
            <p:ph type="title"/>
          </p:nvPr>
        </p:nvSpPr>
        <p:spPr/>
        <p:txBody>
          <a:bodyPr/>
          <a:lstStyle/>
          <a:p>
            <a:pPr eaLnBrk="1" hangingPunct="1"/>
            <a:endParaRPr lang="en-US" smtClean="0"/>
          </a:p>
        </p:txBody>
      </p:sp>
      <p:pic>
        <p:nvPicPr>
          <p:cNvPr id="15371" name="Picture 24" descr="GO! Banner 3"/>
          <p:cNvPicPr>
            <a:picLocks noChangeAspect="1" noChangeArrowheads="1"/>
          </p:cNvPicPr>
          <p:nvPr/>
        </p:nvPicPr>
        <p:blipFill>
          <a:blip r:embed="rId3" cstate="print"/>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sp>
        <p:nvSpPr>
          <p:cNvPr id="84995" name="Rectangle 3"/>
          <p:cNvSpPr>
            <a:spLocks noGrp="1" noChangeArrowheads="1"/>
          </p:cNvSpPr>
          <p:nvPr>
            <p:ph type="body" idx="1"/>
          </p:nvPr>
        </p:nvSpPr>
        <p:spPr/>
        <p:txBody>
          <a:bodyPr/>
          <a:lstStyle/>
          <a:p>
            <a:r>
              <a:rPr lang="en-US" b="1" dirty="0" smtClean="0"/>
              <a:t>Base locations</a:t>
            </a:r>
          </a:p>
          <a:p>
            <a:pPr lvl="1"/>
            <a:r>
              <a:rPr lang="en-US" dirty="0" smtClean="0"/>
              <a:t>Locations frequently need to access to manage a computer</a:t>
            </a:r>
          </a:p>
          <a:p>
            <a:pPr lvl="1"/>
            <a:r>
              <a:rPr lang="en-US" dirty="0" smtClean="0"/>
              <a:t>Includes Libraries, </a:t>
            </a:r>
            <a:r>
              <a:rPr lang="en-US" dirty="0" err="1" smtClean="0"/>
              <a:t>Homegroup</a:t>
            </a:r>
            <a:r>
              <a:rPr lang="en-US" dirty="0" smtClean="0"/>
              <a:t>, personal folder, Computer, Network, Control Panel, and Recycle Bin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pic>
        <p:nvPicPr>
          <p:cNvPr id="3074" name="Picture 2"/>
          <p:cNvPicPr>
            <a:picLocks noChangeAspect="1" noChangeArrowheads="1"/>
          </p:cNvPicPr>
          <p:nvPr/>
        </p:nvPicPr>
        <p:blipFill>
          <a:blip r:embed="rId3" cstate="print"/>
          <a:srcRect/>
          <a:stretch>
            <a:fillRect/>
          </a:stretch>
        </p:blipFill>
        <p:spPr bwMode="auto">
          <a:xfrm>
            <a:off x="801688" y="2901314"/>
            <a:ext cx="7782321" cy="2453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Create and Navigate Favorites</a:t>
            </a:r>
          </a:p>
        </p:txBody>
      </p:sp>
      <p:sp>
        <p:nvSpPr>
          <p:cNvPr id="89091" name="Rectangle 3"/>
          <p:cNvSpPr>
            <a:spLocks noGrp="1" noChangeArrowheads="1"/>
          </p:cNvSpPr>
          <p:nvPr>
            <p:ph type="body" idx="1"/>
          </p:nvPr>
        </p:nvSpPr>
        <p:spPr/>
        <p:txBody>
          <a:bodyPr/>
          <a:lstStyle/>
          <a:p>
            <a:r>
              <a:rPr lang="en-US" b="1" dirty="0" smtClean="0"/>
              <a:t>Favorites </a:t>
            </a:r>
          </a:p>
          <a:p>
            <a:pPr lvl="1"/>
            <a:r>
              <a:rPr lang="en-US" dirty="0" smtClean="0"/>
              <a:t>Display in the navigation pane of a folder window and in the two common dialog boxes</a:t>
            </a:r>
          </a:p>
          <a:p>
            <a:pPr lvl="2"/>
            <a:r>
              <a:rPr lang="en-US" dirty="0" smtClean="0"/>
              <a:t>Save As dialog box</a:t>
            </a:r>
          </a:p>
          <a:p>
            <a:pPr lvl="2"/>
            <a:r>
              <a:rPr lang="en-US" dirty="0" smtClean="0"/>
              <a:t>Open dialog box</a:t>
            </a:r>
          </a:p>
          <a:p>
            <a:pPr lvl="1"/>
            <a:r>
              <a:rPr lang="en-US" dirty="0" smtClean="0"/>
              <a:t>List are customizable for each user account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Create and Navigate Favorites</a:t>
            </a:r>
          </a:p>
        </p:txBody>
      </p:sp>
      <p:sp>
        <p:nvSpPr>
          <p:cNvPr id="89091" name="Rectangle 3"/>
          <p:cNvSpPr>
            <a:spLocks noGrp="1" noChangeArrowheads="1"/>
          </p:cNvSpPr>
          <p:nvPr>
            <p:ph type="body" idx="1"/>
          </p:nvPr>
        </p:nvSpPr>
        <p:spPr/>
        <p:txBody>
          <a:bodyPr/>
          <a:lstStyle/>
          <a:p>
            <a:r>
              <a:rPr lang="en-US" b="1" dirty="0" smtClean="0"/>
              <a:t>Virtual folder – folder that does not represent a physical location but contains the result of a search</a:t>
            </a:r>
          </a:p>
          <a:p>
            <a:r>
              <a:rPr lang="en-US" b="1" dirty="0" smtClean="0"/>
              <a:t>Saved searches – an example of a virtual folder</a:t>
            </a:r>
          </a:p>
          <a:p>
            <a:r>
              <a:rPr lang="en-US" b="1" dirty="0" smtClean="0"/>
              <a:t>Favorites area – provides a way to navigate quickly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Personalize the Display of Folders and Files</a:t>
            </a:r>
          </a:p>
        </p:txBody>
      </p:sp>
      <p:sp>
        <p:nvSpPr>
          <p:cNvPr id="91139" name="Rectangle 3"/>
          <p:cNvSpPr>
            <a:spLocks noGrp="1" noChangeArrowheads="1"/>
          </p:cNvSpPr>
          <p:nvPr>
            <p:ph type="body" idx="1"/>
          </p:nvPr>
        </p:nvSpPr>
        <p:spPr/>
        <p:txBody>
          <a:bodyPr/>
          <a:lstStyle/>
          <a:p>
            <a:r>
              <a:rPr lang="en-US" b="1" dirty="0" smtClean="0"/>
              <a:t>Personalize – using tools in Windows 7 allow changes in</a:t>
            </a:r>
          </a:p>
          <a:p>
            <a:pPr lvl="1"/>
            <a:r>
              <a:rPr lang="en-US" dirty="0" smtClean="0"/>
              <a:t>The way files and folders function</a:t>
            </a:r>
          </a:p>
          <a:p>
            <a:pPr lvl="1"/>
            <a:r>
              <a:rPr lang="en-US" dirty="0" smtClean="0"/>
              <a:t>How the content in folders displays</a:t>
            </a:r>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Personalize the Display of Folders and Files</a:t>
            </a:r>
          </a:p>
        </p:txBody>
      </p:sp>
      <p:sp>
        <p:nvSpPr>
          <p:cNvPr id="93187" name="Rectangle 3"/>
          <p:cNvSpPr>
            <a:spLocks noGrp="1" noChangeArrowheads="1"/>
          </p:cNvSpPr>
          <p:nvPr>
            <p:ph type="body" idx="1"/>
          </p:nvPr>
        </p:nvSpPr>
        <p:spPr>
          <a:xfrm>
            <a:off x="736979" y="1787857"/>
            <a:ext cx="7997588" cy="946576"/>
          </a:xfrm>
        </p:spPr>
        <p:txBody>
          <a:bodyPr/>
          <a:lstStyle/>
          <a:p>
            <a:pPr marL="231775" indent="-231775">
              <a:buFont typeface="Arial" pitchFamily="34" charset="0"/>
              <a:buChar char="•"/>
            </a:pPr>
            <a:r>
              <a:rPr lang="en-US" sz="3200" dirty="0" smtClean="0"/>
              <a:t>Subfolders Created by Windows 7 in each User Account’s Personal Folder</a:t>
            </a:r>
          </a:p>
        </p:txBody>
      </p:sp>
      <p:sp>
        <p:nvSpPr>
          <p:cNvPr id="6" name="Content Placeholder 5"/>
          <p:cNvSpPr>
            <a:spLocks noGrp="1"/>
          </p:cNvSpPr>
          <p:nvPr>
            <p:ph sz="half" idx="2"/>
          </p:nvPr>
        </p:nvSpPr>
        <p:spPr>
          <a:xfrm>
            <a:off x="982638" y="2961564"/>
            <a:ext cx="3514749" cy="3164599"/>
          </a:xfrm>
        </p:spPr>
        <p:txBody>
          <a:bodyPr/>
          <a:lstStyle/>
          <a:p>
            <a:pPr marL="342900" lvl="1" indent="-342900">
              <a:buFont typeface="Arial" pitchFamily="34" charset="0"/>
              <a:buChar char="−"/>
            </a:pPr>
            <a:r>
              <a:rPr lang="en-US" sz="2400" dirty="0" smtClean="0"/>
              <a:t>Contacts</a:t>
            </a:r>
          </a:p>
          <a:p>
            <a:pPr marL="342900" lvl="1" indent="-342900">
              <a:buFont typeface="Arial" pitchFamily="34" charset="0"/>
              <a:buChar char="−"/>
            </a:pPr>
            <a:r>
              <a:rPr lang="en-US" sz="2400" dirty="0" smtClean="0"/>
              <a:t>Desktop</a:t>
            </a:r>
          </a:p>
          <a:p>
            <a:pPr marL="342900" lvl="1" indent="-342900">
              <a:buFont typeface="Arial" pitchFamily="34" charset="0"/>
              <a:buChar char="−"/>
            </a:pPr>
            <a:r>
              <a:rPr lang="en-US" sz="2400" dirty="0" smtClean="0"/>
              <a:t>Downloads</a:t>
            </a:r>
          </a:p>
          <a:p>
            <a:pPr marL="342900" lvl="1" indent="-342900">
              <a:buFont typeface="Arial" pitchFamily="34" charset="0"/>
              <a:buChar char="−"/>
            </a:pPr>
            <a:r>
              <a:rPr lang="en-US" sz="2400" dirty="0" smtClean="0"/>
              <a:t>Favorites</a:t>
            </a:r>
          </a:p>
          <a:p>
            <a:pPr marL="342900" lvl="1" indent="-342900">
              <a:buFont typeface="Arial" pitchFamily="34" charset="0"/>
              <a:buChar char="−"/>
            </a:pPr>
            <a:r>
              <a:rPr lang="en-US" sz="2400" dirty="0" smtClean="0"/>
              <a:t>Links</a:t>
            </a:r>
          </a:p>
          <a:p>
            <a:pPr marL="342900" lvl="1" indent="-342900">
              <a:buFont typeface="Arial" pitchFamily="34" charset="0"/>
              <a:buChar char="−"/>
            </a:pPr>
            <a:r>
              <a:rPr lang="en-US" sz="2400" dirty="0" smtClean="0"/>
              <a:t>My Documents</a:t>
            </a:r>
          </a:p>
          <a:p>
            <a:endParaRPr lang="en-US" dirty="0"/>
          </a:p>
        </p:txBody>
      </p:sp>
      <p:sp>
        <p:nvSpPr>
          <p:cNvPr id="8" name="Content Placeholder 7"/>
          <p:cNvSpPr>
            <a:spLocks noGrp="1"/>
          </p:cNvSpPr>
          <p:nvPr>
            <p:ph sz="quarter" idx="4"/>
          </p:nvPr>
        </p:nvSpPr>
        <p:spPr>
          <a:xfrm>
            <a:off x="4645025" y="3002507"/>
            <a:ext cx="4041775" cy="3123656"/>
          </a:xfrm>
        </p:spPr>
        <p:txBody>
          <a:bodyPr/>
          <a:lstStyle/>
          <a:p>
            <a:pPr marL="342900" lvl="1" indent="-342900">
              <a:buFont typeface="Arial" pitchFamily="34" charset="0"/>
              <a:buChar char="−"/>
            </a:pPr>
            <a:r>
              <a:rPr lang="en-US" sz="2400" dirty="0" smtClean="0"/>
              <a:t>My Music </a:t>
            </a:r>
          </a:p>
          <a:p>
            <a:pPr marL="342900" lvl="1" indent="-342900">
              <a:buFont typeface="Arial" pitchFamily="34" charset="0"/>
              <a:buChar char="−"/>
            </a:pPr>
            <a:r>
              <a:rPr lang="en-US" sz="2400" dirty="0" smtClean="0"/>
              <a:t>My Pictures</a:t>
            </a:r>
          </a:p>
          <a:p>
            <a:pPr marL="342900" lvl="1" indent="-342900">
              <a:buFont typeface="Arial" pitchFamily="34" charset="0"/>
              <a:buChar char="−"/>
            </a:pPr>
            <a:r>
              <a:rPr lang="en-US" sz="2400" dirty="0" smtClean="0"/>
              <a:t>My Videos</a:t>
            </a:r>
          </a:p>
          <a:p>
            <a:pPr marL="342900" lvl="1" indent="-342900">
              <a:buFont typeface="Arial" pitchFamily="34" charset="0"/>
              <a:buChar char="−"/>
            </a:pPr>
            <a:r>
              <a:rPr lang="en-US" sz="2400" dirty="0" smtClean="0"/>
              <a:t>Saved Games</a:t>
            </a:r>
          </a:p>
          <a:p>
            <a:pPr marL="342900" lvl="1" indent="-342900">
              <a:buFont typeface="Arial" pitchFamily="34" charset="0"/>
              <a:buChar char="−"/>
            </a:pPr>
            <a:r>
              <a:rPr lang="en-US" sz="2400" dirty="0" smtClean="0"/>
              <a:t>Searches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Personalize the Display of Folders and Files</a:t>
            </a:r>
          </a:p>
        </p:txBody>
      </p:sp>
      <p:sp>
        <p:nvSpPr>
          <p:cNvPr id="95235" name="Rectangle 3"/>
          <p:cNvSpPr>
            <a:spLocks noGrp="1" noChangeArrowheads="1"/>
          </p:cNvSpPr>
          <p:nvPr>
            <p:ph type="body" idx="1"/>
          </p:nvPr>
        </p:nvSpPr>
        <p:spPr>
          <a:xfrm>
            <a:off x="685800" y="1981200"/>
            <a:ext cx="7772400" cy="4296770"/>
          </a:xfrm>
        </p:spPr>
        <p:txBody>
          <a:bodyPr/>
          <a:lstStyle/>
          <a:p>
            <a:r>
              <a:rPr lang="en-US" b="1" dirty="0" smtClean="0"/>
              <a:t>Folder Options dialog box – three significant changes</a:t>
            </a:r>
          </a:p>
          <a:p>
            <a:pPr lvl="1"/>
            <a:r>
              <a:rPr lang="en-US" dirty="0" smtClean="0"/>
              <a:t>Browse folders – choose to open every new folder in its own folder window</a:t>
            </a:r>
          </a:p>
          <a:p>
            <a:pPr lvl="1"/>
            <a:r>
              <a:rPr lang="en-US" dirty="0" smtClean="0"/>
              <a:t>Click items as follows – change the behavior of clicking items to open them</a:t>
            </a:r>
          </a:p>
          <a:p>
            <a:pPr lvl="1"/>
            <a:r>
              <a:rPr lang="en-US" dirty="0" smtClean="0"/>
              <a:t>Navigation pane – choose to show all folders and automatically expand to the current folder</a:t>
            </a:r>
            <a:endParaRPr lang="en-US" i="1" dirty="0" smtClean="0"/>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Personalize the Display of Folders and Files</a:t>
            </a:r>
          </a:p>
        </p:txBody>
      </p:sp>
      <p:pic>
        <p:nvPicPr>
          <p:cNvPr id="4098" name="Picture 2"/>
          <p:cNvPicPr>
            <a:picLocks noChangeAspect="1" noChangeArrowheads="1"/>
          </p:cNvPicPr>
          <p:nvPr/>
        </p:nvPicPr>
        <p:blipFill>
          <a:blip r:embed="rId3" cstate="print"/>
          <a:srcRect/>
          <a:stretch>
            <a:fillRect/>
          </a:stretch>
        </p:blipFill>
        <p:spPr bwMode="auto">
          <a:xfrm>
            <a:off x="374650" y="1665605"/>
            <a:ext cx="84963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smtClean="0"/>
              <a:t>Personalize the Display of Folders and Files</a:t>
            </a:r>
          </a:p>
        </p:txBody>
      </p:sp>
      <p:sp>
        <p:nvSpPr>
          <p:cNvPr id="99331" name="Rectangle 3"/>
          <p:cNvSpPr>
            <a:spLocks noGrp="1" noChangeArrowheads="1"/>
          </p:cNvSpPr>
          <p:nvPr>
            <p:ph type="body" idx="1"/>
          </p:nvPr>
        </p:nvSpPr>
        <p:spPr/>
        <p:txBody>
          <a:bodyPr/>
          <a:lstStyle/>
          <a:p>
            <a:r>
              <a:rPr lang="en-US" b="1" dirty="0" smtClean="0"/>
              <a:t>Check box feature – when you point to a file or folder, a check box displays in the upper left corner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Personalize the Display of Folders and Files</a:t>
            </a:r>
          </a:p>
        </p:txBody>
      </p:sp>
      <p:pic>
        <p:nvPicPr>
          <p:cNvPr id="5122" name="Picture 2"/>
          <p:cNvPicPr>
            <a:picLocks noChangeAspect="1" noChangeArrowheads="1"/>
          </p:cNvPicPr>
          <p:nvPr/>
        </p:nvPicPr>
        <p:blipFill>
          <a:blip r:embed="rId3" cstate="print"/>
          <a:srcRect/>
          <a:stretch>
            <a:fillRect/>
          </a:stretch>
        </p:blipFill>
        <p:spPr bwMode="auto">
          <a:xfrm>
            <a:off x="375920" y="1969453"/>
            <a:ext cx="85344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type="body" idx="1"/>
          </p:nvPr>
        </p:nvSpPr>
        <p:spPr>
          <a:xfrm>
            <a:off x="657225" y="1995488"/>
            <a:ext cx="7772400" cy="4114800"/>
          </a:xfrm>
        </p:spPr>
        <p:txBody>
          <a:bodyPr/>
          <a:lstStyle/>
          <a:p>
            <a:r>
              <a:rPr lang="en-US" b="1" dirty="0" smtClean="0"/>
              <a:t>Navigate by Using the Address Bar</a:t>
            </a:r>
          </a:p>
          <a:p>
            <a:r>
              <a:rPr lang="en-US" b="1" dirty="0" smtClean="0"/>
              <a:t>Create and Navigate Favorites</a:t>
            </a:r>
          </a:p>
          <a:p>
            <a:r>
              <a:rPr lang="en-US" b="1" dirty="0" smtClean="0"/>
              <a:t>Personalize the Display of Files and Folders</a:t>
            </a:r>
          </a:p>
          <a:p>
            <a:r>
              <a:rPr lang="en-US" b="1" dirty="0" smtClean="0"/>
              <a:t>Recognize File Types and Associate Files with Programs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t>Personalize the Display of Folders and Files</a:t>
            </a:r>
          </a:p>
        </p:txBody>
      </p:sp>
      <p:sp>
        <p:nvSpPr>
          <p:cNvPr id="109571" name="Rectangle 3"/>
          <p:cNvSpPr>
            <a:spLocks noGrp="1" noChangeArrowheads="1"/>
          </p:cNvSpPr>
          <p:nvPr>
            <p:ph type="body" idx="1"/>
          </p:nvPr>
        </p:nvSpPr>
        <p:spPr/>
        <p:txBody>
          <a:bodyPr/>
          <a:lstStyle/>
          <a:p>
            <a:r>
              <a:rPr lang="en-US" b="1" dirty="0" smtClean="0"/>
              <a:t>Arrange by – feature that enables you to arrange the items by Folder, Author, Date modified, Tag, Type, or Name</a:t>
            </a:r>
          </a:p>
          <a:p>
            <a:pPr lvl="1"/>
            <a:r>
              <a:rPr lang="en-US" dirty="0" smtClean="0"/>
              <a:t>Folder is the default arrangement</a:t>
            </a:r>
            <a:endParaRPr lang="en-US" b="1"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dirty="0" smtClean="0"/>
              <a:t>Recognizing File Types and Associating Files with Programs</a:t>
            </a:r>
          </a:p>
        </p:txBody>
      </p:sp>
      <p:sp>
        <p:nvSpPr>
          <p:cNvPr id="115715" name="Rectangle 3"/>
          <p:cNvSpPr>
            <a:spLocks noGrp="1" noChangeArrowheads="1"/>
          </p:cNvSpPr>
          <p:nvPr>
            <p:ph type="body" idx="1"/>
          </p:nvPr>
        </p:nvSpPr>
        <p:spPr/>
        <p:txBody>
          <a:bodyPr/>
          <a:lstStyle/>
          <a:p>
            <a:r>
              <a:rPr lang="en-US" b="1" dirty="0" smtClean="0"/>
              <a:t>Split button – when pointed to, two parts display</a:t>
            </a:r>
          </a:p>
          <a:p>
            <a:pPr lvl="1"/>
            <a:r>
              <a:rPr lang="en-US" dirty="0" smtClean="0"/>
              <a:t>First, the arrow that displays a menu</a:t>
            </a:r>
          </a:p>
          <a:p>
            <a:pPr lvl="1"/>
            <a:r>
              <a:rPr lang="en-US" dirty="0" smtClean="0"/>
              <a:t>Second, the part of the button with the command name, which performs the command</a:t>
            </a:r>
          </a:p>
          <a:p>
            <a:pPr lvl="1"/>
            <a:r>
              <a:rPr lang="en-US" dirty="0" smtClean="0"/>
              <a:t>Open button – an example of a split button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4000" smtClean="0"/>
              <a:t>Recognizing File Types and Associating Files with Programs</a:t>
            </a:r>
          </a:p>
        </p:txBody>
      </p:sp>
      <p:sp>
        <p:nvSpPr>
          <p:cNvPr id="117763" name="Rectangle 3"/>
          <p:cNvSpPr>
            <a:spLocks noGrp="1" noChangeArrowheads="1"/>
          </p:cNvSpPr>
          <p:nvPr>
            <p:ph type="body" idx="1"/>
          </p:nvPr>
        </p:nvSpPr>
        <p:spPr/>
        <p:txBody>
          <a:bodyPr/>
          <a:lstStyle/>
          <a:p>
            <a:r>
              <a:rPr lang="en-US" b="1" dirty="0" smtClean="0"/>
              <a:t>File association – Windows 7 keeps track of which file is associated with which program</a:t>
            </a:r>
          </a:p>
          <a:p>
            <a:pPr lvl="1"/>
            <a:r>
              <a:rPr lang="en-US" dirty="0" smtClean="0"/>
              <a:t>Changing the file name extension might cause the file to stop working properly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23907" name="Rectangle 3"/>
          <p:cNvSpPr>
            <a:spLocks noGrp="1" noChangeArrowheads="1"/>
          </p:cNvSpPr>
          <p:nvPr>
            <p:ph type="body" idx="1"/>
          </p:nvPr>
        </p:nvSpPr>
        <p:spPr/>
        <p:txBody>
          <a:bodyPr/>
          <a:lstStyle/>
          <a:p>
            <a:r>
              <a:rPr lang="en-US" b="1" dirty="0" smtClean="0"/>
              <a:t>File properties – display information about files (i.e., name of author and date file was last modified)</a:t>
            </a:r>
          </a:p>
          <a:p>
            <a:r>
              <a:rPr lang="en-US" b="1" dirty="0" smtClean="0"/>
              <a:t>Metadata – data that describes other data (i.e., title, subject, author, and file size)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25955" name="Rectangle 3"/>
          <p:cNvSpPr>
            <a:spLocks noGrp="1" noChangeArrowheads="1"/>
          </p:cNvSpPr>
          <p:nvPr>
            <p:ph type="body" idx="1"/>
          </p:nvPr>
        </p:nvSpPr>
        <p:spPr/>
        <p:txBody>
          <a:bodyPr/>
          <a:lstStyle/>
          <a:p>
            <a:r>
              <a:rPr lang="en-US" b="1" dirty="0" smtClean="0"/>
              <a:t>Index – collection of detailed information about files on your computer</a:t>
            </a:r>
          </a:p>
          <a:p>
            <a:r>
              <a:rPr lang="en-US" b="1" dirty="0" smtClean="0"/>
              <a:t>Tag – property you create and add to a file</a:t>
            </a:r>
          </a:p>
          <a:p>
            <a:pPr lvl="1"/>
            <a:r>
              <a:rPr lang="en-US" dirty="0" smtClean="0"/>
              <a:t>Help find and organize files</a:t>
            </a:r>
          </a:p>
          <a:p>
            <a:pPr lvl="1"/>
            <a:r>
              <a:rPr lang="en-US" dirty="0" smtClean="0"/>
              <a:t>Can be used in searches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28003" name="Rectangle 3"/>
          <p:cNvSpPr>
            <a:spLocks noGrp="1" noChangeArrowheads="1"/>
          </p:cNvSpPr>
          <p:nvPr>
            <p:ph type="body" idx="1"/>
          </p:nvPr>
        </p:nvSpPr>
        <p:spPr/>
        <p:txBody>
          <a:bodyPr/>
          <a:lstStyle/>
          <a:p>
            <a:r>
              <a:rPr lang="en-US" b="1" dirty="0" smtClean="0"/>
              <a:t>Indexed locations – includes all of the folders in user’s personal folder</a:t>
            </a:r>
          </a:p>
          <a:p>
            <a:r>
              <a:rPr lang="en-US" b="1" dirty="0" smtClean="0">
                <a:ea typeface="+mn-ea"/>
                <a:cs typeface="+mn-cs"/>
              </a:rPr>
              <a:t>Searches of indexed locations </a:t>
            </a:r>
            <a:r>
              <a:rPr lang="en-US" b="1" dirty="0" smtClean="0"/>
              <a:t>–</a:t>
            </a:r>
            <a:r>
              <a:rPr lang="en-US" b="1" dirty="0" smtClean="0">
                <a:ea typeface="+mn-ea"/>
                <a:cs typeface="+mn-cs"/>
              </a:rPr>
              <a:t>include both file names and contents</a:t>
            </a:r>
          </a:p>
          <a:p>
            <a:r>
              <a:rPr lang="en-US" b="1" dirty="0" smtClean="0"/>
              <a:t>Partial matching – matching to part of a word or phrase rather than to whole words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t>Filter Searches in the</a:t>
            </a:r>
            <a:br>
              <a:rPr lang="en-US" dirty="0" smtClean="0"/>
            </a:br>
            <a:r>
              <a:rPr lang="en-US" dirty="0" smtClean="0"/>
              <a:t>Search Box</a:t>
            </a:r>
          </a:p>
        </p:txBody>
      </p:sp>
      <p:sp>
        <p:nvSpPr>
          <p:cNvPr id="130051" name="Rectangle 3"/>
          <p:cNvSpPr>
            <a:spLocks noGrp="1" noChangeArrowheads="1"/>
          </p:cNvSpPr>
          <p:nvPr>
            <p:ph type="body" idx="1"/>
          </p:nvPr>
        </p:nvSpPr>
        <p:spPr/>
        <p:txBody>
          <a:bodyPr/>
          <a:lstStyle/>
          <a:p>
            <a:r>
              <a:rPr lang="en-US" b="1" dirty="0" smtClean="0"/>
              <a:t>Narrowing a search – to narrow a search, type the name of the property followed by a colon and then type the search term</a:t>
            </a:r>
          </a:p>
          <a:p>
            <a:pPr lvl="1"/>
            <a:r>
              <a:rPr lang="en-US" dirty="0" smtClean="0"/>
              <a:t>Examples: </a:t>
            </a:r>
            <a:r>
              <a:rPr lang="en-US" dirty="0" err="1" smtClean="0"/>
              <a:t>name:beach</a:t>
            </a:r>
            <a:r>
              <a:rPr lang="en-US" dirty="0" smtClean="0"/>
              <a:t>, </a:t>
            </a:r>
            <a:r>
              <a:rPr lang="en-US" dirty="0" err="1" smtClean="0"/>
              <a:t>camera:canon</a:t>
            </a:r>
            <a:endParaRPr lang="en-US" dirty="0" smtClean="0"/>
          </a:p>
          <a:p>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38243" name="Rectangle 3"/>
          <p:cNvSpPr>
            <a:spLocks noGrp="1" noChangeArrowheads="1"/>
          </p:cNvSpPr>
          <p:nvPr>
            <p:ph type="body" idx="1"/>
          </p:nvPr>
        </p:nvSpPr>
        <p:spPr/>
        <p:txBody>
          <a:bodyPr/>
          <a:lstStyle/>
          <a:p>
            <a:r>
              <a:rPr lang="en-US" b="1" dirty="0" smtClean="0"/>
              <a:t>Boolean operators – AND, OR, and NOT</a:t>
            </a:r>
          </a:p>
          <a:p>
            <a:pPr lvl="1"/>
            <a:r>
              <a:rPr lang="en-US" dirty="0" smtClean="0"/>
              <a:t>Must be typed in all uppercase letters</a:t>
            </a:r>
          </a:p>
          <a:p>
            <a:pPr lvl="1"/>
            <a:r>
              <a:rPr lang="en-US" dirty="0" smtClean="0"/>
              <a:t>Express a condition that is either true or false, when used in a statement</a:t>
            </a:r>
          </a:p>
          <a:p>
            <a:pPr lvl="1"/>
            <a:r>
              <a:rPr lang="en-US" dirty="0" smtClean="0"/>
              <a:t>Examples: </a:t>
            </a:r>
          </a:p>
          <a:p>
            <a:pPr lvl="2"/>
            <a:r>
              <a:rPr lang="en-US" dirty="0" smtClean="0"/>
              <a:t>shareholders NOT </a:t>
            </a:r>
            <a:r>
              <a:rPr lang="en-US" dirty="0" err="1" smtClean="0"/>
              <a:t>orlando</a:t>
            </a:r>
            <a:r>
              <a:rPr lang="en-US" dirty="0" smtClean="0"/>
              <a:t> </a:t>
            </a:r>
          </a:p>
          <a:p>
            <a:pPr lvl="2"/>
            <a:r>
              <a:rPr lang="en-US" dirty="0" err="1" smtClean="0"/>
              <a:t>type:pptx</a:t>
            </a:r>
            <a:r>
              <a:rPr lang="en-US" dirty="0" smtClean="0"/>
              <a:t> AND </a:t>
            </a:r>
            <a:r>
              <a:rPr lang="en-US" dirty="0" err="1" smtClean="0"/>
              <a:t>name:safety</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smtClean="0"/>
              <a:t>Filter Searches in the</a:t>
            </a:r>
            <a:br>
              <a:rPr lang="en-US" dirty="0" smtClean="0"/>
            </a:br>
            <a:r>
              <a:rPr lang="en-US" dirty="0" smtClean="0"/>
              <a:t>Search Box</a:t>
            </a:r>
          </a:p>
        </p:txBody>
      </p:sp>
      <p:sp>
        <p:nvSpPr>
          <p:cNvPr id="140291" name="Rectangle 3"/>
          <p:cNvSpPr>
            <a:spLocks noGrp="1" noChangeArrowheads="1"/>
          </p:cNvSpPr>
          <p:nvPr>
            <p:ph type="body" idx="1"/>
          </p:nvPr>
        </p:nvSpPr>
        <p:spPr/>
        <p:txBody>
          <a:bodyPr/>
          <a:lstStyle/>
          <a:p>
            <a:pPr>
              <a:lnSpc>
                <a:spcPct val="90000"/>
              </a:lnSpc>
            </a:pPr>
            <a:r>
              <a:rPr lang="en-US" b="1" dirty="0" smtClean="0"/>
              <a:t>Boolean operators – AND, OR, and NOT</a:t>
            </a:r>
          </a:p>
          <a:p>
            <a:pPr lvl="1">
              <a:lnSpc>
                <a:spcPct val="90000"/>
              </a:lnSpc>
            </a:pPr>
            <a:r>
              <a:rPr lang="en-US" dirty="0" smtClean="0"/>
              <a:t>AND – finds files that contain both search terms, even if those terms are not next to each other</a:t>
            </a:r>
          </a:p>
          <a:p>
            <a:pPr lvl="1">
              <a:lnSpc>
                <a:spcPct val="90000"/>
              </a:lnSpc>
            </a:pPr>
            <a:r>
              <a:rPr lang="en-US" dirty="0" smtClean="0"/>
              <a:t>NOT – finds files that contain the first search term but do not contain the second search term</a:t>
            </a:r>
          </a:p>
          <a:p>
            <a:pPr lvl="1">
              <a:lnSpc>
                <a:spcPct val="90000"/>
              </a:lnSpc>
            </a:pPr>
            <a:r>
              <a:rPr lang="en-US" dirty="0" smtClean="0"/>
              <a:t>OR – finds files that contain either search term</a:t>
            </a:r>
          </a:p>
          <a:p>
            <a:pPr>
              <a:lnSpc>
                <a:spcPct val="90000"/>
              </a:lnSpc>
              <a:buFontTx/>
              <a:buNone/>
            </a:pPr>
            <a:endParaRPr lang="en-US"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32099" name="Rectangle 3"/>
          <p:cNvSpPr>
            <a:spLocks noGrp="1" noChangeArrowheads="1"/>
          </p:cNvSpPr>
          <p:nvPr>
            <p:ph type="body" idx="1"/>
          </p:nvPr>
        </p:nvSpPr>
        <p:spPr/>
        <p:txBody>
          <a:bodyPr/>
          <a:lstStyle/>
          <a:p>
            <a:r>
              <a:rPr lang="en-US" b="1" dirty="0" smtClean="0"/>
              <a:t>Natural language – feature that allows a simpler search, without using colons and without the need for Boolean operators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r>
              <a:rPr lang="en-US" b="1" dirty="0" smtClean="0"/>
              <a:t>Filter Searches in the Search Box</a:t>
            </a:r>
          </a:p>
          <a:p>
            <a:r>
              <a:rPr lang="en-US" b="1" dirty="0" smtClean="0"/>
              <a:t>Search by Using the Search Folder</a:t>
            </a:r>
          </a:p>
          <a:p>
            <a:r>
              <a:rPr lang="en-US" b="1" dirty="0" smtClean="0"/>
              <a:t>Save a Search, Manage Search Behavior, and Manage the Index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Filter Searches in the</a:t>
            </a:r>
            <a:br>
              <a:rPr lang="en-US" smtClean="0"/>
            </a:br>
            <a:r>
              <a:rPr lang="en-US" smtClean="0"/>
              <a:t>Search Box</a:t>
            </a:r>
          </a:p>
        </p:txBody>
      </p:sp>
      <p:sp>
        <p:nvSpPr>
          <p:cNvPr id="134147" name="Rectangle 3"/>
          <p:cNvSpPr>
            <a:spLocks noGrp="1" noChangeArrowheads="1"/>
          </p:cNvSpPr>
          <p:nvPr>
            <p:ph type="body" idx="1"/>
          </p:nvPr>
        </p:nvSpPr>
        <p:spPr/>
        <p:txBody>
          <a:bodyPr/>
          <a:lstStyle/>
          <a:p>
            <a:r>
              <a:rPr lang="en-US" b="1" dirty="0" smtClean="0"/>
              <a:t>Quotes filter – finds files that contain the exact phrase placed within the quotes</a:t>
            </a:r>
          </a:p>
          <a:p>
            <a:pPr lvl="1"/>
            <a:r>
              <a:rPr lang="en-US" dirty="0" smtClean="0"/>
              <a:t>Example: “Windows 7 updates”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t>Search by Using the</a:t>
            </a:r>
            <a:br>
              <a:rPr lang="en-US" dirty="0" smtClean="0"/>
            </a:br>
            <a:r>
              <a:rPr lang="en-US" dirty="0" smtClean="0"/>
              <a:t>Search Folder</a:t>
            </a:r>
          </a:p>
        </p:txBody>
      </p:sp>
      <p:sp>
        <p:nvSpPr>
          <p:cNvPr id="136195" name="Rectangle 3"/>
          <p:cNvSpPr>
            <a:spLocks noGrp="1" noChangeArrowheads="1"/>
          </p:cNvSpPr>
          <p:nvPr>
            <p:ph type="body" idx="1"/>
          </p:nvPr>
        </p:nvSpPr>
        <p:spPr/>
        <p:txBody>
          <a:bodyPr/>
          <a:lstStyle/>
          <a:p>
            <a:r>
              <a:rPr lang="en-US" b="1" dirty="0" smtClean="0"/>
              <a:t>Search folder – conducts a search in the entire set of indexed</a:t>
            </a:r>
            <a:r>
              <a:rPr lang="en-US" b="1" i="1" dirty="0" smtClean="0"/>
              <a:t> </a:t>
            </a:r>
            <a:r>
              <a:rPr lang="en-US" b="1" dirty="0" smtClean="0"/>
              <a:t>locations</a:t>
            </a:r>
          </a:p>
          <a:p>
            <a:pPr lvl="1"/>
            <a:r>
              <a:rPr lang="en-US" dirty="0" smtClean="0"/>
              <a:t>Includes personal folder with all of its libraries and any offline files</a:t>
            </a:r>
          </a:p>
          <a:p>
            <a:pPr lvl="1"/>
            <a:r>
              <a:rPr lang="en-US" dirty="0" smtClean="0"/>
              <a:t>Allows the ability to look in many locations at once</a:t>
            </a:r>
          </a:p>
          <a:p>
            <a:pPr lvl="1"/>
            <a:r>
              <a:rPr lang="en-US" dirty="0" smtClean="0"/>
              <a:t>Allows a search in two or more folders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Search by Using the</a:t>
            </a:r>
            <a:br>
              <a:rPr lang="en-US" smtClean="0"/>
            </a:br>
            <a:r>
              <a:rPr lang="en-US" smtClean="0"/>
              <a:t>Search Folder</a:t>
            </a:r>
          </a:p>
        </p:txBody>
      </p:sp>
      <p:pic>
        <p:nvPicPr>
          <p:cNvPr id="1026" name="Picture 2"/>
          <p:cNvPicPr>
            <a:picLocks noChangeAspect="1" noChangeArrowheads="1"/>
          </p:cNvPicPr>
          <p:nvPr/>
        </p:nvPicPr>
        <p:blipFill>
          <a:blip r:embed="rId3" cstate="print"/>
          <a:srcRect/>
          <a:stretch>
            <a:fillRect/>
          </a:stretch>
        </p:blipFill>
        <p:spPr bwMode="auto">
          <a:xfrm>
            <a:off x="516909" y="1749544"/>
            <a:ext cx="800100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Search by Using the</a:t>
            </a:r>
            <a:br>
              <a:rPr lang="en-US" smtClean="0"/>
            </a:br>
            <a:r>
              <a:rPr lang="en-US" smtClean="0"/>
              <a:t>Search Folder</a:t>
            </a:r>
          </a:p>
        </p:txBody>
      </p:sp>
      <p:sp>
        <p:nvSpPr>
          <p:cNvPr id="144387" name="Rectangle 3"/>
          <p:cNvSpPr>
            <a:spLocks noGrp="1" noChangeArrowheads="1"/>
          </p:cNvSpPr>
          <p:nvPr>
            <p:ph type="body" idx="1"/>
          </p:nvPr>
        </p:nvSpPr>
        <p:spPr/>
        <p:txBody>
          <a:bodyPr/>
          <a:lstStyle/>
          <a:p>
            <a:r>
              <a:rPr lang="en-US" b="1" dirty="0" smtClean="0"/>
              <a:t>Custom search – use custom search to define a specific scope (range of locations) for a search</a:t>
            </a:r>
          </a:p>
          <a:p>
            <a:pPr lvl="1"/>
            <a:r>
              <a:rPr lang="en-US" dirty="0" smtClean="0"/>
              <a:t>Using the Custom button –</a:t>
            </a:r>
            <a:r>
              <a:rPr lang="en-US" b="1" dirty="0" smtClean="0"/>
              <a:t> </a:t>
            </a:r>
            <a:r>
              <a:rPr lang="en-US" dirty="0" smtClean="0"/>
              <a:t>at the bottom of the search results, under </a:t>
            </a:r>
            <a:r>
              <a:rPr lang="en-US" b="1" dirty="0" smtClean="0"/>
              <a:t>Search again in</a:t>
            </a:r>
            <a:r>
              <a:rPr lang="en-US" dirty="0" smtClean="0"/>
              <a:t>, click </a:t>
            </a:r>
            <a:r>
              <a:rPr lang="en-US" b="1" dirty="0" smtClean="0"/>
              <a:t>Custom</a:t>
            </a:r>
            <a:r>
              <a:rPr lang="en-US" dirty="0" smtClean="0"/>
              <a:t>, to display the </a:t>
            </a:r>
            <a:r>
              <a:rPr lang="en-US" b="1" dirty="0" smtClean="0"/>
              <a:t>Search Location </a:t>
            </a:r>
            <a:r>
              <a:rPr lang="en-US" dirty="0" smtClean="0"/>
              <a:t>dialog box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Search by Using the</a:t>
            </a:r>
            <a:br>
              <a:rPr lang="en-US" smtClean="0"/>
            </a:br>
            <a:r>
              <a:rPr lang="en-US" smtClean="0"/>
              <a:t>Search Folder</a:t>
            </a:r>
          </a:p>
        </p:txBody>
      </p:sp>
      <p:sp>
        <p:nvSpPr>
          <p:cNvPr id="144387" name="Rectangle 3"/>
          <p:cNvSpPr>
            <a:spLocks noGrp="1" noChangeArrowheads="1"/>
          </p:cNvSpPr>
          <p:nvPr>
            <p:ph type="body" idx="1"/>
          </p:nvPr>
        </p:nvSpPr>
        <p:spPr/>
        <p:txBody>
          <a:bodyPr/>
          <a:lstStyle/>
          <a:p>
            <a:r>
              <a:rPr lang="en-US" b="1" dirty="0" smtClean="0"/>
              <a:t>Faster search results –  indexing an external hard drive attached to a computer results in a fast search result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4000" smtClean="0"/>
              <a:t>Save a Search, Manage Search Behavior, and Manage the Index</a:t>
            </a:r>
          </a:p>
        </p:txBody>
      </p:sp>
      <p:sp>
        <p:nvSpPr>
          <p:cNvPr id="6" name="Content Placeholder 5"/>
          <p:cNvSpPr>
            <a:spLocks noGrp="1"/>
          </p:cNvSpPr>
          <p:nvPr>
            <p:ph idx="1"/>
          </p:nvPr>
        </p:nvSpPr>
        <p:spPr/>
        <p:txBody>
          <a:bodyPr/>
          <a:lstStyle/>
          <a:p>
            <a:r>
              <a:rPr lang="en-US" b="1" dirty="0" smtClean="0"/>
              <a:t>Saved searches –  the criteria is saved, not the current results</a:t>
            </a:r>
          </a:p>
          <a:p>
            <a:r>
              <a:rPr lang="en-US" b="1" dirty="0" smtClean="0"/>
              <a:t>Rerunning saved searches – each time the Search folder is reopened, Windows 7 reruns the search with the most current results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z="4000" smtClean="0"/>
              <a:t>Save a Search, Manage Search Behavior, and Manage the Index</a:t>
            </a:r>
          </a:p>
        </p:txBody>
      </p:sp>
      <p:pic>
        <p:nvPicPr>
          <p:cNvPr id="7170" name="Picture 2"/>
          <p:cNvPicPr>
            <a:picLocks noChangeAspect="1" noChangeArrowheads="1"/>
          </p:cNvPicPr>
          <p:nvPr/>
        </p:nvPicPr>
        <p:blipFill>
          <a:blip r:embed="rId3" cstate="print"/>
          <a:srcRect/>
          <a:stretch>
            <a:fillRect/>
          </a:stretch>
        </p:blipFill>
        <p:spPr bwMode="auto">
          <a:xfrm>
            <a:off x="274955" y="1982153"/>
            <a:ext cx="8875508" cy="4073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eaLnBrk="1" hangingPunct="1"/>
            <a:r>
              <a:rPr lang="en-US" smtClean="0"/>
              <a:t>Covered Objectives</a:t>
            </a:r>
          </a:p>
        </p:txBody>
      </p:sp>
      <p:sp>
        <p:nvSpPr>
          <p:cNvPr id="72707" name="Rectangle 3"/>
          <p:cNvSpPr>
            <a:spLocks noGrp="1" noChangeArrowheads="1"/>
          </p:cNvSpPr>
          <p:nvPr>
            <p:ph type="body" idx="4294967295"/>
          </p:nvPr>
        </p:nvSpPr>
        <p:spPr>
          <a:xfrm>
            <a:off x="657225" y="1995488"/>
            <a:ext cx="7772400" cy="4114800"/>
          </a:xfrm>
        </p:spPr>
        <p:txBody>
          <a:bodyPr/>
          <a:lstStyle/>
          <a:p>
            <a:r>
              <a:rPr lang="en-US" b="1" smtClean="0"/>
              <a:t>Navigate by Using the Address Bar</a:t>
            </a:r>
          </a:p>
          <a:p>
            <a:r>
              <a:rPr lang="en-US" b="1" smtClean="0"/>
              <a:t>Create and Navigate Favorites</a:t>
            </a:r>
          </a:p>
          <a:p>
            <a:r>
              <a:rPr lang="en-US" b="1" smtClean="0"/>
              <a:t>Personalize the Display of Files and Folders</a:t>
            </a:r>
          </a:p>
          <a:p>
            <a:r>
              <a:rPr lang="en-US" b="1" smtClean="0"/>
              <a:t>Recognize File Types and Associate Files with Programs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smtClean="0"/>
              <a:t>Covered Objectives</a:t>
            </a:r>
          </a:p>
        </p:txBody>
      </p:sp>
      <p:sp>
        <p:nvSpPr>
          <p:cNvPr id="73731" name="Rectangle 3"/>
          <p:cNvSpPr>
            <a:spLocks noGrp="1" noChangeArrowheads="1"/>
          </p:cNvSpPr>
          <p:nvPr>
            <p:ph type="body" idx="4294967295"/>
          </p:nvPr>
        </p:nvSpPr>
        <p:spPr>
          <a:xfrm>
            <a:off x="657225" y="1995488"/>
            <a:ext cx="7772400" cy="4114800"/>
          </a:xfrm>
        </p:spPr>
        <p:txBody>
          <a:bodyPr/>
          <a:lstStyle/>
          <a:p>
            <a:r>
              <a:rPr lang="en-US" b="1" dirty="0" smtClean="0"/>
              <a:t>Filter Searches in the Search Box</a:t>
            </a:r>
          </a:p>
          <a:p>
            <a:r>
              <a:rPr lang="en-US" b="1" dirty="0" smtClean="0"/>
              <a:t>Search by Using the Search Folder</a:t>
            </a:r>
          </a:p>
          <a:p>
            <a:r>
              <a:rPr lang="en-US" b="1" dirty="0" smtClean="0"/>
              <a:t>Save a Search, Manage Search Behavior, and Manage the Index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d:3287383400_2177562"/>
          <p:cNvPicPr>
            <a:picLocks noChangeAspect="1" noChangeArrowheads="1"/>
          </p:cNvPicPr>
          <p:nvPr/>
        </p:nvPicPr>
        <p:blipFill>
          <a:blip r:embed="rId2" r:link="rId3"/>
          <a:srcRect/>
          <a:stretch>
            <a:fillRect/>
          </a:stretch>
        </p:blipFill>
        <p:spPr bwMode="auto">
          <a:xfrm>
            <a:off x="454707" y="293730"/>
            <a:ext cx="8363617" cy="2728501"/>
          </a:xfrm>
          <a:prstGeom prst="rect">
            <a:avLst/>
          </a:prstGeom>
          <a:solidFill>
            <a:schemeClr val="hlink"/>
          </a:solidFill>
          <a:ln w="9525">
            <a:solidFill>
              <a:schemeClr val="bg1"/>
            </a:solidFill>
            <a:miter lim="800000"/>
            <a:headEnd/>
            <a:tailEnd/>
          </a:ln>
        </p:spPr>
      </p:pic>
      <p:sp>
        <p:nvSpPr>
          <p:cNvPr id="3" name="TextBox 2"/>
          <p:cNvSpPr txBox="1"/>
          <p:nvPr/>
        </p:nvSpPr>
        <p:spPr>
          <a:xfrm>
            <a:off x="532264" y="3766782"/>
            <a:ext cx="8215952" cy="1354217"/>
          </a:xfrm>
          <a:prstGeom prst="rect">
            <a:avLst/>
          </a:prstGeom>
          <a:noFill/>
        </p:spPr>
        <p:txBody>
          <a:bodyPr wrap="square" rtlCol="0">
            <a:spAutoFit/>
          </a:bodyPr>
          <a:lstStyle/>
          <a:p>
            <a:pPr algn="ctr"/>
            <a:r>
              <a:rPr lang="en-US" sz="1600" dirty="0">
                <a:solidFill>
                  <a:schemeClr val="tx2"/>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extLst>
      <p:ext uri="{BB962C8B-B14F-4D97-AF65-F5344CB8AC3E}">
        <p14:creationId xmlns:p14="http://schemas.microsoft.com/office/powerpoint/2010/main" val="260023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000" smtClean="0"/>
              <a:t>Navigate by Using the</a:t>
            </a:r>
            <a:br>
              <a:rPr lang="en-US" sz="4000" smtClean="0"/>
            </a:br>
            <a:r>
              <a:rPr lang="en-US" sz="4000" smtClean="0"/>
              <a:t>Address Bar</a:t>
            </a:r>
          </a:p>
        </p:txBody>
      </p:sp>
      <p:sp>
        <p:nvSpPr>
          <p:cNvPr id="76803" name="Rectangle 3"/>
          <p:cNvSpPr>
            <a:spLocks noGrp="1" noChangeArrowheads="1"/>
          </p:cNvSpPr>
          <p:nvPr>
            <p:ph type="body" idx="1"/>
          </p:nvPr>
        </p:nvSpPr>
        <p:spPr/>
        <p:txBody>
          <a:bodyPr/>
          <a:lstStyle/>
          <a:p>
            <a:r>
              <a:rPr lang="en-US" b="1" dirty="0" smtClean="0"/>
              <a:t>Location</a:t>
            </a:r>
          </a:p>
          <a:p>
            <a:pPr lvl="1"/>
            <a:r>
              <a:rPr lang="en-US" dirty="0" smtClean="0"/>
              <a:t>Displayed by the address bar</a:t>
            </a:r>
          </a:p>
          <a:p>
            <a:pPr lvl="1"/>
            <a:r>
              <a:rPr lang="en-US" dirty="0" smtClean="0"/>
              <a:t>A series of links separated by arrows</a:t>
            </a:r>
          </a:p>
          <a:p>
            <a:pPr lvl="1"/>
            <a:r>
              <a:rPr lang="en-US" dirty="0" smtClean="0"/>
              <a:t>Allows navigation to folders and other resources (i.e., Control Panel)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sp>
        <p:nvSpPr>
          <p:cNvPr id="77827" name="Rectangle 3"/>
          <p:cNvSpPr>
            <a:spLocks noGrp="1" noChangeArrowheads="1"/>
          </p:cNvSpPr>
          <p:nvPr>
            <p:ph type="body" idx="1"/>
          </p:nvPr>
        </p:nvSpPr>
        <p:spPr/>
        <p:txBody>
          <a:bodyPr/>
          <a:lstStyle/>
          <a:p>
            <a:r>
              <a:rPr lang="en-US" b="1" dirty="0" smtClean="0"/>
              <a:t>Directory – a folder on a disk in which you store files</a:t>
            </a:r>
          </a:p>
          <a:p>
            <a:r>
              <a:rPr lang="en-US" b="1" dirty="0" smtClean="0"/>
              <a:t>Path – sequence of folders (directories) that leads to a specific file or folder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sp>
        <p:nvSpPr>
          <p:cNvPr id="78851" name="Rectangle 3"/>
          <p:cNvSpPr>
            <a:spLocks noGrp="1" noChangeArrowheads="1"/>
          </p:cNvSpPr>
          <p:nvPr>
            <p:ph type="body" idx="1"/>
          </p:nvPr>
        </p:nvSpPr>
        <p:spPr/>
        <p:txBody>
          <a:bodyPr/>
          <a:lstStyle/>
          <a:p>
            <a:r>
              <a:rPr lang="en-US" b="1" dirty="0" smtClean="0"/>
              <a:t>Location icon – depicts the location (library, disk drive, folder, and so on) currently being accessed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pic>
        <p:nvPicPr>
          <p:cNvPr id="1026" name="Picture 2"/>
          <p:cNvPicPr>
            <a:picLocks noChangeAspect="1" noChangeArrowheads="1"/>
          </p:cNvPicPr>
          <p:nvPr/>
        </p:nvPicPr>
        <p:blipFill>
          <a:blip r:embed="rId3" cstate="print"/>
          <a:srcRect/>
          <a:stretch>
            <a:fillRect/>
          </a:stretch>
        </p:blipFill>
        <p:spPr bwMode="auto">
          <a:xfrm>
            <a:off x="756177" y="2489200"/>
            <a:ext cx="7625823" cy="2692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sp>
        <p:nvSpPr>
          <p:cNvPr id="80899" name="Rectangle 3"/>
          <p:cNvSpPr>
            <a:spLocks noGrp="1" noChangeArrowheads="1"/>
          </p:cNvSpPr>
          <p:nvPr>
            <p:ph type="body" idx="1"/>
          </p:nvPr>
        </p:nvSpPr>
        <p:spPr/>
        <p:txBody>
          <a:bodyPr/>
          <a:lstStyle/>
          <a:p>
            <a:r>
              <a:rPr lang="en-US" b="1" dirty="0" smtClean="0"/>
              <a:t>Recent Pages button – displays a list of recently accessed locations</a:t>
            </a:r>
          </a:p>
          <a:p>
            <a:pPr lvl="1"/>
            <a:r>
              <a:rPr lang="en-US" dirty="0" smtClean="0"/>
              <a:t>The current location is indicated by a check mark</a:t>
            </a:r>
          </a:p>
          <a:p>
            <a:pPr lvl="1"/>
            <a:r>
              <a:rPr lang="en-US" dirty="0" smtClean="0"/>
              <a:t>Quick movement to a recently accessed location is accomplished by clicking an item</a:t>
            </a:r>
          </a:p>
          <a:p>
            <a:pPr lvl="1"/>
            <a:endParaRPr lang="en-US" b="1"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Navigate by Using the</a:t>
            </a:r>
            <a:br>
              <a:rPr lang="en-US" smtClean="0"/>
            </a:br>
            <a:r>
              <a:rPr lang="en-US" smtClean="0"/>
              <a:t>Address Bar</a:t>
            </a:r>
          </a:p>
        </p:txBody>
      </p:sp>
      <p:pic>
        <p:nvPicPr>
          <p:cNvPr id="2050" name="Picture 2"/>
          <p:cNvPicPr>
            <a:picLocks noChangeAspect="1" noChangeArrowheads="1"/>
          </p:cNvPicPr>
          <p:nvPr/>
        </p:nvPicPr>
        <p:blipFill>
          <a:blip r:embed="rId3" cstate="print"/>
          <a:srcRect/>
          <a:stretch>
            <a:fillRect/>
          </a:stretch>
        </p:blipFill>
        <p:spPr bwMode="auto">
          <a:xfrm>
            <a:off x="904276" y="2448560"/>
            <a:ext cx="7624409" cy="2840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TotalTime>
  <Words>1234</Words>
  <Application>Microsoft Office PowerPoint</Application>
  <PresentationFormat>On-screen Show (4:3)</PresentationFormat>
  <Paragraphs>163</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Objectives</vt:lpstr>
      <vt:lpstr>Objectives</vt:lpstr>
      <vt:lpstr>Navigate by Using the Address Bar</vt:lpstr>
      <vt:lpstr>Navigate by Using the Address Bar</vt:lpstr>
      <vt:lpstr>Navigate by Using the Address Bar</vt:lpstr>
      <vt:lpstr>Navigate by Using the Address Bar</vt:lpstr>
      <vt:lpstr>Navigate by Using the Address Bar</vt:lpstr>
      <vt:lpstr>Navigate by Using the Address Bar</vt:lpstr>
      <vt:lpstr>Navigate by Using the Address Bar</vt:lpstr>
      <vt:lpstr>Navigate by Using the Address Bar</vt:lpstr>
      <vt:lpstr>Create and Navigate Favorites</vt:lpstr>
      <vt:lpstr>Create and Navigate Favorites</vt:lpstr>
      <vt:lpstr>Personalize the Display of Folders and Files</vt:lpstr>
      <vt:lpstr>Personalize the Display of Folders and Files</vt:lpstr>
      <vt:lpstr>Personalize the Display of Folders and Files</vt:lpstr>
      <vt:lpstr>Personalize the Display of Folders and Files</vt:lpstr>
      <vt:lpstr>Personalize the Display of Folders and Files</vt:lpstr>
      <vt:lpstr>Personalize the Display of Folders and Files</vt:lpstr>
      <vt:lpstr>Personalize the Display of Folders and Files</vt:lpstr>
      <vt:lpstr>Recognizing File Types and Associating Files with Programs</vt:lpstr>
      <vt:lpstr>Recognizing File Types and Associating Files with Programs</vt:lpstr>
      <vt:lpstr>Filter Searches in the Search Box</vt:lpstr>
      <vt:lpstr>Filter Searches in the Search Box</vt:lpstr>
      <vt:lpstr>Filter Searches in the Search Box</vt:lpstr>
      <vt:lpstr>Filter Searches in the Search Box</vt:lpstr>
      <vt:lpstr>Filter Searches in the Search Box</vt:lpstr>
      <vt:lpstr>Filter Searches in the Search Box</vt:lpstr>
      <vt:lpstr>Filter Searches in the Search Box</vt:lpstr>
      <vt:lpstr>Filter Searches in the Search Box</vt:lpstr>
      <vt:lpstr>Search by Using the Search Folder</vt:lpstr>
      <vt:lpstr>Search by Using the Search Folder</vt:lpstr>
      <vt:lpstr>Search by Using the Search Folder</vt:lpstr>
      <vt:lpstr>Search by Using the Search Folder</vt:lpstr>
      <vt:lpstr>Save a Search, Manage Search Behavior, and Manage the Index</vt:lpstr>
      <vt:lpstr>Save a Search, Manage Search Behavior, and Manage the Index</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2011-04-21T17:07:31Z</dcterms:modified>
</cp:coreProperties>
</file>