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2.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omments/comment3.xml" ContentType="application/vnd.openxmlformats-officedocument.presentationml.comment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omments/comment4.xml" ContentType="application/vnd.openxmlformats-officedocument.presentationml.comment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omments/comment5.xml" ContentType="application/vnd.openxmlformats-officedocument.presentationml.comments+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4"/>
  </p:notesMasterIdLst>
  <p:handoutMasterIdLst>
    <p:handoutMasterId r:id="rId75"/>
  </p:handoutMasterIdLst>
  <p:sldIdLst>
    <p:sldId id="256" r:id="rId2"/>
    <p:sldId id="258" r:id="rId3"/>
    <p:sldId id="270" r:id="rId4"/>
    <p:sldId id="308" r:id="rId5"/>
    <p:sldId id="398" r:id="rId6"/>
    <p:sldId id="322" r:id="rId7"/>
    <p:sldId id="321" r:id="rId8"/>
    <p:sldId id="309" r:id="rId9"/>
    <p:sldId id="323" r:id="rId10"/>
    <p:sldId id="324" r:id="rId11"/>
    <p:sldId id="326" r:id="rId12"/>
    <p:sldId id="325" r:id="rId13"/>
    <p:sldId id="310" r:id="rId14"/>
    <p:sldId id="311" r:id="rId15"/>
    <p:sldId id="327" r:id="rId16"/>
    <p:sldId id="312" r:id="rId17"/>
    <p:sldId id="314" r:id="rId18"/>
    <p:sldId id="315" r:id="rId19"/>
    <p:sldId id="331" r:id="rId20"/>
    <p:sldId id="332" r:id="rId21"/>
    <p:sldId id="333" r:id="rId22"/>
    <p:sldId id="337" r:id="rId23"/>
    <p:sldId id="338" r:id="rId24"/>
    <p:sldId id="339" r:id="rId25"/>
    <p:sldId id="342" r:id="rId26"/>
    <p:sldId id="345" r:id="rId27"/>
    <p:sldId id="340" r:id="rId28"/>
    <p:sldId id="336" r:id="rId29"/>
    <p:sldId id="341" r:id="rId30"/>
    <p:sldId id="347" r:id="rId31"/>
    <p:sldId id="348" r:id="rId32"/>
    <p:sldId id="349" r:id="rId33"/>
    <p:sldId id="399" r:id="rId34"/>
    <p:sldId id="350" r:id="rId35"/>
    <p:sldId id="358" r:id="rId36"/>
    <p:sldId id="359" r:id="rId37"/>
    <p:sldId id="360" r:id="rId38"/>
    <p:sldId id="361" r:id="rId39"/>
    <p:sldId id="362" r:id="rId40"/>
    <p:sldId id="365" r:id="rId41"/>
    <p:sldId id="368" r:id="rId42"/>
    <p:sldId id="366" r:id="rId43"/>
    <p:sldId id="367" r:id="rId44"/>
    <p:sldId id="370" r:id="rId45"/>
    <p:sldId id="401" r:id="rId46"/>
    <p:sldId id="403" r:id="rId47"/>
    <p:sldId id="373" r:id="rId48"/>
    <p:sldId id="375" r:id="rId49"/>
    <p:sldId id="376" r:id="rId50"/>
    <p:sldId id="377" r:id="rId51"/>
    <p:sldId id="404" r:id="rId52"/>
    <p:sldId id="379" r:id="rId53"/>
    <p:sldId id="380" r:id="rId54"/>
    <p:sldId id="384" r:id="rId55"/>
    <p:sldId id="381" r:id="rId56"/>
    <p:sldId id="382" r:id="rId57"/>
    <p:sldId id="385" r:id="rId58"/>
    <p:sldId id="386" r:id="rId59"/>
    <p:sldId id="406" r:id="rId60"/>
    <p:sldId id="387" r:id="rId61"/>
    <p:sldId id="388" r:id="rId62"/>
    <p:sldId id="391" r:id="rId63"/>
    <p:sldId id="389" r:id="rId64"/>
    <p:sldId id="393" r:id="rId65"/>
    <p:sldId id="392" r:id="rId66"/>
    <p:sldId id="390" r:id="rId67"/>
    <p:sldId id="394" r:id="rId68"/>
    <p:sldId id="396" r:id="rId69"/>
    <p:sldId id="397" r:id="rId70"/>
    <p:sldId id="271" r:id="rId71"/>
    <p:sldId id="272" r:id="rId72"/>
    <p:sldId id="407" r:id="rId7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T" initials="" lastIdx="1" clrIdx="0"/>
  <p:cmAuthor id="1" name="Toni Zuccarini Ackley" initials="" lastIdx="0" clrIdx="1"/>
  <p:cmAuthor id="2" name="Paul Weaver" initials="paw" lastIdx="3" clrIdx="2"/>
  <p:cmAuthor id="3" name="Jan" initials="JAS" lastIdx="33"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8837" autoAdjust="0"/>
    <p:restoredTop sz="75945" autoAdjust="0"/>
  </p:normalViewPr>
  <p:slideViewPr>
    <p:cSldViewPr snapToGrid="0">
      <p:cViewPr varScale="1">
        <p:scale>
          <a:sx n="56" d="100"/>
          <a:sy n="56" d="100"/>
        </p:scale>
        <p:origin x="-153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49" d="100"/>
          <a:sy n="49" d="100"/>
        </p:scale>
        <p:origin x="-193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09-11-13T08:23:26.868" idx="3">
    <p:pos x="271" y="2902"/>
    <p:text>Replace this figure with corrected version -- notice the correction that appears in the callout, as it does in the proofs.</p:text>
  </p:cm>
</p:cmLst>
</file>

<file path=ppt/comments/comment2.xml><?xml version="1.0" encoding="utf-8"?>
<p:cmLst xmlns:a="http://schemas.openxmlformats.org/drawingml/2006/main" xmlns:r="http://schemas.openxmlformats.org/officeDocument/2006/relationships" xmlns:p="http://schemas.openxmlformats.org/presentationml/2006/main">
  <p:cm authorId="3" dt="2009-11-13T10:55:16.942" idx="9">
    <p:pos x="1472" y="4068"/>
    <p:text>The Notes pane shows a figure number as in previous figure slides, but it is not bolded as it was in previous slides. What is the convention? It is inconsistent throughout. Please make them consistent.
Also, should there be more Notes entered for other slides? </p:text>
  </p:cm>
</p:cmLst>
</file>

<file path=ppt/comments/comment3.xml><?xml version="1.0" encoding="utf-8"?>
<p:cmLst xmlns:a="http://schemas.openxmlformats.org/drawingml/2006/main" xmlns:r="http://schemas.openxmlformats.org/officeDocument/2006/relationships" xmlns:p="http://schemas.openxmlformats.org/presentationml/2006/main">
  <p:cm authorId="3" dt="2009-11-13T11:28:49.903" idx="12">
    <p:pos x="542" y="3803"/>
    <p:text>You skipped Hibernate, which is in the table, after Sleep. Should you include it?</p:text>
  </p:cm>
</p:cmLst>
</file>

<file path=ppt/comments/comment4.xml><?xml version="1.0" encoding="utf-8"?>
<p:cmLst xmlns:a="http://schemas.openxmlformats.org/drawingml/2006/main" xmlns:r="http://schemas.openxmlformats.org/officeDocument/2006/relationships" xmlns:p="http://schemas.openxmlformats.org/presentationml/2006/main">
  <p:cm authorId="3" dt="2009-11-13T12:09:28.383" idx="20">
    <p:pos x="3643" y="1073"/>
    <p:text>Replace this figure. It contains yellow comment balloons that are from the page proofs, and also indicate that some of the callouts are pointing to the wrong objects.</p:text>
  </p:cm>
</p:cmLst>
</file>

<file path=ppt/comments/comment5.xml><?xml version="1.0" encoding="utf-8"?>
<p:cmLst xmlns:a="http://schemas.openxmlformats.org/drawingml/2006/main" xmlns:r="http://schemas.openxmlformats.org/officeDocument/2006/relationships" xmlns:p="http://schemas.openxmlformats.org/presentationml/2006/main">
  <p:cm authorId="3" dt="2009-11-13T15:22:27.358" idx="28">
    <p:pos x="2810" y="1127"/>
    <p:text>Replace this figure -- it was clicked before capturing -- that's why it is so blue, and shouldn't be.</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717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717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r>
              <a:rPr lang="en-US"/>
              <a:t>&lt;#&gt;</a:t>
            </a:r>
          </a:p>
        </p:txBody>
      </p:sp>
      <p:sp>
        <p:nvSpPr>
          <p:cNvPr id="717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2B49B88-ACE4-4659-BF00-D41CA34B406A}" type="slidenum">
              <a:rPr lang="en-US"/>
              <a:pPr>
                <a:defRPr/>
              </a:pPr>
              <a:t>‹#›</a:t>
            </a:fld>
            <a:endParaRPr lang="en-US"/>
          </a:p>
        </p:txBody>
      </p:sp>
    </p:spTree>
    <p:extLst>
      <p:ext uri="{BB962C8B-B14F-4D97-AF65-F5344CB8AC3E}">
        <p14:creationId xmlns:p14="http://schemas.microsoft.com/office/powerpoint/2010/main" val="2152197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r>
              <a:rPr lang="en-US"/>
              <a:t>&lt;#&gt;</a:t>
            </a:r>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EAB0402-25C8-45D3-907B-D97A60168F12}" type="slidenum">
              <a:rPr lang="en-US"/>
              <a:pPr>
                <a:defRPr/>
              </a:pPr>
              <a:t>‹#›</a:t>
            </a:fld>
            <a:endParaRPr lang="en-US"/>
          </a:p>
        </p:txBody>
      </p:sp>
    </p:spTree>
    <p:extLst>
      <p:ext uri="{BB962C8B-B14F-4D97-AF65-F5344CB8AC3E}">
        <p14:creationId xmlns:p14="http://schemas.microsoft.com/office/powerpoint/2010/main" val="2915312392"/>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6"/>
          <p:cNvSpPr>
            <a:spLocks noGrp="1" noChangeArrowheads="1"/>
          </p:cNvSpPr>
          <p:nvPr>
            <p:ph type="ftr" sz="quarter" idx="4"/>
          </p:nvPr>
        </p:nvSpPr>
        <p:spPr>
          <a:noFill/>
        </p:spPr>
        <p:txBody>
          <a:bodyPr/>
          <a:lstStyle/>
          <a:p>
            <a:r>
              <a:rPr lang="en-US" smtClean="0"/>
              <a:t>&lt;#&gt;</a:t>
            </a:r>
          </a:p>
        </p:txBody>
      </p:sp>
      <p:sp>
        <p:nvSpPr>
          <p:cNvPr id="16386" name="Rectangle 7"/>
          <p:cNvSpPr>
            <a:spLocks noGrp="1" noChangeArrowheads="1"/>
          </p:cNvSpPr>
          <p:nvPr>
            <p:ph type="sldNum" sz="quarter" idx="5"/>
          </p:nvPr>
        </p:nvSpPr>
        <p:spPr>
          <a:noFill/>
        </p:spPr>
        <p:txBody>
          <a:bodyPr/>
          <a:lstStyle/>
          <a:p>
            <a:fld id="{B7744647-506E-4F22-9AF2-A4F3734B79CE}" type="slidenum">
              <a:rPr lang="en-US" smtClean="0"/>
              <a:pPr/>
              <a:t>1</a:t>
            </a:fld>
            <a:endParaRPr 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3EAB0402-25C8-45D3-907B-D97A60168F12}"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ln/>
        </p:spPr>
      </p:sp>
      <p:sp>
        <p:nvSpPr>
          <p:cNvPr id="29698" name="Rectangle 3"/>
          <p:cNvSpPr>
            <a:spLocks noGrp="1" noChangeArrowheads="1"/>
          </p:cNvSpPr>
          <p:nvPr>
            <p:ph type="body" idx="1"/>
          </p:nvPr>
        </p:nvSpPr>
        <p:spPr>
          <a:noFill/>
          <a:ln/>
        </p:spPr>
        <p:txBody>
          <a:bodyPr/>
          <a:lstStyle/>
          <a:p>
            <a:r>
              <a:rPr lang="en-US" b="1" dirty="0" smtClean="0"/>
              <a:t>Figure 1.5</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3EAB0402-25C8-45D3-907B-D97A60168F12}"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3EAB0402-25C8-45D3-907B-D97A60168F12}"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3EAB0402-25C8-45D3-907B-D97A60168F12}"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3EAB0402-25C8-45D3-907B-D97A60168F12}"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ln/>
        </p:spPr>
      </p:sp>
      <p:sp>
        <p:nvSpPr>
          <p:cNvPr id="35842" name="Rectangle 3"/>
          <p:cNvSpPr>
            <a:spLocks noGrp="1" noChangeArrowheads="1"/>
          </p:cNvSpPr>
          <p:nvPr>
            <p:ph type="body" idx="1"/>
          </p:nvPr>
        </p:nvSpPr>
        <p:spPr>
          <a:noFill/>
          <a:ln/>
        </p:spPr>
        <p:txBody>
          <a:bodyPr/>
          <a:lstStyle/>
          <a:p>
            <a:r>
              <a:rPr lang="en-US" b="1" dirty="0" smtClean="0"/>
              <a:t>Figure 1.8</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3EAB0402-25C8-45D3-907B-D97A60168F12}"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3EAB0402-25C8-45D3-907B-D97A60168F12}"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3EAB0402-25C8-45D3-907B-D97A60168F12}"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3EAB0402-25C8-45D3-907B-D97A60168F12}"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3EAB0402-25C8-45D3-907B-D97A60168F12}"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3EAB0402-25C8-45D3-907B-D97A60168F12}"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3EAB0402-25C8-45D3-907B-D97A60168F12}"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ln/>
        </p:spPr>
      </p:sp>
      <p:sp>
        <p:nvSpPr>
          <p:cNvPr id="44034" name="Rectangle 3"/>
          <p:cNvSpPr>
            <a:spLocks noGrp="1" noChangeArrowheads="1"/>
          </p:cNvSpPr>
          <p:nvPr>
            <p:ph type="body" idx="1"/>
          </p:nvPr>
        </p:nvSpPr>
        <p:spPr>
          <a:noFill/>
          <a:ln/>
        </p:spPr>
        <p:txBody>
          <a:bodyPr/>
          <a:lstStyle/>
          <a:p>
            <a:r>
              <a:rPr lang="en-US" b="1" dirty="0" smtClean="0"/>
              <a:t>Figure 1.20</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3EAB0402-25C8-45D3-907B-D97A60168F12}"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b="1" dirty="0" smtClean="0"/>
              <a:t>Figure 1.22</a:t>
            </a:r>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3EAB0402-25C8-45D3-907B-D97A60168F12}"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3EAB0402-25C8-45D3-907B-D97A60168F12}"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Sleep</a:t>
            </a:r>
            <a:r>
              <a:rPr lang="en-US" b="1" i="1" dirty="0" smtClean="0"/>
              <a:t> – </a:t>
            </a:r>
            <a:r>
              <a:rPr lang="en-US" b="1" dirty="0" smtClean="0"/>
              <a:t>automatically saves work, screen goes dark, fan stops </a:t>
            </a:r>
          </a:p>
          <a:p>
            <a:pPr lvl="1"/>
            <a:r>
              <a:rPr lang="en-US" dirty="0" smtClean="0"/>
              <a:t>Light on computer will blink or turn yellow to indicate sleep mode</a:t>
            </a:r>
          </a:p>
          <a:p>
            <a:pPr lvl="1"/>
            <a:r>
              <a:rPr lang="en-US" dirty="0" smtClean="0"/>
              <a:t>Need not close programs</a:t>
            </a:r>
          </a:p>
          <a:p>
            <a:pPr lvl="1"/>
            <a:r>
              <a:rPr lang="en-US" dirty="0" smtClean="0"/>
              <a:t>Next time turn computer on, need only enter password</a:t>
            </a:r>
          </a:p>
          <a:p>
            <a:pPr lvl="1"/>
            <a:r>
              <a:rPr lang="en-US" dirty="0" smtClean="0"/>
              <a:t>Computer uses small amount of power</a:t>
            </a:r>
          </a:p>
          <a:p>
            <a:endParaRPr lang="en-US" dirty="0"/>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3EAB0402-25C8-45D3-907B-D97A60168F12}"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3EAB0402-25C8-45D3-907B-D97A60168F12}"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3EAB0402-25C8-45D3-907B-D97A60168F12}"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3EAB0402-25C8-45D3-907B-D97A60168F12}"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3EAB0402-25C8-45D3-907B-D97A60168F12}"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3EAB0402-25C8-45D3-907B-D97A60168F12}"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3EAB0402-25C8-45D3-907B-D97A60168F12}"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3EAB0402-25C8-45D3-907B-D97A60168F12}"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3EAB0402-25C8-45D3-907B-D97A60168F12}"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3EAB0402-25C8-45D3-907B-D97A60168F12}"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3EAB0402-25C8-45D3-907B-D97A60168F12}"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3EAB0402-25C8-45D3-907B-D97A60168F12}"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3EAB0402-25C8-45D3-907B-D97A60168F12}"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3EAB0402-25C8-45D3-907B-D97A60168F12}"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3EAB0402-25C8-45D3-907B-D97A60168F12}"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3EAB0402-25C8-45D3-907B-D97A60168F12}" type="slidenum">
              <a:rPr lang="en-US" smtClean="0"/>
              <a:pPr>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a:ln/>
        </p:spPr>
      </p:sp>
      <p:sp>
        <p:nvSpPr>
          <p:cNvPr id="68610" name="Rectangle 3"/>
          <p:cNvSpPr>
            <a:spLocks noGrp="1" noChangeArrowheads="1"/>
          </p:cNvSpPr>
          <p:nvPr>
            <p:ph type="body" idx="1"/>
          </p:nvPr>
        </p:nvSpPr>
        <p:spPr>
          <a:noFill/>
          <a:ln/>
        </p:spPr>
        <p:txBody>
          <a:bodyPr/>
          <a:lstStyle/>
          <a:p>
            <a:r>
              <a:rPr lang="en-US" b="1" dirty="0" smtClean="0"/>
              <a:t>Figure 1.29</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800" b="1" dirty="0" smtClean="0"/>
              <a:t>Back and Forward buttons</a:t>
            </a:r>
          </a:p>
          <a:p>
            <a:pPr lvl="1"/>
            <a:r>
              <a:rPr lang="en-US" sz="2400" dirty="0" smtClean="0"/>
              <a:t>Provides the ability to navigate to other folders already opened without closing current folder window</a:t>
            </a:r>
          </a:p>
          <a:p>
            <a:pPr lvl="1"/>
            <a:r>
              <a:rPr lang="en-US" sz="2400" dirty="0" smtClean="0"/>
              <a:t>Work with address bar</a:t>
            </a:r>
          </a:p>
          <a:p>
            <a:endParaRPr lang="en-US" dirty="0"/>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3EAB0402-25C8-45D3-907B-D97A60168F12}" type="slidenum">
              <a:rPr lang="en-US" smtClean="0"/>
              <a:pPr>
                <a:defRPr/>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eaLnBrk="0" hangingPunct="0">
              <a:spcBef>
                <a:spcPct val="20000"/>
              </a:spcBef>
              <a:buFontTx/>
              <a:buChar char="•"/>
            </a:pPr>
            <a:r>
              <a:rPr lang="en-US" sz="3200" b="1" dirty="0" smtClean="0">
                <a:solidFill>
                  <a:srgbClr val="000000"/>
                </a:solidFill>
              </a:rPr>
              <a:t>Library pane – enables you to customize library or arrange files by different file properties</a:t>
            </a:r>
          </a:p>
          <a:p>
            <a:pPr marL="742950" lvl="1" indent="-285750" eaLnBrk="0" hangingPunct="0">
              <a:spcBef>
                <a:spcPct val="20000"/>
              </a:spcBef>
              <a:buFontTx/>
              <a:buChar char="–"/>
            </a:pPr>
            <a:r>
              <a:rPr lang="en-US" sz="2800" b="1" dirty="0" smtClean="0">
                <a:solidFill>
                  <a:srgbClr val="000000"/>
                </a:solidFill>
              </a:rPr>
              <a:t>File properties</a:t>
            </a:r>
            <a:r>
              <a:rPr lang="en-US" sz="2800" dirty="0" smtClean="0">
                <a:solidFill>
                  <a:srgbClr val="000000"/>
                </a:solidFill>
              </a:rPr>
              <a:t> – information about files</a:t>
            </a:r>
            <a:br>
              <a:rPr lang="en-US" sz="2800" dirty="0" smtClean="0">
                <a:solidFill>
                  <a:srgbClr val="000000"/>
                </a:solidFill>
              </a:rPr>
            </a:br>
            <a:r>
              <a:rPr lang="en-US" sz="2800" dirty="0" smtClean="0">
                <a:solidFill>
                  <a:srgbClr val="000000"/>
                </a:solidFill>
              </a:rPr>
              <a:t>(i.e., author, date of last change, descriptive tags) added to the file</a:t>
            </a:r>
          </a:p>
          <a:p>
            <a:pPr marL="742950" lvl="1" indent="-285750" eaLnBrk="0" hangingPunct="0">
              <a:spcBef>
                <a:spcPct val="20000"/>
              </a:spcBef>
              <a:buFontTx/>
              <a:buChar char="–"/>
            </a:pPr>
            <a:r>
              <a:rPr lang="en-US" sz="2800" b="1" dirty="0" smtClean="0">
                <a:solidFill>
                  <a:srgbClr val="000000"/>
                </a:solidFill>
              </a:rPr>
              <a:t>Tags</a:t>
            </a:r>
            <a:r>
              <a:rPr lang="en-US" sz="2800" dirty="0" smtClean="0">
                <a:solidFill>
                  <a:srgbClr val="000000"/>
                </a:solidFill>
              </a:rPr>
              <a:t> – a property that you create to help find and organize files</a:t>
            </a:r>
          </a:p>
          <a:p>
            <a:endParaRPr lang="en-US" dirty="0"/>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3EAB0402-25C8-45D3-907B-D97A60168F12}" type="slidenum">
              <a:rPr lang="en-US" smtClean="0"/>
              <a:pPr>
                <a:defRPr/>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3EAB0402-25C8-45D3-907B-D97A60168F12}" type="slidenum">
              <a:rPr lang="en-US" smtClean="0"/>
              <a:pPr>
                <a:defRPr/>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3EAB0402-25C8-45D3-907B-D97A60168F12}" type="slidenum">
              <a:rPr lang="en-US" smtClean="0"/>
              <a:pPr>
                <a:defRPr/>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3EAB0402-25C8-45D3-907B-D97A60168F12}" type="slidenum">
              <a:rPr lang="en-US" smtClean="0"/>
              <a:pPr>
                <a:defRPr/>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3EAB0402-25C8-45D3-907B-D97A60168F12}" type="slidenum">
              <a:rPr lang="en-US" smtClean="0"/>
              <a:pPr>
                <a:defRPr/>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3EAB0402-25C8-45D3-907B-D97A60168F12}" type="slidenum">
              <a:rPr lang="en-US" smtClean="0"/>
              <a:pPr>
                <a:defRPr/>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3EAB0402-25C8-45D3-907B-D97A60168F12}" type="slidenum">
              <a:rPr lang="en-US" smtClean="0"/>
              <a:pPr>
                <a:defRPr/>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3EAB0402-25C8-45D3-907B-D97A60168F12}" type="slidenum">
              <a:rPr lang="en-US" smtClean="0"/>
              <a:pPr>
                <a:defRPr/>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3EAB0402-25C8-45D3-907B-D97A60168F12}" type="slidenum">
              <a:rPr lang="en-US" smtClean="0"/>
              <a:pPr>
                <a:defRPr/>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Figure 1.42</a:t>
            </a:r>
            <a:endParaRPr lang="en-US" b="1" dirty="0"/>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3EAB0402-25C8-45D3-907B-D97A60168F12}" type="slidenum">
              <a:rPr lang="en-US" smtClean="0"/>
              <a:pPr>
                <a:defRPr/>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3EAB0402-25C8-45D3-907B-D97A60168F12}" type="slidenum">
              <a:rPr lang="en-US" smtClean="0"/>
              <a:pPr>
                <a:defRPr/>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r>
              <a:rPr lang="en-US" b="1" dirty="0" smtClean="0"/>
              <a:t>Figure 1.48</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3EAB0402-25C8-45D3-907B-D97A60168F12}" type="slidenum">
              <a:rPr lang="en-US" smtClean="0"/>
              <a:pPr>
                <a:defRPr/>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3EAB0402-25C8-45D3-907B-D97A60168F12}" type="slidenum">
              <a:rPr lang="en-US" smtClean="0"/>
              <a:pPr>
                <a:defRPr/>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3EAB0402-25C8-45D3-907B-D97A60168F12}" type="slidenum">
              <a:rPr lang="en-US" smtClean="0"/>
              <a:pPr>
                <a:defRPr/>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p:spPr>
        <p:txBody>
          <a:bodyPr/>
          <a:lstStyle/>
          <a:p>
            <a:r>
              <a:rPr lang="en-US" b="1" dirty="0" smtClean="0"/>
              <a:t>Figure 1.49</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3EAB0402-25C8-45D3-907B-D97A60168F12}" type="slidenum">
              <a:rPr lang="en-US" smtClean="0"/>
              <a:pPr>
                <a:defRPr/>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3EAB0402-25C8-45D3-907B-D97A60168F12}" type="slidenum">
              <a:rPr lang="en-US" smtClean="0"/>
              <a:pPr>
                <a:defRPr/>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3EAB0402-25C8-45D3-907B-D97A60168F12}" type="slidenum">
              <a:rPr lang="en-US" smtClean="0"/>
              <a:pPr>
                <a:defRPr/>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r>
              <a:rPr lang="en-US" b="1" dirty="0" smtClean="0"/>
              <a:t>Figure 1.51</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3EAB0402-25C8-45D3-907B-D97A60168F12}" type="slidenum">
              <a:rPr lang="en-US" smtClean="0"/>
              <a:pPr>
                <a:defRPr/>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Arial" charset="0"/>
                <a:ea typeface="+mn-ea"/>
                <a:cs typeface="+mn-cs"/>
              </a:rPr>
              <a:t>Figure 1.51</a:t>
            </a:r>
            <a:endParaRPr lang="en-US" dirty="0"/>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3EAB0402-25C8-45D3-907B-D97A60168F12}" type="slidenum">
              <a:rPr lang="en-US" smtClean="0"/>
              <a:pPr>
                <a:defRPr/>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3EAB0402-25C8-45D3-907B-D97A60168F12}" type="slidenum">
              <a:rPr lang="en-US" smtClean="0"/>
              <a:pPr>
                <a:defRPr/>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r>
              <a:rPr lang="en-US" b="1" dirty="0" smtClean="0"/>
              <a:t>Figure 1.52</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3EAB0402-25C8-45D3-907B-D97A60168F12}" type="slidenum">
              <a:rPr lang="en-US" smtClean="0"/>
              <a:pPr>
                <a:defRPr/>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p:spPr>
        <p:txBody>
          <a:bodyPr/>
          <a:lstStyle/>
          <a:p>
            <a:r>
              <a:rPr lang="en-US" b="1" dirty="0" smtClean="0"/>
              <a:t>Figure 1.53</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mn-cs"/>
              </a:rPr>
              <a:t>Aero Flip 3D is available in Windows 7 Home Premium, Professional, Ultimate, and Enterprise editions.</a:t>
            </a:r>
          </a:p>
          <a:p>
            <a:endParaRPr lang="en-US" dirty="0"/>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3EAB0402-25C8-45D3-907B-D97A60168F12}" type="slidenum">
              <a:rPr lang="en-US" smtClean="0"/>
              <a:pPr>
                <a:defRPr/>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3EAB0402-25C8-45D3-907B-D97A60168F12}" type="slidenum">
              <a:rPr lang="en-US" smtClean="0"/>
              <a:pPr>
                <a:defRPr/>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3EAB0402-25C8-45D3-907B-D97A60168F12}" type="slidenum">
              <a:rPr lang="en-US" smtClean="0"/>
              <a:pPr>
                <a:defRPr/>
              </a:pPr>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a:ln/>
        </p:spPr>
      </p:sp>
      <p:sp>
        <p:nvSpPr>
          <p:cNvPr id="23554" name="Notes Placeholder 2"/>
          <p:cNvSpPr>
            <a:spLocks noGrp="1"/>
          </p:cNvSpPr>
          <p:nvPr>
            <p:ph type="body" idx="1"/>
          </p:nvPr>
        </p:nvSpPr>
        <p:spPr>
          <a:noFill/>
          <a:ln/>
        </p:spPr>
        <p:txBody>
          <a:bodyPr/>
          <a:lstStyle/>
          <a:p>
            <a:r>
              <a:rPr lang="en-US" b="1" smtClean="0"/>
              <a:t>Figure 1.2</a:t>
            </a:r>
            <a:endParaRPr lang="en-US" smtClean="0"/>
          </a:p>
        </p:txBody>
      </p:sp>
      <p:sp>
        <p:nvSpPr>
          <p:cNvPr id="23555" name="Footer Placeholder 3"/>
          <p:cNvSpPr>
            <a:spLocks noGrp="1"/>
          </p:cNvSpPr>
          <p:nvPr>
            <p:ph type="ftr" sz="quarter" idx="4"/>
          </p:nvPr>
        </p:nvSpPr>
        <p:spPr>
          <a:noFill/>
        </p:spPr>
        <p:txBody>
          <a:bodyPr/>
          <a:lstStyle/>
          <a:p>
            <a:r>
              <a:rPr lang="en-US" smtClean="0"/>
              <a:t>&lt;#&gt;</a:t>
            </a:r>
          </a:p>
        </p:txBody>
      </p:sp>
      <p:sp>
        <p:nvSpPr>
          <p:cNvPr id="23556" name="Slide Number Placeholder 4"/>
          <p:cNvSpPr>
            <a:spLocks noGrp="1"/>
          </p:cNvSpPr>
          <p:nvPr>
            <p:ph type="sldNum" sz="quarter" idx="5"/>
          </p:nvPr>
        </p:nvSpPr>
        <p:spPr>
          <a:noFill/>
        </p:spPr>
        <p:txBody>
          <a:bodyPr/>
          <a:lstStyle/>
          <a:p>
            <a:fld id="{11D46937-CEEB-46E7-81F1-E68D51B82585}" type="slidenum">
              <a:rPr lang="en-US" smtClean="0"/>
              <a:pPr/>
              <a:t>7</a:t>
            </a:fld>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3EAB0402-25C8-45D3-907B-D97A60168F12}" type="slidenum">
              <a:rPr lang="en-US" smtClean="0"/>
              <a:pPr>
                <a:defRPr/>
              </a:pPr>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3EAB0402-25C8-45D3-907B-D97A60168F12}" type="slidenum">
              <a:rPr lang="en-US" smtClean="0"/>
              <a:pPr>
                <a:defRPr/>
              </a:pPr>
              <a:t>71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3EAB0402-25C8-45D3-907B-D97A60168F12}"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a:ln/>
        </p:spPr>
      </p:sp>
      <p:sp>
        <p:nvSpPr>
          <p:cNvPr id="26626" name="Notes Placeholder 2"/>
          <p:cNvSpPr>
            <a:spLocks noGrp="1"/>
          </p:cNvSpPr>
          <p:nvPr>
            <p:ph type="body" idx="1"/>
          </p:nvPr>
        </p:nvSpPr>
        <p:spPr>
          <a:noFill/>
          <a:ln/>
        </p:spPr>
        <p:txBody>
          <a:bodyPr/>
          <a:lstStyle/>
          <a:p>
            <a:r>
              <a:rPr lang="en-US" b="1" smtClean="0"/>
              <a:t>Figure 1.3</a:t>
            </a:r>
            <a:endParaRPr lang="en-US" smtClean="0"/>
          </a:p>
        </p:txBody>
      </p:sp>
      <p:sp>
        <p:nvSpPr>
          <p:cNvPr id="26627" name="Footer Placeholder 3"/>
          <p:cNvSpPr>
            <a:spLocks noGrp="1"/>
          </p:cNvSpPr>
          <p:nvPr>
            <p:ph type="ftr" sz="quarter" idx="4"/>
          </p:nvPr>
        </p:nvSpPr>
        <p:spPr>
          <a:noFill/>
        </p:spPr>
        <p:txBody>
          <a:bodyPr/>
          <a:lstStyle/>
          <a:p>
            <a:r>
              <a:rPr lang="en-US" smtClean="0"/>
              <a:t>&lt;#&gt;</a:t>
            </a:r>
          </a:p>
        </p:txBody>
      </p:sp>
      <p:sp>
        <p:nvSpPr>
          <p:cNvPr id="26628" name="Slide Number Placeholder 4"/>
          <p:cNvSpPr>
            <a:spLocks noGrp="1"/>
          </p:cNvSpPr>
          <p:nvPr>
            <p:ph type="sldNum" sz="quarter" idx="5"/>
          </p:nvPr>
        </p:nvSpPr>
        <p:spPr>
          <a:noFill/>
        </p:spPr>
        <p:txBody>
          <a:bodyPr/>
          <a:lstStyle/>
          <a:p>
            <a:fld id="{5A37E0D5-D5A3-462A-8C6F-EDA2C0AB6F8B}"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1463" y="280988"/>
            <a:ext cx="2057400" cy="58150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9263" y="280988"/>
            <a:ext cx="6019800" cy="58150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49263" y="28098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27" name="Picture 7" descr="GO! green"/>
          <p:cNvPicPr>
            <a:picLocks noChangeAspect="1" noChangeArrowheads="1"/>
          </p:cNvPicPr>
          <p:nvPr userDrawn="1"/>
        </p:nvPicPr>
        <p:blipFill>
          <a:blip r:embed="rId13" cstate="email"/>
          <a:srcRect/>
          <a:stretch>
            <a:fillRect/>
          </a:stretch>
        </p:blipFill>
        <p:spPr bwMode="auto">
          <a:xfrm>
            <a:off x="381000" y="6400800"/>
            <a:ext cx="457200" cy="214313"/>
          </a:xfrm>
          <a:prstGeom prst="rect">
            <a:avLst/>
          </a:prstGeom>
          <a:noFill/>
          <a:ln w="9525">
            <a:noFill/>
            <a:miter lim="800000"/>
            <a:headEnd/>
            <a:tailEnd/>
          </a:ln>
        </p:spPr>
      </p:pic>
      <p:sp>
        <p:nvSpPr>
          <p:cNvPr id="1033" name="Rectangle 9"/>
          <p:cNvSpPr>
            <a:spLocks noGrp="1" noChangeArrowheads="1"/>
          </p:cNvSpPr>
          <p:nvPr userDrawn="1"/>
        </p:nvSpPr>
        <p:spPr bwMode="auto">
          <a:xfrm>
            <a:off x="457200" y="1600200"/>
            <a:ext cx="8229600" cy="4572000"/>
          </a:xfrm>
          <a:prstGeom prst="rect">
            <a:avLst/>
          </a:prstGeom>
          <a:noFill/>
          <a:ln w="9525">
            <a:noFill/>
            <a:miter lim="800000"/>
            <a:headEnd/>
            <a:tailEnd/>
          </a:ln>
          <a:effectLst/>
        </p:spPr>
        <p:txBody>
          <a:bodyPr/>
          <a:lstStyle/>
          <a:p>
            <a:pPr eaLnBrk="0" hangingPunct="0">
              <a:defRPr/>
            </a:pPr>
            <a:endParaRPr lang="en-US">
              <a:solidFill>
                <a:srgbClr val="008000"/>
              </a:solidFill>
            </a:endParaRPr>
          </a:p>
          <a:p>
            <a:pPr eaLnBrk="0" hangingPunct="0">
              <a:defRPr/>
            </a:pPr>
            <a:endParaRPr lang="en-US">
              <a:solidFill>
                <a:srgbClr val="008000"/>
              </a:solidFill>
            </a:endParaRPr>
          </a:p>
          <a:p>
            <a:pPr eaLnBrk="0" hangingPunct="0">
              <a:defRPr/>
            </a:pPr>
            <a:endParaRPr lang="en-US">
              <a:solidFill>
                <a:srgbClr val="008000"/>
              </a:solidFill>
            </a:endParaRPr>
          </a:p>
          <a:p>
            <a:pPr eaLnBrk="0" hangingPunct="0">
              <a:defRPr/>
            </a:pPr>
            <a:endParaRPr lang="en-US">
              <a:solidFill>
                <a:srgbClr val="008000"/>
              </a:solidFill>
            </a:endParaRPr>
          </a:p>
          <a:p>
            <a:pPr eaLnBrk="0" hangingPunct="0">
              <a:defRPr/>
            </a:pPr>
            <a:endParaRPr lang="en-US">
              <a:solidFill>
                <a:srgbClr val="008000"/>
              </a:solidFill>
            </a:endParaRPr>
          </a:p>
          <a:p>
            <a:pPr eaLnBrk="0" hangingPunct="0">
              <a:defRPr/>
            </a:pPr>
            <a:endParaRPr lang="en-US">
              <a:solidFill>
                <a:srgbClr val="008000"/>
              </a:solidFill>
            </a:endParaRPr>
          </a:p>
          <a:p>
            <a:pPr eaLnBrk="0" hangingPunct="0">
              <a:defRPr/>
            </a:pPr>
            <a:endParaRPr lang="en-US">
              <a:solidFill>
                <a:srgbClr val="008000"/>
              </a:solidFill>
            </a:endParaRPr>
          </a:p>
        </p:txBody>
      </p:sp>
      <p:sp>
        <p:nvSpPr>
          <p:cNvPr id="1037" name="Text Box 13"/>
          <p:cNvSpPr txBox="1">
            <a:spLocks noChangeArrowheads="1"/>
          </p:cNvSpPr>
          <p:nvPr userDrawn="1"/>
        </p:nvSpPr>
        <p:spPr bwMode="auto">
          <a:xfrm>
            <a:off x="425450" y="6454775"/>
            <a:ext cx="8220075" cy="246063"/>
          </a:xfrm>
          <a:prstGeom prst="rect">
            <a:avLst/>
          </a:prstGeom>
          <a:noFill/>
          <a:ln w="9525">
            <a:noFill/>
            <a:miter lim="800000"/>
            <a:headEnd/>
            <a:tailEnd/>
          </a:ln>
          <a:effectLst/>
        </p:spPr>
        <p:txBody>
          <a:bodyPr>
            <a:spAutoFit/>
          </a:bodyPr>
          <a:lstStyle/>
          <a:p>
            <a:pPr algn="ctr">
              <a:spcBef>
                <a:spcPct val="50000"/>
              </a:spcBef>
              <a:tabLst>
                <a:tab pos="285750" algn="l"/>
                <a:tab pos="3998913" algn="ctr"/>
                <a:tab pos="8004175" algn="r"/>
              </a:tabLst>
              <a:defRPr/>
            </a:pPr>
            <a:r>
              <a:rPr lang="en-US" sz="1000" i="1" baseline="30000" dirty="0">
                <a:solidFill>
                  <a:schemeClr val="tx2"/>
                </a:solidFill>
              </a:rPr>
              <a:t>	with Windows 7 </a:t>
            </a:r>
            <a:r>
              <a:rPr lang="en-US" sz="1000" i="1" baseline="30000" dirty="0" smtClean="0">
                <a:solidFill>
                  <a:schemeClr val="tx2"/>
                </a:solidFill>
              </a:rPr>
              <a:t>Comprehensive</a:t>
            </a:r>
            <a:r>
              <a:rPr lang="en-US" sz="1000" i="1" baseline="30000" dirty="0">
                <a:solidFill>
                  <a:schemeClr val="tx2"/>
                </a:solidFill>
              </a:rPr>
              <a:t>	</a:t>
            </a:r>
            <a:r>
              <a:rPr lang="en-US" sz="1000" baseline="30000" dirty="0">
                <a:solidFill>
                  <a:schemeClr val="tx2"/>
                </a:solidFill>
              </a:rPr>
              <a:t>© </a:t>
            </a:r>
            <a:r>
              <a:rPr lang="en-US" sz="1000" baseline="30000" dirty="0" smtClean="0">
                <a:solidFill>
                  <a:schemeClr val="tx2"/>
                </a:solidFill>
              </a:rPr>
              <a:t>2012</a:t>
            </a:r>
            <a:r>
              <a:rPr lang="en-US" sz="1000" dirty="0" smtClean="0">
                <a:solidFill>
                  <a:schemeClr val="tx2"/>
                </a:solidFill>
              </a:rPr>
              <a:t> </a:t>
            </a:r>
            <a:r>
              <a:rPr lang="en-US" sz="1000" baseline="30000" dirty="0">
                <a:solidFill>
                  <a:schemeClr val="tx2"/>
                </a:solidFill>
              </a:rPr>
              <a:t>Pearson Education, Inc. Publishing as Prentice Hall</a:t>
            </a:r>
            <a:r>
              <a:rPr lang="en-US" sz="1000" i="1" baseline="30000" dirty="0"/>
              <a:t>	</a:t>
            </a:r>
            <a:fld id="{831BBC6F-E225-42C9-94FF-A06F5BC0F8F0}" type="slidenum">
              <a:rPr lang="en-US" sz="1000" baseline="30000">
                <a:solidFill>
                  <a:schemeClr val="tx2"/>
                </a:solidFill>
              </a:rPr>
              <a:pPr algn="ctr">
                <a:spcBef>
                  <a:spcPct val="50000"/>
                </a:spcBef>
                <a:tabLst>
                  <a:tab pos="285750" algn="l"/>
                  <a:tab pos="3998913" algn="ctr"/>
                  <a:tab pos="8004175" algn="r"/>
                </a:tabLst>
                <a:defRPr/>
              </a:pPr>
              <a:t>‹#›</a:t>
            </a:fld>
            <a:endParaRPr lang="en-US" sz="1000" baseline="30000" dirty="0">
              <a:solidFill>
                <a:schemeClr val="tx2"/>
              </a:solidFill>
            </a:endParaRPr>
          </a:p>
        </p:txBody>
      </p:sp>
      <p:sp>
        <p:nvSpPr>
          <p:cNvPr id="1038" name="Rectangle 14"/>
          <p:cNvSpPr>
            <a:spLocks noChangeArrowheads="1"/>
          </p:cNvSpPr>
          <p:nvPr userDrawn="1"/>
        </p:nvSpPr>
        <p:spPr bwMode="auto">
          <a:xfrm>
            <a:off x="0" y="0"/>
            <a:ext cx="250825" cy="6858000"/>
          </a:xfrm>
          <a:prstGeom prst="rect">
            <a:avLst/>
          </a:prstGeom>
          <a:solidFill>
            <a:schemeClr val="tx1"/>
          </a:solidFill>
          <a:ln w="9525">
            <a:solidFill>
              <a:schemeClr val="tx1"/>
            </a:solidFill>
            <a:miter lim="800000"/>
            <a:headEnd/>
            <a:tailEnd/>
          </a:ln>
          <a:effectLst/>
        </p:spPr>
        <p:txBody>
          <a:bodyPr wrap="none" anchor="ctr"/>
          <a:lstStyle/>
          <a:p>
            <a:pPr>
              <a:defRPr/>
            </a:pPr>
            <a:endParaRPr lang="en-US"/>
          </a:p>
        </p:txBody>
      </p:sp>
      <p:sp>
        <p:nvSpPr>
          <p:cNvPr id="1031" name="Rectangle 16"/>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b="1">
          <a:solidFill>
            <a:srgbClr val="008000"/>
          </a:solidFill>
          <a:latin typeface="+mj-lt"/>
          <a:ea typeface="+mj-ea"/>
          <a:cs typeface="+mj-cs"/>
        </a:defRPr>
      </a:lvl1pPr>
      <a:lvl2pPr algn="ctr" rtl="0" eaLnBrk="0" fontAlgn="base" hangingPunct="0">
        <a:spcBef>
          <a:spcPct val="0"/>
        </a:spcBef>
        <a:spcAft>
          <a:spcPct val="0"/>
        </a:spcAft>
        <a:defRPr sz="4400" b="1">
          <a:solidFill>
            <a:srgbClr val="008000"/>
          </a:solidFill>
          <a:latin typeface="Arial" charset="0"/>
        </a:defRPr>
      </a:lvl2pPr>
      <a:lvl3pPr algn="ctr" rtl="0" eaLnBrk="0" fontAlgn="base" hangingPunct="0">
        <a:spcBef>
          <a:spcPct val="0"/>
        </a:spcBef>
        <a:spcAft>
          <a:spcPct val="0"/>
        </a:spcAft>
        <a:defRPr sz="4400" b="1">
          <a:solidFill>
            <a:srgbClr val="008000"/>
          </a:solidFill>
          <a:latin typeface="Arial" charset="0"/>
        </a:defRPr>
      </a:lvl3pPr>
      <a:lvl4pPr algn="ctr" rtl="0" eaLnBrk="0" fontAlgn="base" hangingPunct="0">
        <a:spcBef>
          <a:spcPct val="0"/>
        </a:spcBef>
        <a:spcAft>
          <a:spcPct val="0"/>
        </a:spcAft>
        <a:defRPr sz="4400" b="1">
          <a:solidFill>
            <a:srgbClr val="008000"/>
          </a:solidFill>
          <a:latin typeface="Arial" charset="0"/>
        </a:defRPr>
      </a:lvl4pPr>
      <a:lvl5pPr algn="ctr" rtl="0" eaLnBrk="0" fontAlgn="base" hangingPunct="0">
        <a:spcBef>
          <a:spcPct val="0"/>
        </a:spcBef>
        <a:spcAft>
          <a:spcPct val="0"/>
        </a:spcAft>
        <a:defRPr sz="4400" b="1">
          <a:solidFill>
            <a:srgbClr val="008000"/>
          </a:solidFill>
          <a:latin typeface="Arial" charset="0"/>
        </a:defRPr>
      </a:lvl5pPr>
      <a:lvl6pPr marL="457200" algn="ctr" rtl="0" fontAlgn="base">
        <a:spcBef>
          <a:spcPct val="0"/>
        </a:spcBef>
        <a:spcAft>
          <a:spcPct val="0"/>
        </a:spcAft>
        <a:defRPr sz="4400" b="1">
          <a:solidFill>
            <a:srgbClr val="008000"/>
          </a:solidFill>
          <a:latin typeface="Arial" charset="0"/>
        </a:defRPr>
      </a:lvl6pPr>
      <a:lvl7pPr marL="914400" algn="ctr" rtl="0" fontAlgn="base">
        <a:spcBef>
          <a:spcPct val="0"/>
        </a:spcBef>
        <a:spcAft>
          <a:spcPct val="0"/>
        </a:spcAft>
        <a:defRPr sz="4400" b="1">
          <a:solidFill>
            <a:srgbClr val="008000"/>
          </a:solidFill>
          <a:latin typeface="Arial" charset="0"/>
        </a:defRPr>
      </a:lvl7pPr>
      <a:lvl8pPr marL="1371600" algn="ctr" rtl="0" fontAlgn="base">
        <a:spcBef>
          <a:spcPct val="0"/>
        </a:spcBef>
        <a:spcAft>
          <a:spcPct val="0"/>
        </a:spcAft>
        <a:defRPr sz="4400" b="1">
          <a:solidFill>
            <a:srgbClr val="008000"/>
          </a:solidFill>
          <a:latin typeface="Arial" charset="0"/>
        </a:defRPr>
      </a:lvl8pPr>
      <a:lvl9pPr marL="1828800" algn="ctr" rtl="0" fontAlgn="base">
        <a:spcBef>
          <a:spcPct val="0"/>
        </a:spcBef>
        <a:spcAft>
          <a:spcPct val="0"/>
        </a:spcAft>
        <a:defRPr sz="4400" b="1">
          <a:solidFill>
            <a:srgbClr val="008000"/>
          </a:solidFill>
          <a:latin typeface="Arial" charset="0"/>
        </a:defRPr>
      </a:lvl9pPr>
    </p:titleStyle>
    <p:bodyStyle>
      <a:lvl1pPr marL="342900" indent="-342900" algn="l" rtl="0" eaLnBrk="0" fontAlgn="base" hangingPunct="0">
        <a:spcBef>
          <a:spcPct val="20000"/>
        </a:spcBef>
        <a:spcAft>
          <a:spcPct val="0"/>
        </a:spcAft>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00"/>
          </a:solidFill>
          <a:latin typeface="+mn-lt"/>
        </a:defRPr>
      </a:lvl2pPr>
      <a:lvl3pPr marL="1143000" indent="-228600" algn="l" rtl="0" eaLnBrk="0" fontAlgn="base" hangingPunct="0">
        <a:spcBef>
          <a:spcPct val="20000"/>
        </a:spcBef>
        <a:spcAft>
          <a:spcPct val="0"/>
        </a:spcAft>
        <a:buChar char="•"/>
        <a:defRPr sz="2400">
          <a:solidFill>
            <a:srgbClr val="000000"/>
          </a:solidFill>
          <a:latin typeface="+mn-lt"/>
        </a:defRPr>
      </a:lvl3pPr>
      <a:lvl4pPr marL="1600200" indent="-228600" algn="l" rtl="0" eaLnBrk="0" fontAlgn="base" hangingPunct="0">
        <a:spcBef>
          <a:spcPct val="20000"/>
        </a:spcBef>
        <a:spcAft>
          <a:spcPct val="0"/>
        </a:spcAft>
        <a:buChar char="–"/>
        <a:defRPr sz="2000">
          <a:solidFill>
            <a:srgbClr val="000000"/>
          </a:solidFill>
          <a:latin typeface="+mn-lt"/>
        </a:defRPr>
      </a:lvl4pPr>
      <a:lvl5pPr marL="2057400" indent="-228600" algn="l" rtl="0" eaLnBrk="0" fontAlgn="base" hangingPunct="0">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rgbClr val="000000"/>
          </a:solidFill>
          <a:latin typeface="+mn-lt"/>
        </a:defRPr>
      </a:lvl6pPr>
      <a:lvl7pPr marL="2971800" indent="-228600" algn="l" rtl="0" fontAlgn="base">
        <a:spcBef>
          <a:spcPct val="20000"/>
        </a:spcBef>
        <a:spcAft>
          <a:spcPct val="0"/>
        </a:spcAft>
        <a:buChar char="»"/>
        <a:defRPr sz="2000">
          <a:solidFill>
            <a:srgbClr val="000000"/>
          </a:solidFill>
          <a:latin typeface="+mn-lt"/>
        </a:defRPr>
      </a:lvl7pPr>
      <a:lvl8pPr marL="3429000" indent="-228600" algn="l" rtl="0" fontAlgn="base">
        <a:spcBef>
          <a:spcPct val="20000"/>
        </a:spcBef>
        <a:spcAft>
          <a:spcPct val="0"/>
        </a:spcAft>
        <a:buChar char="»"/>
        <a:defRPr sz="2000">
          <a:solidFill>
            <a:srgbClr val="000000"/>
          </a:solidFill>
          <a:latin typeface="+mn-lt"/>
        </a:defRPr>
      </a:lvl8pPr>
      <a:lvl9pPr marL="3886200" indent="-228600" algn="l" rtl="0" fontAlgn="base">
        <a:spcBef>
          <a:spcPct val="20000"/>
        </a:spcBef>
        <a:spcAft>
          <a:spcPct val="0"/>
        </a:spcAft>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comments" Target="../comments/commen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comments" Target="../comments/commen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cid:3287383400_2177562"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8"/>
          <p:cNvSpPr>
            <a:spLocks noGrp="1" noChangeArrowheads="1"/>
          </p:cNvSpPr>
          <p:nvPr>
            <p:ph type="body" idx="1"/>
          </p:nvPr>
        </p:nvSpPr>
        <p:spPr>
          <a:xfrm>
            <a:off x="685800" y="2895600"/>
            <a:ext cx="7772400" cy="3200400"/>
          </a:xfrm>
        </p:spPr>
        <p:txBody>
          <a:bodyPr/>
          <a:lstStyle/>
          <a:p>
            <a:pPr algn="ctr">
              <a:lnSpc>
                <a:spcPct val="90000"/>
              </a:lnSpc>
              <a:spcBef>
                <a:spcPct val="0"/>
              </a:spcBef>
              <a:buSzPct val="80000"/>
              <a:buFont typeface="Wingdings" pitchFamily="2" charset="2"/>
              <a:buNone/>
            </a:pPr>
            <a:r>
              <a:rPr lang="en-US" sz="2800" dirty="0" smtClean="0">
                <a:solidFill>
                  <a:srgbClr val="008000"/>
                </a:solidFill>
              </a:rPr>
              <a:t> </a:t>
            </a:r>
            <a:r>
              <a:rPr lang="en-US" sz="2800" b="1" dirty="0" smtClean="0"/>
              <a:t>PowerPoint Presentation to Accompany</a:t>
            </a:r>
            <a:endParaRPr lang="en-US" b="1" dirty="0" smtClean="0"/>
          </a:p>
          <a:p>
            <a:pPr algn="ctr" eaLnBrk="1" hangingPunct="1">
              <a:lnSpc>
                <a:spcPct val="90000"/>
              </a:lnSpc>
              <a:spcAft>
                <a:spcPts val="1300"/>
              </a:spcAft>
              <a:buFontTx/>
              <a:buNone/>
            </a:pPr>
            <a:r>
              <a:rPr lang="en-US" sz="2800" b="1" i="1" dirty="0" smtClean="0"/>
              <a:t>GO! with Windows 7 </a:t>
            </a:r>
            <a:r>
              <a:rPr lang="en-US" sz="2800" b="1" i="1" dirty="0" smtClean="0"/>
              <a:t>Comprehensive</a:t>
            </a:r>
            <a:endParaRPr lang="en-US" sz="2800" b="1" i="1" dirty="0" smtClean="0"/>
          </a:p>
          <a:p>
            <a:pPr algn="ctr" eaLnBrk="1" hangingPunct="1">
              <a:lnSpc>
                <a:spcPct val="160000"/>
              </a:lnSpc>
              <a:buFontTx/>
              <a:buNone/>
            </a:pPr>
            <a:r>
              <a:rPr lang="en-US" sz="2800" b="1" dirty="0" smtClean="0">
                <a:solidFill>
                  <a:schemeClr val="tx2"/>
                </a:solidFill>
              </a:rPr>
              <a:t>Chapter 1</a:t>
            </a:r>
          </a:p>
          <a:p>
            <a:pPr algn="ctr" eaLnBrk="1" hangingPunct="1">
              <a:lnSpc>
                <a:spcPct val="60000"/>
              </a:lnSpc>
              <a:spcAft>
                <a:spcPts val="1300"/>
              </a:spcAft>
              <a:buFontTx/>
              <a:buNone/>
            </a:pPr>
            <a:r>
              <a:rPr lang="en-US" sz="2400" dirty="0" smtClean="0">
                <a:solidFill>
                  <a:schemeClr val="tx2"/>
                </a:solidFill>
              </a:rPr>
              <a:t>Windows 7</a:t>
            </a:r>
          </a:p>
          <a:p>
            <a:pPr eaLnBrk="1" hangingPunct="1">
              <a:lnSpc>
                <a:spcPct val="90000"/>
              </a:lnSpc>
            </a:pPr>
            <a:endParaRPr lang="en-US" dirty="0" smtClean="0"/>
          </a:p>
        </p:txBody>
      </p:sp>
      <p:sp>
        <p:nvSpPr>
          <p:cNvPr id="15370" name="Rectangle 25"/>
          <p:cNvSpPr>
            <a:spLocks noGrp="1" noChangeArrowheads="1"/>
          </p:cNvSpPr>
          <p:nvPr>
            <p:ph type="title"/>
          </p:nvPr>
        </p:nvSpPr>
        <p:spPr/>
        <p:txBody>
          <a:bodyPr/>
          <a:lstStyle/>
          <a:p>
            <a:pPr eaLnBrk="1" hangingPunct="1"/>
            <a:endParaRPr lang="en-US" smtClean="0"/>
          </a:p>
        </p:txBody>
      </p:sp>
      <p:pic>
        <p:nvPicPr>
          <p:cNvPr id="15371" name="Picture 24" descr="GO! Banner 3"/>
          <p:cNvPicPr>
            <a:picLocks noChangeAspect="1" noChangeArrowheads="1"/>
          </p:cNvPicPr>
          <p:nvPr/>
        </p:nvPicPr>
        <p:blipFill>
          <a:blip r:embed="rId3" cstate="email"/>
          <a:srcRect/>
          <a:stretch>
            <a:fillRect/>
          </a:stretch>
        </p:blipFill>
        <p:spPr bwMode="auto">
          <a:xfrm>
            <a:off x="423863" y="236538"/>
            <a:ext cx="8226425" cy="2055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sz="3200" smtClean="0"/>
              <a:t>Create a New Folder and Save a File on a Removable Storage Device</a:t>
            </a:r>
          </a:p>
        </p:txBody>
      </p:sp>
      <p:sp>
        <p:nvSpPr>
          <p:cNvPr id="27650" name="Content Placeholder 2"/>
          <p:cNvSpPr>
            <a:spLocks noGrp="1"/>
          </p:cNvSpPr>
          <p:nvPr>
            <p:ph sz="half" idx="1"/>
          </p:nvPr>
        </p:nvSpPr>
        <p:spPr>
          <a:xfrm>
            <a:off x="685800" y="2335213"/>
            <a:ext cx="4333875" cy="3760787"/>
          </a:xfrm>
        </p:spPr>
        <p:txBody>
          <a:bodyPr/>
          <a:lstStyle/>
          <a:p>
            <a:pPr lvl="1"/>
            <a:r>
              <a:rPr lang="en-US" sz="2800" smtClean="0"/>
              <a:t>All Programs</a:t>
            </a:r>
          </a:p>
          <a:p>
            <a:pPr lvl="1"/>
            <a:r>
              <a:rPr lang="en-US" sz="2800" smtClean="0"/>
              <a:t>Computer</a:t>
            </a:r>
          </a:p>
          <a:p>
            <a:pPr lvl="1"/>
            <a:r>
              <a:rPr lang="en-US" sz="2800" smtClean="0"/>
              <a:t>Control Panel</a:t>
            </a:r>
          </a:p>
          <a:p>
            <a:pPr lvl="1"/>
            <a:r>
              <a:rPr lang="en-US" sz="2800" smtClean="0"/>
              <a:t>Default Programs</a:t>
            </a:r>
          </a:p>
          <a:p>
            <a:pPr lvl="1"/>
            <a:r>
              <a:rPr lang="en-US" sz="2800" smtClean="0"/>
              <a:t>Devices and Printers</a:t>
            </a:r>
          </a:p>
          <a:p>
            <a:pPr lvl="1"/>
            <a:r>
              <a:rPr lang="en-US" sz="2800" smtClean="0"/>
              <a:t>Games</a:t>
            </a:r>
          </a:p>
        </p:txBody>
      </p:sp>
      <p:sp>
        <p:nvSpPr>
          <p:cNvPr id="27651" name="Content Placeholder 3"/>
          <p:cNvSpPr>
            <a:spLocks noGrp="1"/>
          </p:cNvSpPr>
          <p:nvPr>
            <p:ph sz="half" idx="2"/>
          </p:nvPr>
        </p:nvSpPr>
        <p:spPr>
          <a:xfrm>
            <a:off x="4648200" y="2325688"/>
            <a:ext cx="3810000" cy="3770312"/>
          </a:xfrm>
        </p:spPr>
        <p:txBody>
          <a:bodyPr/>
          <a:lstStyle/>
          <a:p>
            <a:pPr lvl="1"/>
            <a:r>
              <a:rPr lang="en-US" sz="2800" smtClean="0"/>
              <a:t>Help and Support</a:t>
            </a:r>
          </a:p>
          <a:p>
            <a:pPr lvl="1"/>
            <a:r>
              <a:rPr lang="en-US" sz="2800" smtClean="0"/>
              <a:t>Personal folders</a:t>
            </a:r>
          </a:p>
          <a:p>
            <a:pPr lvl="1"/>
            <a:r>
              <a:rPr lang="en-US" sz="2800" smtClean="0"/>
              <a:t>Pinned programs</a:t>
            </a:r>
          </a:p>
          <a:p>
            <a:pPr lvl="1"/>
            <a:r>
              <a:rPr lang="en-US" sz="2800" smtClean="0"/>
              <a:t>Search box</a:t>
            </a:r>
          </a:p>
          <a:p>
            <a:pPr lvl="1"/>
            <a:r>
              <a:rPr lang="en-US" sz="2800" smtClean="0"/>
              <a:t>Shut down button and arrow</a:t>
            </a:r>
          </a:p>
        </p:txBody>
      </p:sp>
      <p:sp>
        <p:nvSpPr>
          <p:cNvPr id="5" name="TextBox 4"/>
          <p:cNvSpPr txBox="1"/>
          <p:nvPr/>
        </p:nvSpPr>
        <p:spPr>
          <a:xfrm>
            <a:off x="814388" y="1620838"/>
            <a:ext cx="6708775" cy="584200"/>
          </a:xfrm>
          <a:prstGeom prst="rect">
            <a:avLst/>
          </a:prstGeom>
          <a:noFill/>
        </p:spPr>
        <p:txBody>
          <a:bodyPr>
            <a:spAutoFit/>
          </a:bodyPr>
          <a:lstStyle/>
          <a:p>
            <a:pPr>
              <a:buFont typeface="Arial" pitchFamily="34" charset="0"/>
              <a:buChar char="•"/>
              <a:defRPr/>
            </a:pPr>
            <a:r>
              <a:rPr lang="en-US" sz="3200" b="1" dirty="0" smtClean="0">
                <a:solidFill>
                  <a:srgbClr val="000000"/>
                </a:solidFill>
                <a:latin typeface="+mn-lt"/>
              </a:rPr>
              <a:t> Parts </a:t>
            </a:r>
            <a:r>
              <a:rPr lang="en-US" sz="3200" b="1" dirty="0">
                <a:solidFill>
                  <a:srgbClr val="000000"/>
                </a:solidFill>
                <a:latin typeface="+mn-lt"/>
              </a:rPr>
              <a:t>of the Start Menu</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sz="3200" smtClean="0"/>
              <a:t>Create a New Folder and Save a File on a Removable Storage Device</a:t>
            </a:r>
          </a:p>
        </p:txBody>
      </p:sp>
      <p:pic>
        <p:nvPicPr>
          <p:cNvPr id="28674" name="Picture 2"/>
          <p:cNvPicPr>
            <a:picLocks noChangeAspect="1" noChangeArrowheads="1"/>
          </p:cNvPicPr>
          <p:nvPr/>
        </p:nvPicPr>
        <p:blipFill>
          <a:blip r:embed="rId3" cstate="email"/>
          <a:srcRect/>
          <a:stretch>
            <a:fillRect/>
          </a:stretch>
        </p:blipFill>
        <p:spPr bwMode="auto">
          <a:xfrm>
            <a:off x="476250" y="914400"/>
            <a:ext cx="819150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sz="3200" smtClean="0"/>
              <a:t>Create a New Folder and Save a File on a Removable Storage Device</a:t>
            </a:r>
          </a:p>
        </p:txBody>
      </p:sp>
      <p:sp>
        <p:nvSpPr>
          <p:cNvPr id="30722" name="Content Placeholder 2"/>
          <p:cNvSpPr>
            <a:spLocks noGrp="1"/>
          </p:cNvSpPr>
          <p:nvPr>
            <p:ph idx="1"/>
          </p:nvPr>
        </p:nvSpPr>
        <p:spPr>
          <a:xfrm>
            <a:off x="685800" y="1655763"/>
            <a:ext cx="7772400" cy="4440237"/>
          </a:xfrm>
        </p:spPr>
        <p:txBody>
          <a:bodyPr/>
          <a:lstStyle/>
          <a:p>
            <a:r>
              <a:rPr lang="en-US" b="1" dirty="0" smtClean="0"/>
              <a:t>Removable storage device </a:t>
            </a:r>
            <a:r>
              <a:rPr lang="en-US" b="1" i="1" dirty="0" smtClean="0"/>
              <a:t>– </a:t>
            </a:r>
            <a:r>
              <a:rPr lang="en-US" b="1" dirty="0" smtClean="0"/>
              <a:t>commonly used to transfer information from one computer to another</a:t>
            </a:r>
            <a:endParaRPr lang="en-US" b="1" i="1" dirty="0" smtClean="0"/>
          </a:p>
          <a:p>
            <a:r>
              <a:rPr lang="en-US" b="1" dirty="0" smtClean="0"/>
              <a:t>Drive</a:t>
            </a:r>
            <a:r>
              <a:rPr lang="en-US" b="1" i="1" dirty="0" smtClean="0"/>
              <a:t> – </a:t>
            </a:r>
            <a:r>
              <a:rPr lang="en-US" b="1" dirty="0" smtClean="0"/>
              <a:t>area of storage </a:t>
            </a:r>
          </a:p>
          <a:p>
            <a:pPr lvl="1"/>
            <a:r>
              <a:rPr lang="en-US" dirty="0" smtClean="0"/>
              <a:t>Formatted with file system compatible with operating system</a:t>
            </a:r>
          </a:p>
          <a:p>
            <a:pPr lvl="1"/>
            <a:r>
              <a:rPr lang="en-US" dirty="0" smtClean="0"/>
              <a:t>Identified by drive letter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sz="3200" dirty="0" smtClean="0"/>
              <a:t>Create a New Folder and Save a File on a Removable Storage Device</a:t>
            </a:r>
          </a:p>
        </p:txBody>
      </p:sp>
      <p:sp>
        <p:nvSpPr>
          <p:cNvPr id="31746" name="Content Placeholder 2"/>
          <p:cNvSpPr>
            <a:spLocks noGrp="1"/>
          </p:cNvSpPr>
          <p:nvPr>
            <p:ph idx="1"/>
          </p:nvPr>
        </p:nvSpPr>
        <p:spPr>
          <a:xfrm>
            <a:off x="685800" y="1655763"/>
            <a:ext cx="7772400" cy="4440237"/>
          </a:xfrm>
        </p:spPr>
        <p:txBody>
          <a:bodyPr/>
          <a:lstStyle/>
          <a:p>
            <a:r>
              <a:rPr lang="en-US" b="1" dirty="0" smtClean="0"/>
              <a:t>Hard disk drive </a:t>
            </a:r>
            <a:r>
              <a:rPr lang="en-US" b="1" i="1" dirty="0" smtClean="0"/>
              <a:t>– </a:t>
            </a:r>
            <a:r>
              <a:rPr lang="en-US" b="1" dirty="0" smtClean="0"/>
              <a:t>primary storage device located inside computer</a:t>
            </a:r>
          </a:p>
          <a:p>
            <a:pPr lvl="1"/>
            <a:r>
              <a:rPr lang="en-US" dirty="0" smtClean="0"/>
              <a:t>Where most files and programs are typically stored</a:t>
            </a:r>
          </a:p>
          <a:p>
            <a:pPr lvl="1"/>
            <a:r>
              <a:rPr lang="en-US" dirty="0" smtClean="0"/>
              <a:t>Usually designated as drive </a:t>
            </a:r>
            <a:r>
              <a:rPr lang="en-US" i="1" dirty="0" smtClean="0"/>
              <a:t>C</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sz="3200" smtClean="0"/>
              <a:t>Create a New Folder and Save a File on a Removable Storage Device</a:t>
            </a:r>
          </a:p>
        </p:txBody>
      </p:sp>
      <p:sp>
        <p:nvSpPr>
          <p:cNvPr id="32770" name="Content Placeholder 2"/>
          <p:cNvSpPr>
            <a:spLocks noGrp="1"/>
          </p:cNvSpPr>
          <p:nvPr>
            <p:ph idx="1"/>
          </p:nvPr>
        </p:nvSpPr>
        <p:spPr>
          <a:xfrm>
            <a:off x="685800" y="1655763"/>
            <a:ext cx="7772400" cy="4440237"/>
          </a:xfrm>
        </p:spPr>
        <p:txBody>
          <a:bodyPr/>
          <a:lstStyle/>
          <a:p>
            <a:r>
              <a:rPr lang="en-US" b="1" dirty="0" smtClean="0"/>
              <a:t>AutoPlay - lets you choose which program to use to start different kinds of media</a:t>
            </a:r>
          </a:p>
          <a:p>
            <a:r>
              <a:rPr lang="en-US" b="1" dirty="0" smtClean="0"/>
              <a:t>Folder window</a:t>
            </a:r>
          </a:p>
          <a:p>
            <a:pPr lvl="1"/>
            <a:r>
              <a:rPr lang="en-US" dirty="0" smtClean="0"/>
              <a:t>Displays the contents of the current folder, library, or device</a:t>
            </a:r>
          </a:p>
          <a:p>
            <a:pPr lvl="1"/>
            <a:r>
              <a:rPr lang="en-US" dirty="0" smtClean="0"/>
              <a:t>Contains helpful parts so that you can navigate—explore within the organizing structure of Windows</a:t>
            </a:r>
          </a:p>
          <a:p>
            <a:pPr lvl="1">
              <a:buFontTx/>
              <a:buChar char="–"/>
            </a:pPr>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sz="3200" smtClean="0"/>
              <a:t>Create a New Folder and Save a File on a Removable Storage Device</a:t>
            </a:r>
          </a:p>
        </p:txBody>
      </p:sp>
      <p:sp>
        <p:nvSpPr>
          <p:cNvPr id="33794" name="Content Placeholder 2"/>
          <p:cNvSpPr>
            <a:spLocks noGrp="1"/>
          </p:cNvSpPr>
          <p:nvPr>
            <p:ph idx="1"/>
          </p:nvPr>
        </p:nvSpPr>
        <p:spPr>
          <a:xfrm>
            <a:off x="685800" y="1655763"/>
            <a:ext cx="7772400" cy="4440237"/>
          </a:xfrm>
        </p:spPr>
        <p:txBody>
          <a:bodyPr/>
          <a:lstStyle/>
          <a:p>
            <a:r>
              <a:rPr lang="en-US" b="1" dirty="0" smtClean="0"/>
              <a:t>Library </a:t>
            </a:r>
            <a:r>
              <a:rPr lang="en-US" b="1" i="1" dirty="0" smtClean="0"/>
              <a:t>–  </a:t>
            </a:r>
            <a:r>
              <a:rPr lang="en-US" b="1" dirty="0" smtClean="0"/>
              <a:t>a collection of items, such as files and folders, assembled from various locations</a:t>
            </a:r>
          </a:p>
          <a:p>
            <a:r>
              <a:rPr lang="en-US" b="1" dirty="0" smtClean="0"/>
              <a:t>Location </a:t>
            </a:r>
            <a:r>
              <a:rPr lang="en-US" b="1" i="1" dirty="0" smtClean="0"/>
              <a:t>– </a:t>
            </a:r>
            <a:r>
              <a:rPr lang="en-US" b="1" dirty="0" smtClean="0"/>
              <a:t>any disk drive, folder, or other place in which you can store files and folders</a:t>
            </a:r>
          </a:p>
          <a:p>
            <a:r>
              <a:rPr lang="en-US" b="1" dirty="0" smtClean="0"/>
              <a:t>To add folder</a:t>
            </a:r>
          </a:p>
          <a:p>
            <a:pPr lvl="1"/>
            <a:r>
              <a:rPr lang="en-US" dirty="0" smtClean="0"/>
              <a:t>On the toolbar, click </a:t>
            </a:r>
            <a:r>
              <a:rPr lang="en-US" b="1" dirty="0" smtClean="0"/>
              <a:t>New folder</a:t>
            </a:r>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sz="3200" smtClean="0"/>
              <a:t>Create a New Folder and Save a File on a Removable Storage Device</a:t>
            </a:r>
          </a:p>
        </p:txBody>
      </p:sp>
      <p:pic>
        <p:nvPicPr>
          <p:cNvPr id="34818" name="Picture 2"/>
          <p:cNvPicPr>
            <a:picLocks noChangeAspect="1" noChangeArrowheads="1"/>
          </p:cNvPicPr>
          <p:nvPr/>
        </p:nvPicPr>
        <p:blipFill>
          <a:blip r:embed="rId3" cstate="email"/>
          <a:srcRect/>
          <a:stretch>
            <a:fillRect/>
          </a:stretch>
        </p:blipFill>
        <p:spPr bwMode="auto">
          <a:xfrm>
            <a:off x="481013" y="1357313"/>
            <a:ext cx="8401050" cy="5057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sz="3200" dirty="0" smtClean="0"/>
              <a:t>Create a New Folder and Save a File on a Removable Storage Device</a:t>
            </a:r>
          </a:p>
        </p:txBody>
      </p:sp>
      <p:sp>
        <p:nvSpPr>
          <p:cNvPr id="36866" name="Content Placeholder 2"/>
          <p:cNvSpPr>
            <a:spLocks noGrp="1"/>
          </p:cNvSpPr>
          <p:nvPr>
            <p:ph idx="1"/>
          </p:nvPr>
        </p:nvSpPr>
        <p:spPr>
          <a:xfrm>
            <a:off x="685800" y="1655763"/>
            <a:ext cx="7772400" cy="4440237"/>
          </a:xfrm>
        </p:spPr>
        <p:txBody>
          <a:bodyPr/>
          <a:lstStyle/>
          <a:p>
            <a:r>
              <a:rPr lang="en-US" b="1" dirty="0" smtClean="0"/>
              <a:t>Snipping Tool </a:t>
            </a:r>
            <a:r>
              <a:rPr lang="en-US" b="1" i="1" dirty="0" smtClean="0"/>
              <a:t>–</a:t>
            </a:r>
            <a:r>
              <a:rPr lang="en-US" b="1" dirty="0" smtClean="0"/>
              <a:t> program that captures an image of a computer screen</a:t>
            </a:r>
          </a:p>
          <a:p>
            <a:r>
              <a:rPr lang="en-US" b="1" dirty="0" smtClean="0"/>
              <a:t>Snip </a:t>
            </a:r>
            <a:r>
              <a:rPr lang="en-US" b="1" i="1" dirty="0" smtClean="0"/>
              <a:t>–</a:t>
            </a:r>
            <a:r>
              <a:rPr lang="en-US" b="1" dirty="0" smtClean="0"/>
              <a:t> captured image that can be annotated, saved, copied, or shared via email</a:t>
            </a:r>
          </a:p>
          <a:p>
            <a:pPr lvl="1"/>
            <a:r>
              <a:rPr lang="en-US" dirty="0" smtClean="0"/>
              <a:t>Can be referred to as a screen capture or a screenshot</a:t>
            </a:r>
          </a:p>
          <a:p>
            <a:pPr lvl="1"/>
            <a:endParaRPr lang="en-US" dirty="0" smtClean="0"/>
          </a:p>
          <a:p>
            <a:pPr>
              <a:buFontTx/>
              <a:buNone/>
            </a:pPr>
            <a:endParaRPr lang="en-US" dirty="0" smtClean="0"/>
          </a:p>
          <a:p>
            <a:endParaRPr lang="en-US" b="1"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sz="3200" smtClean="0"/>
              <a:t>Create a New Folder and Save a File on a Removable Storage Device</a:t>
            </a:r>
          </a:p>
        </p:txBody>
      </p:sp>
      <p:sp>
        <p:nvSpPr>
          <p:cNvPr id="37890" name="Content Placeholder 2"/>
          <p:cNvSpPr>
            <a:spLocks noGrp="1"/>
          </p:cNvSpPr>
          <p:nvPr>
            <p:ph idx="1"/>
          </p:nvPr>
        </p:nvSpPr>
        <p:spPr>
          <a:xfrm>
            <a:off x="685800" y="1655763"/>
            <a:ext cx="7772400" cy="4440237"/>
          </a:xfrm>
        </p:spPr>
        <p:txBody>
          <a:bodyPr/>
          <a:lstStyle/>
          <a:p>
            <a:r>
              <a:rPr lang="en-US" b="1" dirty="0" smtClean="0"/>
              <a:t>Four types of snips</a:t>
            </a:r>
          </a:p>
          <a:p>
            <a:pPr lvl="1"/>
            <a:r>
              <a:rPr lang="en-US" b="1" dirty="0" smtClean="0"/>
              <a:t>Free-form snip </a:t>
            </a:r>
            <a:r>
              <a:rPr lang="en-US" b="1" i="1" dirty="0" smtClean="0"/>
              <a:t>– </a:t>
            </a:r>
            <a:r>
              <a:rPr lang="en-US" dirty="0" smtClean="0"/>
              <a:t>draws irregular line around an area of screen</a:t>
            </a:r>
          </a:p>
          <a:p>
            <a:pPr lvl="1"/>
            <a:r>
              <a:rPr lang="en-US" b="1" dirty="0" smtClean="0"/>
              <a:t>Rectangular snip </a:t>
            </a:r>
            <a:r>
              <a:rPr lang="en-US" b="1" i="1" dirty="0" smtClean="0"/>
              <a:t>– </a:t>
            </a:r>
            <a:r>
              <a:rPr lang="en-US" dirty="0" smtClean="0"/>
              <a:t>draws a precise box around area of screen</a:t>
            </a:r>
          </a:p>
          <a:p>
            <a:pPr lvl="1"/>
            <a:r>
              <a:rPr lang="en-US" b="1" dirty="0" smtClean="0"/>
              <a:t>Window snip </a:t>
            </a:r>
            <a:r>
              <a:rPr lang="en-US" b="1" i="1" dirty="0" smtClean="0"/>
              <a:t>– </a:t>
            </a:r>
            <a:r>
              <a:rPr lang="en-US" dirty="0" smtClean="0"/>
              <a:t>captures entire displayed window</a:t>
            </a:r>
          </a:p>
          <a:p>
            <a:pPr lvl="1"/>
            <a:r>
              <a:rPr lang="en-US" b="1" dirty="0" smtClean="0"/>
              <a:t>Full-screen snip </a:t>
            </a:r>
            <a:r>
              <a:rPr lang="en-US" b="1" i="1" dirty="0" smtClean="0"/>
              <a:t>– </a:t>
            </a:r>
            <a:r>
              <a:rPr lang="en-US" dirty="0" smtClean="0"/>
              <a:t>captures entire screen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sz="3600" smtClean="0"/>
              <a:t>Identify the Functions of an Operating System</a:t>
            </a:r>
          </a:p>
        </p:txBody>
      </p:sp>
      <p:sp>
        <p:nvSpPr>
          <p:cNvPr id="38914" name="Content Placeholder 2"/>
          <p:cNvSpPr>
            <a:spLocks noGrp="1"/>
          </p:cNvSpPr>
          <p:nvPr>
            <p:ph idx="1"/>
          </p:nvPr>
        </p:nvSpPr>
        <p:spPr>
          <a:xfrm>
            <a:off x="685800" y="1655763"/>
            <a:ext cx="7772400" cy="4440237"/>
          </a:xfrm>
        </p:spPr>
        <p:txBody>
          <a:bodyPr/>
          <a:lstStyle/>
          <a:p>
            <a:r>
              <a:rPr lang="en-US" b="1" dirty="0" smtClean="0"/>
              <a:t>Graphical user interface (GUI) </a:t>
            </a:r>
            <a:r>
              <a:rPr lang="en-US" b="1" i="1" dirty="0" smtClean="0"/>
              <a:t>– </a:t>
            </a:r>
            <a:r>
              <a:rPr lang="en-US" b="1" dirty="0" smtClean="0"/>
              <a:t>graphics clicked to activate item represented</a:t>
            </a:r>
          </a:p>
          <a:p>
            <a:pPr lvl="1"/>
            <a:r>
              <a:rPr lang="en-US" dirty="0" smtClean="0"/>
              <a:t>Pronounced GOO-</a:t>
            </a:r>
            <a:r>
              <a:rPr lang="en-US" dirty="0" err="1" smtClean="0"/>
              <a:t>ee</a:t>
            </a:r>
            <a:endParaRPr lang="en-US" dirty="0" smtClean="0"/>
          </a:p>
          <a:p>
            <a:r>
              <a:rPr lang="en-US" b="1" dirty="0" smtClean="0"/>
              <a:t>Pointer </a:t>
            </a:r>
            <a:r>
              <a:rPr lang="en-US" b="1" i="1" dirty="0" smtClean="0"/>
              <a:t>– </a:t>
            </a:r>
            <a:r>
              <a:rPr lang="en-US" b="1" dirty="0" smtClean="0"/>
              <a:t>any symbol that displays on your screen in response to moving your mouse and with which you can select objects and commands</a:t>
            </a:r>
          </a:p>
          <a:p>
            <a:pPr lvl="1"/>
            <a:endParaRPr lang="en-US" b="1" i="1" dirty="0" smtClean="0"/>
          </a:p>
          <a:p>
            <a:endParaRPr lang="en-US" b="1"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pPr eaLnBrk="1" hangingPunct="1"/>
            <a:r>
              <a:rPr lang="en-US" smtClean="0"/>
              <a:t>Objectives</a:t>
            </a:r>
          </a:p>
        </p:txBody>
      </p:sp>
      <p:sp>
        <p:nvSpPr>
          <p:cNvPr id="17410" name="Rectangle 3"/>
          <p:cNvSpPr>
            <a:spLocks noGrp="1" noChangeArrowheads="1"/>
          </p:cNvSpPr>
          <p:nvPr>
            <p:ph type="body" idx="1"/>
          </p:nvPr>
        </p:nvSpPr>
        <p:spPr>
          <a:xfrm>
            <a:off x="657225" y="1995488"/>
            <a:ext cx="7772400" cy="4114800"/>
          </a:xfrm>
        </p:spPr>
        <p:txBody>
          <a:bodyPr/>
          <a:lstStyle/>
          <a:p>
            <a:r>
              <a:rPr lang="en-US" b="1" smtClean="0"/>
              <a:t>Create a New Folder and Save a File on a Removable Storage Device</a:t>
            </a:r>
          </a:p>
          <a:p>
            <a:r>
              <a:rPr lang="en-US" b="1" smtClean="0"/>
              <a:t>Identify the Functions of an Operating System</a:t>
            </a:r>
          </a:p>
          <a:p>
            <a:r>
              <a:rPr lang="en-US" b="1" smtClean="0"/>
              <a:t>Use the Getting Started Information and Windows Help and Support</a:t>
            </a:r>
          </a:p>
          <a:p>
            <a:r>
              <a:rPr lang="en-US" b="1" smtClean="0"/>
              <a:t>Log Off, Turn Off Your Computer, and View Power Options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sz="3600" smtClean="0"/>
              <a:t>Identify the Functions of an Operating System</a:t>
            </a:r>
          </a:p>
        </p:txBody>
      </p:sp>
      <p:sp>
        <p:nvSpPr>
          <p:cNvPr id="39938" name="Content Placeholder 2"/>
          <p:cNvSpPr>
            <a:spLocks noGrp="1"/>
          </p:cNvSpPr>
          <p:nvPr>
            <p:ph idx="1"/>
          </p:nvPr>
        </p:nvSpPr>
        <p:spPr>
          <a:xfrm>
            <a:off x="685800" y="1655763"/>
            <a:ext cx="7772400" cy="4440237"/>
          </a:xfrm>
        </p:spPr>
        <p:txBody>
          <a:bodyPr/>
          <a:lstStyle/>
          <a:p>
            <a:r>
              <a:rPr lang="en-US" b="1" dirty="0" smtClean="0"/>
              <a:t>Icons - small images that represent commands, files, or other windows</a:t>
            </a:r>
          </a:p>
          <a:p>
            <a:r>
              <a:rPr lang="en-US" b="1" dirty="0" smtClean="0"/>
              <a:t>Desktop - a simulation of a real desk that represents your work area</a:t>
            </a:r>
          </a:p>
          <a:p>
            <a:r>
              <a:rPr lang="en-US" b="1" dirty="0" smtClean="0"/>
              <a:t>Data management – most often function of the operating system,  managing your files and folders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449263" y="280988"/>
            <a:ext cx="8229600" cy="1538287"/>
          </a:xfrm>
        </p:spPr>
        <p:txBody>
          <a:bodyPr/>
          <a:lstStyle/>
          <a:p>
            <a:r>
              <a:rPr lang="en-US" sz="3600" smtClean="0"/>
              <a:t>Use the Getting Started Information</a:t>
            </a:r>
            <a:br>
              <a:rPr lang="en-US" sz="3600" smtClean="0"/>
            </a:br>
            <a:r>
              <a:rPr lang="en-US" sz="3600" smtClean="0"/>
              <a:t>and Windows Help and Support</a:t>
            </a:r>
          </a:p>
        </p:txBody>
      </p:sp>
      <p:sp>
        <p:nvSpPr>
          <p:cNvPr id="40962" name="Content Placeholder 2"/>
          <p:cNvSpPr>
            <a:spLocks noGrp="1"/>
          </p:cNvSpPr>
          <p:nvPr>
            <p:ph idx="1"/>
          </p:nvPr>
        </p:nvSpPr>
        <p:spPr/>
        <p:txBody>
          <a:bodyPr/>
          <a:lstStyle/>
          <a:p>
            <a:r>
              <a:rPr lang="en-US" b="1" dirty="0" smtClean="0"/>
              <a:t>Windows 7 Getting Started feature - a task-centered grouping of links to tools that can help you get started with and add new features to your computer</a:t>
            </a:r>
          </a:p>
          <a:p>
            <a:r>
              <a:rPr lang="en-US" b="1" dirty="0" smtClean="0"/>
              <a:t>Insertion point </a:t>
            </a:r>
            <a:r>
              <a:rPr lang="en-US" b="1" i="1" dirty="0" smtClean="0"/>
              <a:t>–</a:t>
            </a:r>
            <a:r>
              <a:rPr lang="en-US" b="1" dirty="0" smtClean="0"/>
              <a:t> a blinking vertical line that indicates where text or graphics will be inserted</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449263" y="280988"/>
            <a:ext cx="8229600" cy="1538287"/>
          </a:xfrm>
        </p:spPr>
        <p:txBody>
          <a:bodyPr/>
          <a:lstStyle/>
          <a:p>
            <a:r>
              <a:rPr lang="en-US" sz="3600" smtClean="0"/>
              <a:t>Use the Getting Started Information</a:t>
            </a:r>
            <a:br>
              <a:rPr lang="en-US" sz="3600" smtClean="0"/>
            </a:br>
            <a:r>
              <a:rPr lang="en-US" sz="3600" smtClean="0"/>
              <a:t>and Windows Help and Support</a:t>
            </a:r>
          </a:p>
        </p:txBody>
      </p:sp>
      <p:sp>
        <p:nvSpPr>
          <p:cNvPr id="41986" name="Content Placeholder 2"/>
          <p:cNvSpPr>
            <a:spLocks noGrp="1"/>
          </p:cNvSpPr>
          <p:nvPr>
            <p:ph idx="1"/>
          </p:nvPr>
        </p:nvSpPr>
        <p:spPr/>
        <p:txBody>
          <a:bodyPr/>
          <a:lstStyle/>
          <a:p>
            <a:r>
              <a:rPr lang="en-US" b="1" dirty="0" smtClean="0"/>
              <a:t>Use the Control Panel to access the Getting Started information</a:t>
            </a:r>
          </a:p>
          <a:p>
            <a:pPr lvl="1"/>
            <a:r>
              <a:rPr lang="en-US" dirty="0" smtClean="0"/>
              <a:t>Go to online resources or to information about basic tasks</a:t>
            </a:r>
          </a:p>
          <a:p>
            <a:pPr lvl="1"/>
            <a:r>
              <a:rPr lang="en-US" dirty="0" smtClean="0"/>
              <a:t>Click other options to help you learn about Windows 7</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449263" y="280988"/>
            <a:ext cx="8229600" cy="1538287"/>
          </a:xfrm>
        </p:spPr>
        <p:txBody>
          <a:bodyPr/>
          <a:lstStyle/>
          <a:p>
            <a:r>
              <a:rPr lang="en-US" sz="3600" smtClean="0"/>
              <a:t>Use the Getting Started Information</a:t>
            </a:r>
            <a:br>
              <a:rPr lang="en-US" sz="3600" smtClean="0"/>
            </a:br>
            <a:r>
              <a:rPr lang="en-US" sz="3600" smtClean="0"/>
              <a:t>and Windows Help and Support</a:t>
            </a:r>
          </a:p>
        </p:txBody>
      </p:sp>
      <p:pic>
        <p:nvPicPr>
          <p:cNvPr id="43010" name="Picture 2"/>
          <p:cNvPicPr>
            <a:picLocks noChangeAspect="1" noChangeArrowheads="1"/>
          </p:cNvPicPr>
          <p:nvPr/>
        </p:nvPicPr>
        <p:blipFill>
          <a:blip r:embed="rId3" cstate="email"/>
          <a:srcRect/>
          <a:stretch>
            <a:fillRect/>
          </a:stretch>
        </p:blipFill>
        <p:spPr bwMode="auto">
          <a:xfrm>
            <a:off x="795338" y="1622425"/>
            <a:ext cx="7858125" cy="4786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449263" y="280988"/>
            <a:ext cx="8229600" cy="1538287"/>
          </a:xfrm>
        </p:spPr>
        <p:txBody>
          <a:bodyPr/>
          <a:lstStyle/>
          <a:p>
            <a:r>
              <a:rPr lang="en-US" sz="3600" dirty="0" smtClean="0"/>
              <a:t>Use the Getting Started Information</a:t>
            </a:r>
            <a:br>
              <a:rPr lang="en-US" sz="3600" dirty="0" smtClean="0"/>
            </a:br>
            <a:r>
              <a:rPr lang="en-US" sz="3600" dirty="0" smtClean="0"/>
              <a:t>and Windows Help and Support</a:t>
            </a:r>
          </a:p>
        </p:txBody>
      </p:sp>
      <p:sp>
        <p:nvSpPr>
          <p:cNvPr id="45058" name="Content Placeholder 2"/>
          <p:cNvSpPr>
            <a:spLocks noGrp="1"/>
          </p:cNvSpPr>
          <p:nvPr>
            <p:ph idx="1"/>
          </p:nvPr>
        </p:nvSpPr>
        <p:spPr/>
        <p:txBody>
          <a:bodyPr/>
          <a:lstStyle/>
          <a:p>
            <a:r>
              <a:rPr lang="en-US" b="1" dirty="0" smtClean="0"/>
              <a:t>Windows Help and Support window -displays a list of basic help topics</a:t>
            </a:r>
          </a:p>
          <a:p>
            <a:r>
              <a:rPr lang="en-US" b="1" dirty="0" smtClean="0"/>
              <a:t>Windows Help and Support  database - can be searched by typing one or more words in the Search box</a:t>
            </a:r>
          </a:p>
          <a:p>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US" sz="3200" smtClean="0"/>
              <a:t>Log Off, Turn Off Your Computer, and</a:t>
            </a:r>
            <a:br>
              <a:rPr lang="en-US" sz="3200" smtClean="0"/>
            </a:br>
            <a:r>
              <a:rPr lang="en-US" sz="3200" smtClean="0"/>
              <a:t>View Power Options</a:t>
            </a:r>
          </a:p>
        </p:txBody>
      </p:sp>
      <p:sp>
        <p:nvSpPr>
          <p:cNvPr id="46082" name="Content Placeholder 2"/>
          <p:cNvSpPr>
            <a:spLocks noGrp="1"/>
          </p:cNvSpPr>
          <p:nvPr>
            <p:ph idx="1"/>
          </p:nvPr>
        </p:nvSpPr>
        <p:spPr>
          <a:xfrm>
            <a:off x="685800" y="1981200"/>
            <a:ext cx="7772400" cy="2235200"/>
          </a:xfrm>
        </p:spPr>
        <p:txBody>
          <a:bodyPr/>
          <a:lstStyle/>
          <a:p>
            <a:r>
              <a:rPr lang="en-US" b="1" dirty="0" smtClean="0"/>
              <a:t>Switch user and Log off</a:t>
            </a:r>
          </a:p>
          <a:p>
            <a:pPr lvl="1"/>
            <a:r>
              <a:rPr lang="en-US" dirty="0" smtClean="0"/>
              <a:t>Logs the active user account off of Windows</a:t>
            </a:r>
          </a:p>
          <a:p>
            <a:pPr lvl="1"/>
            <a:r>
              <a:rPr lang="en-US" dirty="0" smtClean="0"/>
              <a:t>Displays the Windows 7 welcome screen</a:t>
            </a:r>
          </a:p>
        </p:txBody>
      </p:sp>
      <p:pic>
        <p:nvPicPr>
          <p:cNvPr id="1026" name="Picture 2"/>
          <p:cNvPicPr>
            <a:picLocks noChangeAspect="1" noChangeArrowheads="1"/>
          </p:cNvPicPr>
          <p:nvPr/>
        </p:nvPicPr>
        <p:blipFill>
          <a:blip r:embed="rId3" cstate="email"/>
          <a:srcRect/>
          <a:stretch>
            <a:fillRect/>
          </a:stretch>
        </p:blipFill>
        <p:spPr bwMode="auto">
          <a:xfrm>
            <a:off x="1177925" y="4543425"/>
            <a:ext cx="6457950" cy="1200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US" sz="3200" smtClean="0"/>
              <a:t>Log Off, Turn Off Your Computer, and</a:t>
            </a:r>
            <a:br>
              <a:rPr lang="en-US" sz="3200" smtClean="0"/>
            </a:br>
            <a:r>
              <a:rPr lang="en-US" sz="3200" smtClean="0"/>
              <a:t>View Power Options</a:t>
            </a:r>
          </a:p>
        </p:txBody>
      </p:sp>
      <p:sp>
        <p:nvSpPr>
          <p:cNvPr id="48130" name="Content Placeholder 2"/>
          <p:cNvSpPr>
            <a:spLocks noGrp="1"/>
          </p:cNvSpPr>
          <p:nvPr>
            <p:ph idx="1"/>
          </p:nvPr>
        </p:nvSpPr>
        <p:spPr/>
        <p:txBody>
          <a:bodyPr/>
          <a:lstStyle/>
          <a:p>
            <a:r>
              <a:rPr lang="en-US" b="1" dirty="0" smtClean="0"/>
              <a:t>Lock </a:t>
            </a:r>
          </a:p>
          <a:p>
            <a:pPr lvl="1"/>
            <a:r>
              <a:rPr lang="en-US" dirty="0" smtClean="0"/>
              <a:t>Locks the computer so that a password is required to log back on to your desktop</a:t>
            </a:r>
          </a:p>
          <a:p>
            <a:r>
              <a:rPr lang="en-US" b="1" dirty="0" smtClean="0"/>
              <a:t>Restart</a:t>
            </a:r>
          </a:p>
          <a:p>
            <a:pPr lvl="1"/>
            <a:r>
              <a:rPr lang="en-US" dirty="0" smtClean="0"/>
              <a:t>Restarts the computer and clears the </a:t>
            </a:r>
            <a:r>
              <a:rPr lang="en-US" b="1" dirty="0" smtClean="0"/>
              <a:t>system cache</a:t>
            </a:r>
            <a:endParaRPr 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r>
              <a:rPr lang="en-US" sz="3200" smtClean="0"/>
              <a:t>Log Off, Turn Off Your Computer, and</a:t>
            </a:r>
            <a:br>
              <a:rPr lang="en-US" sz="3200" smtClean="0"/>
            </a:br>
            <a:r>
              <a:rPr lang="en-US" sz="3200" smtClean="0"/>
              <a:t>View Power Options</a:t>
            </a:r>
          </a:p>
        </p:txBody>
      </p:sp>
      <p:sp>
        <p:nvSpPr>
          <p:cNvPr id="49154" name="Content Placeholder 2"/>
          <p:cNvSpPr>
            <a:spLocks noGrp="1"/>
          </p:cNvSpPr>
          <p:nvPr>
            <p:ph idx="1"/>
          </p:nvPr>
        </p:nvSpPr>
        <p:spPr/>
        <p:txBody>
          <a:bodyPr/>
          <a:lstStyle/>
          <a:p>
            <a:r>
              <a:rPr lang="en-US" b="1" dirty="0" smtClean="0"/>
              <a:t>Sleep</a:t>
            </a:r>
            <a:r>
              <a:rPr lang="en-US" b="1" i="1" dirty="0" smtClean="0"/>
              <a:t> – </a:t>
            </a:r>
            <a:r>
              <a:rPr lang="en-US" b="1" dirty="0" smtClean="0"/>
              <a:t>automatically saves work, screen goes dark, fan stops </a:t>
            </a:r>
          </a:p>
          <a:p>
            <a:pPr lvl="1"/>
            <a:r>
              <a:rPr lang="en-US" dirty="0" smtClean="0"/>
              <a:t>Need not close programs</a:t>
            </a:r>
          </a:p>
          <a:p>
            <a:pPr lvl="1"/>
            <a:r>
              <a:rPr lang="en-US" dirty="0" smtClean="0"/>
              <a:t>Next time turn computer on, need only enter password</a:t>
            </a:r>
          </a:p>
          <a:p>
            <a:r>
              <a:rPr lang="en-US" b="1" dirty="0" smtClean="0"/>
              <a:t>Hibernate</a:t>
            </a:r>
          </a:p>
          <a:p>
            <a:pPr lvl="1"/>
            <a:r>
              <a:rPr lang="en-US" dirty="0" smtClean="0"/>
              <a:t>An option that displays on some laptop computers and is similar to </a:t>
            </a:r>
            <a:r>
              <a:rPr lang="en-US" b="1" dirty="0" smtClean="0"/>
              <a:t>Sleep</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en-US" sz="3200" smtClean="0"/>
              <a:t>Log Off, Turn Off Your Computer, and</a:t>
            </a:r>
            <a:br>
              <a:rPr lang="en-US" sz="3200" smtClean="0"/>
            </a:br>
            <a:r>
              <a:rPr lang="en-US" sz="3200" smtClean="0"/>
              <a:t>View Power Options</a:t>
            </a:r>
          </a:p>
        </p:txBody>
      </p:sp>
      <p:sp>
        <p:nvSpPr>
          <p:cNvPr id="50178" name="Content Placeholder 2"/>
          <p:cNvSpPr>
            <a:spLocks noGrp="1"/>
          </p:cNvSpPr>
          <p:nvPr>
            <p:ph idx="1"/>
          </p:nvPr>
        </p:nvSpPr>
        <p:spPr/>
        <p:txBody>
          <a:bodyPr/>
          <a:lstStyle/>
          <a:p>
            <a:r>
              <a:rPr lang="en-US" b="1" smtClean="0"/>
              <a:t>Shut down </a:t>
            </a:r>
            <a:r>
              <a:rPr lang="en-US" b="1" i="1" smtClean="0"/>
              <a:t>– </a:t>
            </a:r>
            <a:r>
              <a:rPr lang="en-US" b="1" smtClean="0"/>
              <a:t>all open programs and files close, network connections close, hard disk stops</a:t>
            </a:r>
          </a:p>
          <a:p>
            <a:pPr lvl="1"/>
            <a:r>
              <a:rPr lang="en-US" smtClean="0"/>
              <a:t>No power is used</a:t>
            </a:r>
          </a:p>
          <a:p>
            <a:pPr lvl="1"/>
            <a:r>
              <a:rPr lang="en-US" smtClean="0"/>
              <a:t>Only two reasons to shut computer down</a:t>
            </a:r>
          </a:p>
          <a:p>
            <a:pPr lvl="2"/>
            <a:r>
              <a:rPr lang="en-US" smtClean="0"/>
              <a:t>Add or upgrade the hardware inside computer’s case</a:t>
            </a:r>
          </a:p>
          <a:p>
            <a:pPr lvl="2"/>
            <a:r>
              <a:rPr lang="en-US" smtClean="0"/>
              <a:t>Add external hardware, such as printer or monitor not connected by USB cable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r>
              <a:rPr lang="en-US" sz="3200" smtClean="0"/>
              <a:t>Log Off, Turn Off Your Computer, and</a:t>
            </a:r>
            <a:br>
              <a:rPr lang="en-US" sz="3200" smtClean="0"/>
            </a:br>
            <a:r>
              <a:rPr lang="en-US" sz="3200" smtClean="0"/>
              <a:t>View Power Options</a:t>
            </a:r>
          </a:p>
        </p:txBody>
      </p:sp>
      <p:sp>
        <p:nvSpPr>
          <p:cNvPr id="51202" name="Content Placeholder 2"/>
          <p:cNvSpPr>
            <a:spLocks noGrp="1"/>
          </p:cNvSpPr>
          <p:nvPr>
            <p:ph idx="1"/>
          </p:nvPr>
        </p:nvSpPr>
        <p:spPr/>
        <p:txBody>
          <a:bodyPr/>
          <a:lstStyle/>
          <a:p>
            <a:r>
              <a:rPr lang="en-US" b="1" smtClean="0"/>
              <a:t>Power Options</a:t>
            </a:r>
            <a:r>
              <a:rPr lang="en-US" b="1" i="1" smtClean="0"/>
              <a:t> – </a:t>
            </a:r>
            <a:r>
              <a:rPr lang="en-US" b="1" smtClean="0"/>
              <a:t>can change power plan</a:t>
            </a:r>
          </a:p>
          <a:p>
            <a:pPr lvl="1"/>
            <a:r>
              <a:rPr lang="en-US" smtClean="0"/>
              <a:t>Make other changes to manner in which computer uses power</a:t>
            </a:r>
          </a:p>
          <a:p>
            <a:pPr lvl="1"/>
            <a:r>
              <a:rPr lang="en-US" smtClean="0"/>
              <a:t>Options set by manufacturer</a:t>
            </a:r>
          </a:p>
          <a:p>
            <a:pPr lvl="2"/>
            <a:r>
              <a:rPr lang="en-US" smtClean="0"/>
              <a:t>Optimized for best use of power on system</a:t>
            </a:r>
          </a:p>
          <a:p>
            <a:pPr lvl="2"/>
            <a:r>
              <a:rPr lang="en-US" smtClean="0"/>
              <a:t>Consult user manual before adjusting</a:t>
            </a:r>
            <a:endParaRPr lang="en-US" b="1"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eaLnBrk="1" hangingPunct="1"/>
            <a:r>
              <a:rPr lang="en-US" smtClean="0"/>
              <a:t>Objectives</a:t>
            </a:r>
          </a:p>
        </p:txBody>
      </p:sp>
      <p:sp>
        <p:nvSpPr>
          <p:cNvPr id="18434" name="Rectangle 3"/>
          <p:cNvSpPr>
            <a:spLocks noGrp="1" noChangeArrowheads="1"/>
          </p:cNvSpPr>
          <p:nvPr>
            <p:ph type="body" idx="1"/>
          </p:nvPr>
        </p:nvSpPr>
        <p:spPr>
          <a:xfrm>
            <a:off x="657225" y="1995488"/>
            <a:ext cx="7772400" cy="4114800"/>
          </a:xfrm>
        </p:spPr>
        <p:txBody>
          <a:bodyPr/>
          <a:lstStyle/>
          <a:p>
            <a:r>
              <a:rPr lang="en-US" b="1" dirty="0" smtClean="0"/>
              <a:t>Manage User Accounts</a:t>
            </a:r>
          </a:p>
          <a:p>
            <a:r>
              <a:rPr lang="en-US" b="1" dirty="0" smtClean="0"/>
              <a:t>Display Libraries, Folders and Files in a Window</a:t>
            </a:r>
          </a:p>
          <a:p>
            <a:r>
              <a:rPr lang="en-US" b="1" dirty="0" smtClean="0"/>
              <a:t>Start Programs and Open Data Files</a:t>
            </a:r>
          </a:p>
          <a:p>
            <a:r>
              <a:rPr lang="en-US" b="1" dirty="0" smtClean="0"/>
              <a:t>Manage the Display of Individual and Multiple Windows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r>
              <a:rPr lang="en-US" smtClean="0"/>
              <a:t>Manage User Accounts</a:t>
            </a:r>
          </a:p>
        </p:txBody>
      </p:sp>
      <p:sp>
        <p:nvSpPr>
          <p:cNvPr id="52226" name="Content Placeholder 2"/>
          <p:cNvSpPr>
            <a:spLocks noGrp="1"/>
          </p:cNvSpPr>
          <p:nvPr>
            <p:ph idx="1"/>
          </p:nvPr>
        </p:nvSpPr>
        <p:spPr>
          <a:xfrm>
            <a:off x="685800" y="1655763"/>
            <a:ext cx="7772400" cy="4440237"/>
          </a:xfrm>
        </p:spPr>
        <p:txBody>
          <a:bodyPr/>
          <a:lstStyle/>
          <a:p>
            <a:r>
              <a:rPr lang="en-US" b="1" smtClean="0"/>
              <a:t>User account </a:t>
            </a:r>
            <a:r>
              <a:rPr lang="en-US" b="1" i="1" smtClean="0"/>
              <a:t>–</a:t>
            </a:r>
            <a:r>
              <a:rPr lang="en-US" b="1" smtClean="0"/>
              <a:t> collection of information</a:t>
            </a:r>
            <a:r>
              <a:rPr lang="en-US" smtClean="0"/>
              <a:t> </a:t>
            </a:r>
            <a:r>
              <a:rPr lang="en-US" b="1" smtClean="0"/>
              <a:t>that</a:t>
            </a:r>
            <a:r>
              <a:rPr lang="en-US" smtClean="0"/>
              <a:t> </a:t>
            </a:r>
            <a:r>
              <a:rPr lang="en-US" b="1" smtClean="0"/>
              <a:t>tells Windows 7</a:t>
            </a:r>
          </a:p>
          <a:p>
            <a:pPr lvl="1"/>
            <a:r>
              <a:rPr lang="en-US" smtClean="0"/>
              <a:t>What files and folders account holder can access</a:t>
            </a:r>
          </a:p>
          <a:p>
            <a:pPr lvl="1"/>
            <a:r>
              <a:rPr lang="en-US" smtClean="0"/>
              <a:t>What changes account holder can make to computer system</a:t>
            </a:r>
          </a:p>
          <a:p>
            <a:pPr lvl="1"/>
            <a:r>
              <a:rPr lang="en-US" smtClean="0"/>
              <a:t>Account holder’s personal preferences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lang="en-US" smtClean="0"/>
              <a:t>Manage User Accounts</a:t>
            </a:r>
          </a:p>
        </p:txBody>
      </p:sp>
      <p:sp>
        <p:nvSpPr>
          <p:cNvPr id="53250" name="Content Placeholder 2"/>
          <p:cNvSpPr>
            <a:spLocks noGrp="1"/>
          </p:cNvSpPr>
          <p:nvPr>
            <p:ph idx="1"/>
          </p:nvPr>
        </p:nvSpPr>
        <p:spPr>
          <a:xfrm>
            <a:off x="685800" y="1655763"/>
            <a:ext cx="7772400" cy="4440237"/>
          </a:xfrm>
        </p:spPr>
        <p:txBody>
          <a:bodyPr/>
          <a:lstStyle/>
          <a:p>
            <a:r>
              <a:rPr lang="en-US" b="1" smtClean="0"/>
              <a:t>User accounts useful - can share computer with other people while maintaining own files and settings</a:t>
            </a:r>
          </a:p>
          <a:p>
            <a:r>
              <a:rPr lang="en-US" b="1" smtClean="0"/>
              <a:t>Three types of user accounts</a:t>
            </a:r>
          </a:p>
          <a:p>
            <a:pPr lvl="1"/>
            <a:r>
              <a:rPr lang="en-US" smtClean="0"/>
              <a:t>Administrator</a:t>
            </a:r>
          </a:p>
          <a:p>
            <a:pPr lvl="1"/>
            <a:r>
              <a:rPr lang="en-US" smtClean="0"/>
              <a:t>Standard</a:t>
            </a:r>
          </a:p>
          <a:p>
            <a:pPr lvl="1"/>
            <a:r>
              <a:rPr lang="en-US" smtClean="0"/>
              <a:t>Guest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US" smtClean="0"/>
              <a:t>Manage User Accounts</a:t>
            </a:r>
          </a:p>
        </p:txBody>
      </p:sp>
      <p:sp>
        <p:nvSpPr>
          <p:cNvPr id="54274" name="Content Placeholder 2"/>
          <p:cNvSpPr>
            <a:spLocks noGrp="1"/>
          </p:cNvSpPr>
          <p:nvPr>
            <p:ph idx="1"/>
          </p:nvPr>
        </p:nvSpPr>
        <p:spPr>
          <a:xfrm>
            <a:off x="685800" y="1655763"/>
            <a:ext cx="7772400" cy="4440237"/>
          </a:xfrm>
        </p:spPr>
        <p:txBody>
          <a:bodyPr/>
          <a:lstStyle/>
          <a:p>
            <a:r>
              <a:rPr lang="en-US" b="1" dirty="0" smtClean="0"/>
              <a:t>Administrator account </a:t>
            </a:r>
            <a:r>
              <a:rPr lang="en-US" b="1" i="1" dirty="0" smtClean="0"/>
              <a:t>– </a:t>
            </a:r>
            <a:r>
              <a:rPr lang="en-US" b="1" dirty="0" smtClean="0"/>
              <a:t>lets you make changes that will affect other users</a:t>
            </a:r>
          </a:p>
          <a:p>
            <a:pPr lvl="1"/>
            <a:r>
              <a:rPr lang="en-US" dirty="0" smtClean="0"/>
              <a:t>Most powerful of three types of accounts</a:t>
            </a:r>
          </a:p>
          <a:p>
            <a:pPr lvl="1"/>
            <a:r>
              <a:rPr lang="en-US" dirty="0" smtClean="0"/>
              <a:t>Permits most control over computer</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US" smtClean="0"/>
              <a:t>Manage User Accounts</a:t>
            </a:r>
          </a:p>
        </p:txBody>
      </p:sp>
      <p:sp>
        <p:nvSpPr>
          <p:cNvPr id="54274" name="Content Placeholder 2"/>
          <p:cNvSpPr>
            <a:spLocks noGrp="1"/>
          </p:cNvSpPr>
          <p:nvPr>
            <p:ph idx="1"/>
          </p:nvPr>
        </p:nvSpPr>
        <p:spPr>
          <a:xfrm>
            <a:off x="685800" y="1655763"/>
            <a:ext cx="7772400" cy="4440237"/>
          </a:xfrm>
        </p:spPr>
        <p:txBody>
          <a:bodyPr/>
          <a:lstStyle/>
          <a:p>
            <a:r>
              <a:rPr lang="en-US" b="1" dirty="0" smtClean="0"/>
              <a:t>Standard user – lets individual use most of the capabilities of computer</a:t>
            </a:r>
          </a:p>
          <a:p>
            <a:pPr lvl="1"/>
            <a:r>
              <a:rPr lang="en-US" dirty="0" smtClean="0"/>
              <a:t>Requires permission from administrator to make changes that affect other users and the security of computer</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en-US" smtClean="0"/>
              <a:t>Manage User Accounts</a:t>
            </a:r>
          </a:p>
        </p:txBody>
      </p:sp>
      <p:sp>
        <p:nvSpPr>
          <p:cNvPr id="55298" name="Content Placeholder 2"/>
          <p:cNvSpPr>
            <a:spLocks noGrp="1"/>
          </p:cNvSpPr>
          <p:nvPr>
            <p:ph idx="1"/>
          </p:nvPr>
        </p:nvSpPr>
        <p:spPr>
          <a:xfrm>
            <a:off x="685800" y="1655763"/>
            <a:ext cx="7772400" cy="4440237"/>
          </a:xfrm>
        </p:spPr>
        <p:txBody>
          <a:bodyPr/>
          <a:lstStyle/>
          <a:p>
            <a:r>
              <a:rPr lang="en-US" b="1" dirty="0" smtClean="0"/>
              <a:t>Guest account</a:t>
            </a:r>
            <a:r>
              <a:rPr lang="en-US" b="1" i="1" dirty="0" smtClean="0"/>
              <a:t> – </a:t>
            </a:r>
            <a:r>
              <a:rPr lang="en-US" b="1" dirty="0" smtClean="0"/>
              <a:t>for users who do not have a permanent account</a:t>
            </a:r>
          </a:p>
          <a:p>
            <a:pPr lvl="1"/>
            <a:r>
              <a:rPr lang="en-US" dirty="0" smtClean="0"/>
              <a:t>Permits access to someone who needs only temporary access to computer</a:t>
            </a:r>
          </a:p>
          <a:p>
            <a:pPr lvl="1"/>
            <a:r>
              <a:rPr lang="en-US" dirty="0" smtClean="0"/>
              <a:t>Cannot access files of other users</a:t>
            </a:r>
          </a:p>
          <a:p>
            <a:pPr lvl="1"/>
            <a:r>
              <a:rPr lang="en-US" dirty="0" smtClean="0"/>
              <a:t>Cannot install software or hardware</a:t>
            </a:r>
          </a:p>
          <a:p>
            <a:pPr lvl="1"/>
            <a:r>
              <a:rPr lang="en-US" dirty="0" smtClean="0"/>
              <a:t>Cannot change settings</a:t>
            </a:r>
          </a:p>
          <a:p>
            <a:pPr lvl="1"/>
            <a:r>
              <a:rPr lang="en-US" dirty="0" smtClean="0"/>
              <a:t>Cannot create password</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n-US" dirty="0" smtClean="0"/>
              <a:t>Manage User Accounts</a:t>
            </a:r>
          </a:p>
        </p:txBody>
      </p:sp>
      <p:sp>
        <p:nvSpPr>
          <p:cNvPr id="57346" name="Content Placeholder 2"/>
          <p:cNvSpPr>
            <a:spLocks noGrp="1"/>
          </p:cNvSpPr>
          <p:nvPr>
            <p:ph idx="1"/>
          </p:nvPr>
        </p:nvSpPr>
        <p:spPr>
          <a:xfrm>
            <a:off x="685800" y="1655763"/>
            <a:ext cx="7772400" cy="4440237"/>
          </a:xfrm>
        </p:spPr>
        <p:txBody>
          <a:bodyPr/>
          <a:lstStyle/>
          <a:p>
            <a:r>
              <a:rPr lang="en-US" b="1" dirty="0" smtClean="0"/>
              <a:t>Passwords</a:t>
            </a:r>
          </a:p>
          <a:p>
            <a:pPr lvl="1"/>
            <a:r>
              <a:rPr lang="en-US" dirty="0" smtClean="0"/>
              <a:t>Discuss good practice for each user</a:t>
            </a:r>
          </a:p>
          <a:p>
            <a:pPr lvl="1"/>
            <a:r>
              <a:rPr lang="en-US" dirty="0" smtClean="0"/>
              <a:t>Prevent unauthorized access to computer</a:t>
            </a:r>
          </a:p>
          <a:p>
            <a:pPr lvl="1"/>
            <a:r>
              <a:rPr lang="en-US" dirty="0" smtClean="0"/>
              <a:t>Must be at least 8 characters, not obvious</a:t>
            </a:r>
          </a:p>
          <a:p>
            <a:pPr lvl="1"/>
            <a:r>
              <a:rPr lang="en-US" dirty="0" smtClean="0"/>
              <a:t>Case sensitive</a:t>
            </a:r>
            <a:r>
              <a:rPr lang="en-US" i="1" dirty="0" smtClean="0"/>
              <a:t> – </a:t>
            </a:r>
            <a:r>
              <a:rPr lang="en-US" dirty="0" smtClean="0"/>
              <a:t>capitalization must match each time characters are typed</a:t>
            </a:r>
          </a:p>
          <a:p>
            <a:pPr lvl="1"/>
            <a:r>
              <a:rPr lang="en-US" dirty="0" smtClean="0"/>
              <a:t>How to create a strong password</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r>
              <a:rPr lang="en-US" smtClean="0"/>
              <a:t>Manage User Accounts</a:t>
            </a:r>
          </a:p>
        </p:txBody>
      </p:sp>
      <p:sp>
        <p:nvSpPr>
          <p:cNvPr id="58370" name="Content Placeholder 2"/>
          <p:cNvSpPr>
            <a:spLocks noGrp="1"/>
          </p:cNvSpPr>
          <p:nvPr>
            <p:ph idx="1"/>
          </p:nvPr>
        </p:nvSpPr>
        <p:spPr>
          <a:xfrm>
            <a:off x="685800" y="1655763"/>
            <a:ext cx="7772400" cy="4440237"/>
          </a:xfrm>
        </p:spPr>
        <p:txBody>
          <a:bodyPr/>
          <a:lstStyle/>
          <a:p>
            <a:r>
              <a:rPr lang="en-US" b="1" dirty="0" smtClean="0"/>
              <a:t>Delete User Account</a:t>
            </a:r>
          </a:p>
          <a:p>
            <a:pPr lvl="1"/>
            <a:r>
              <a:rPr lang="en-US" dirty="0" smtClean="0"/>
              <a:t>From </a:t>
            </a:r>
            <a:r>
              <a:rPr lang="en-US" b="1" dirty="0" smtClean="0"/>
              <a:t>Control Panel</a:t>
            </a:r>
          </a:p>
          <a:p>
            <a:pPr lvl="1"/>
            <a:r>
              <a:rPr lang="en-US" b="1" dirty="0" smtClean="0"/>
              <a:t>User Accounts and Family Safety</a:t>
            </a:r>
          </a:p>
          <a:p>
            <a:pPr lvl="1"/>
            <a:r>
              <a:rPr lang="en-US" dirty="0" smtClean="0"/>
              <a:t>Option to keep the files and settings of the user</a:t>
            </a:r>
            <a:endParaRPr lang="en-US" sz="7200"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r>
              <a:rPr lang="en-US" sz="4000" smtClean="0"/>
              <a:t>Display Libraries, Folders, and Files in a Window</a:t>
            </a:r>
          </a:p>
        </p:txBody>
      </p:sp>
      <p:sp>
        <p:nvSpPr>
          <p:cNvPr id="59394" name="Content Placeholder 2"/>
          <p:cNvSpPr>
            <a:spLocks noGrp="1"/>
          </p:cNvSpPr>
          <p:nvPr>
            <p:ph idx="4294967295"/>
          </p:nvPr>
        </p:nvSpPr>
        <p:spPr/>
        <p:txBody>
          <a:bodyPr/>
          <a:lstStyle/>
          <a:p>
            <a:r>
              <a:rPr lang="en-US" b="1" dirty="0" smtClean="0"/>
              <a:t>Hierarchy</a:t>
            </a:r>
            <a:r>
              <a:rPr lang="en-US" dirty="0" smtClean="0"/>
              <a:t> </a:t>
            </a:r>
            <a:r>
              <a:rPr lang="en-US" b="1" dirty="0" smtClean="0"/>
              <a:t>– an arrangement where items are ranked and where each level is lower in rank than the item above it</a:t>
            </a:r>
          </a:p>
          <a:p>
            <a:r>
              <a:rPr lang="en-US" b="1" dirty="0" smtClean="0"/>
              <a:t>Folder structure – the hierarchy of folders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idx="4294967295"/>
          </p:nvPr>
        </p:nvSpPr>
        <p:spPr/>
        <p:txBody>
          <a:bodyPr/>
          <a:lstStyle/>
          <a:p>
            <a:r>
              <a:rPr lang="en-US" sz="4000" smtClean="0"/>
              <a:t>Display Libraries, Folders, and Files in a Window</a:t>
            </a:r>
          </a:p>
        </p:txBody>
      </p:sp>
      <p:sp>
        <p:nvSpPr>
          <p:cNvPr id="60418" name="Content Placeholder 2"/>
          <p:cNvSpPr>
            <a:spLocks noGrp="1"/>
          </p:cNvSpPr>
          <p:nvPr>
            <p:ph idx="4294967295"/>
          </p:nvPr>
        </p:nvSpPr>
        <p:spPr/>
        <p:txBody>
          <a:bodyPr/>
          <a:lstStyle/>
          <a:p>
            <a:r>
              <a:rPr lang="en-US" b="1" dirty="0" smtClean="0"/>
              <a:t>Library</a:t>
            </a:r>
          </a:p>
          <a:p>
            <a:pPr lvl="1"/>
            <a:r>
              <a:rPr lang="en-US" dirty="0" smtClean="0"/>
              <a:t>Collection of items (i.e., files, folders) assembled from various locations</a:t>
            </a:r>
          </a:p>
          <a:p>
            <a:pPr lvl="2"/>
            <a:r>
              <a:rPr lang="en-US" dirty="0" smtClean="0"/>
              <a:t>Your computer or external hard drive</a:t>
            </a:r>
          </a:p>
          <a:p>
            <a:pPr lvl="2"/>
            <a:r>
              <a:rPr lang="en-US" dirty="0" smtClean="0"/>
              <a:t>Another computer in network</a:t>
            </a:r>
          </a:p>
          <a:p>
            <a:pPr lvl="1"/>
            <a:r>
              <a:rPr lang="en-US" dirty="0" smtClean="0"/>
              <a:t>Does not store items, but provides access point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idx="4294967295"/>
          </p:nvPr>
        </p:nvSpPr>
        <p:spPr/>
        <p:txBody>
          <a:bodyPr/>
          <a:lstStyle/>
          <a:p>
            <a:r>
              <a:rPr lang="en-US" sz="4000" smtClean="0"/>
              <a:t>Display Libraries, Folders, and Files in a Window</a:t>
            </a:r>
          </a:p>
        </p:txBody>
      </p:sp>
      <p:sp>
        <p:nvSpPr>
          <p:cNvPr id="61442" name="Content Placeholder 2"/>
          <p:cNvSpPr>
            <a:spLocks noGrp="1"/>
          </p:cNvSpPr>
          <p:nvPr>
            <p:ph idx="4294967295"/>
          </p:nvPr>
        </p:nvSpPr>
        <p:spPr>
          <a:xfrm>
            <a:off x="685800" y="1803400"/>
            <a:ext cx="7772400" cy="4292600"/>
          </a:xfrm>
        </p:spPr>
        <p:txBody>
          <a:bodyPr/>
          <a:lstStyle/>
          <a:p>
            <a:r>
              <a:rPr lang="en-US" b="1" dirty="0" smtClean="0"/>
              <a:t>ScreenTip </a:t>
            </a:r>
            <a:r>
              <a:rPr lang="en-US" b="1" i="1" dirty="0" smtClean="0"/>
              <a:t>– </a:t>
            </a:r>
            <a:r>
              <a:rPr lang="en-US" b="1" dirty="0" smtClean="0"/>
              <a:t>displays useful information when you perform various mouse actions, such as pointing to screen elements</a:t>
            </a:r>
          </a:p>
          <a:p>
            <a:r>
              <a:rPr lang="en-US" b="1" dirty="0" smtClean="0"/>
              <a:t>Personal folder – always located at top of Start menu, may contain a number of subfolders for convenience</a:t>
            </a:r>
            <a:endParaRPr lang="en-US" b="1" i="1"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sz="3200" dirty="0" smtClean="0"/>
              <a:t>Create a New Folder and Save a File on a Removable Storage Device</a:t>
            </a:r>
          </a:p>
        </p:txBody>
      </p:sp>
      <p:sp>
        <p:nvSpPr>
          <p:cNvPr id="20482" name="Content Placeholder 2"/>
          <p:cNvSpPr>
            <a:spLocks noGrp="1"/>
          </p:cNvSpPr>
          <p:nvPr>
            <p:ph idx="1"/>
          </p:nvPr>
        </p:nvSpPr>
        <p:spPr>
          <a:xfrm>
            <a:off x="685800" y="1655763"/>
            <a:ext cx="7772400" cy="4440237"/>
          </a:xfrm>
        </p:spPr>
        <p:txBody>
          <a:bodyPr/>
          <a:lstStyle/>
          <a:p>
            <a:r>
              <a:rPr lang="en-US" b="1" dirty="0" smtClean="0"/>
              <a:t>Program </a:t>
            </a:r>
            <a:r>
              <a:rPr lang="en-US" b="1" i="1" dirty="0" smtClean="0"/>
              <a:t>– </a:t>
            </a:r>
            <a:r>
              <a:rPr lang="en-US" b="1" dirty="0" smtClean="0"/>
              <a:t>set of instructions that a computer uses to accomplish a task</a:t>
            </a:r>
          </a:p>
          <a:p>
            <a:r>
              <a:rPr lang="en-US" b="1" dirty="0" smtClean="0"/>
              <a:t>File</a:t>
            </a:r>
            <a:r>
              <a:rPr lang="en-US" b="1" i="1" dirty="0" smtClean="0"/>
              <a:t> – </a:t>
            </a:r>
            <a:r>
              <a:rPr lang="en-US" b="1" dirty="0" smtClean="0"/>
              <a:t>collection of information stored on computer under single name</a:t>
            </a:r>
          </a:p>
          <a:p>
            <a:r>
              <a:rPr lang="en-US" b="1" dirty="0" smtClean="0"/>
              <a:t>Folder</a:t>
            </a:r>
            <a:r>
              <a:rPr lang="en-US" b="1" i="1" dirty="0" smtClean="0"/>
              <a:t>  – </a:t>
            </a:r>
            <a:r>
              <a:rPr lang="en-US" b="1" dirty="0" smtClean="0"/>
              <a:t>container in which files are stored</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idx="4294967295"/>
          </p:nvPr>
        </p:nvSpPr>
        <p:spPr/>
        <p:txBody>
          <a:bodyPr/>
          <a:lstStyle/>
          <a:p>
            <a:r>
              <a:rPr lang="en-US" sz="4000" dirty="0" smtClean="0"/>
              <a:t>Display Libraries, Folders, and Files in a Window</a:t>
            </a:r>
          </a:p>
        </p:txBody>
      </p:sp>
      <p:sp>
        <p:nvSpPr>
          <p:cNvPr id="66562" name="Content Placeholder 2"/>
          <p:cNvSpPr>
            <a:spLocks noGrp="1"/>
          </p:cNvSpPr>
          <p:nvPr>
            <p:ph idx="4294967295"/>
          </p:nvPr>
        </p:nvSpPr>
        <p:spPr/>
        <p:txBody>
          <a:bodyPr/>
          <a:lstStyle/>
          <a:p>
            <a:r>
              <a:rPr lang="en-US" b="1" dirty="0" smtClean="0"/>
              <a:t>Windows Explorer </a:t>
            </a:r>
            <a:r>
              <a:rPr lang="en-US" b="1" i="1" dirty="0" smtClean="0"/>
              <a:t>– </a:t>
            </a:r>
            <a:r>
              <a:rPr lang="en-US" b="1" dirty="0" smtClean="0"/>
              <a:t>program that displays contents of libraries, folders, and files on computer enabling performance of tasks</a:t>
            </a:r>
          </a:p>
          <a:p>
            <a:r>
              <a:rPr lang="en-US" b="1" dirty="0" smtClean="0"/>
              <a:t>Opening a folder window</a:t>
            </a:r>
          </a:p>
          <a:p>
            <a:pPr lvl="1"/>
            <a:r>
              <a:rPr lang="en-US" dirty="0" smtClean="0"/>
              <a:t>Click the </a:t>
            </a:r>
            <a:r>
              <a:rPr lang="en-US" b="1" dirty="0" smtClean="0"/>
              <a:t>Window Explorer </a:t>
            </a:r>
            <a:r>
              <a:rPr lang="en-US" dirty="0" smtClean="0"/>
              <a:t>button to display the </a:t>
            </a:r>
            <a:r>
              <a:rPr lang="en-US" b="1" dirty="0" smtClean="0"/>
              <a:t>Libraries</a:t>
            </a:r>
            <a:r>
              <a:rPr lang="en-US" dirty="0" smtClean="0"/>
              <a:t> window</a:t>
            </a:r>
          </a:p>
          <a:p>
            <a:pPr>
              <a:buFontTx/>
              <a:buNone/>
            </a:pPr>
            <a:endParaRPr lang="en-US" b="1"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idx="4294967295"/>
          </p:nvPr>
        </p:nvSpPr>
        <p:spPr/>
        <p:txBody>
          <a:bodyPr/>
          <a:lstStyle/>
          <a:p>
            <a:r>
              <a:rPr lang="en-US" sz="4000" smtClean="0"/>
              <a:t>Display Libraries, Folders, and Files in a Window</a:t>
            </a:r>
          </a:p>
        </p:txBody>
      </p:sp>
      <p:pic>
        <p:nvPicPr>
          <p:cNvPr id="3074" name="Picture 2"/>
          <p:cNvPicPr>
            <a:picLocks noChangeAspect="1" noChangeArrowheads="1"/>
          </p:cNvPicPr>
          <p:nvPr/>
        </p:nvPicPr>
        <p:blipFill>
          <a:blip r:embed="rId3" cstate="email"/>
          <a:srcRect/>
          <a:stretch>
            <a:fillRect/>
          </a:stretch>
        </p:blipFill>
        <p:spPr bwMode="auto">
          <a:xfrm>
            <a:off x="918541" y="1838118"/>
            <a:ext cx="7505700" cy="4314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idx="4294967295"/>
          </p:nvPr>
        </p:nvSpPr>
        <p:spPr/>
        <p:txBody>
          <a:bodyPr/>
          <a:lstStyle/>
          <a:p>
            <a:r>
              <a:rPr lang="en-US" sz="4000" smtClean="0"/>
              <a:t>Display Libraries, Folders, and Files in a Window</a:t>
            </a:r>
          </a:p>
        </p:txBody>
      </p:sp>
      <p:sp>
        <p:nvSpPr>
          <p:cNvPr id="69634" name="Content Placeholder 2"/>
          <p:cNvSpPr>
            <a:spLocks noGrp="1"/>
          </p:cNvSpPr>
          <p:nvPr>
            <p:ph idx="4294967295"/>
          </p:nvPr>
        </p:nvSpPr>
        <p:spPr/>
        <p:txBody>
          <a:bodyPr/>
          <a:lstStyle/>
          <a:p>
            <a:r>
              <a:rPr lang="en-US" b="1" dirty="0" smtClean="0"/>
              <a:t>Address bar – displays current location in the file structure</a:t>
            </a:r>
          </a:p>
          <a:p>
            <a:r>
              <a:rPr lang="en-US" b="1" dirty="0" smtClean="0"/>
              <a:t>Back and Forward buttons – provides the ability to navigate to other folders already opened</a:t>
            </a:r>
          </a:p>
          <a:p>
            <a:r>
              <a:rPr lang="en-US" b="1" dirty="0" smtClean="0"/>
              <a:t>Column headings – identify the columns information</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idx="4294967295"/>
          </p:nvPr>
        </p:nvSpPr>
        <p:spPr/>
        <p:txBody>
          <a:bodyPr/>
          <a:lstStyle/>
          <a:p>
            <a:r>
              <a:rPr lang="en-US" sz="4000" smtClean="0"/>
              <a:t>Display Libraries, Folders, and Files in a Window</a:t>
            </a:r>
          </a:p>
        </p:txBody>
      </p:sp>
      <p:sp>
        <p:nvSpPr>
          <p:cNvPr id="70658" name="Content Placeholder 2"/>
          <p:cNvSpPr>
            <a:spLocks/>
          </p:cNvSpPr>
          <p:nvPr/>
        </p:nvSpPr>
        <p:spPr bwMode="auto">
          <a:xfrm>
            <a:off x="685800" y="1981200"/>
            <a:ext cx="7772400" cy="4114800"/>
          </a:xfrm>
          <a:prstGeom prst="rect">
            <a:avLst/>
          </a:prstGeom>
          <a:noFill/>
          <a:ln w="9525">
            <a:noFill/>
            <a:miter lim="800000"/>
            <a:headEnd/>
            <a:tailEnd/>
          </a:ln>
        </p:spPr>
        <p:txBody>
          <a:bodyPr/>
          <a:lstStyle/>
          <a:p>
            <a:pPr marL="342900" indent="-342900" eaLnBrk="0" hangingPunct="0">
              <a:spcBef>
                <a:spcPct val="20000"/>
              </a:spcBef>
              <a:buFontTx/>
              <a:buChar char="•"/>
            </a:pPr>
            <a:r>
              <a:rPr lang="en-US" sz="3200" b="1" dirty="0" smtClean="0">
                <a:solidFill>
                  <a:srgbClr val="000000"/>
                </a:solidFill>
              </a:rPr>
              <a:t>Details </a:t>
            </a:r>
            <a:r>
              <a:rPr lang="en-US" sz="3200" b="1" dirty="0">
                <a:solidFill>
                  <a:srgbClr val="000000"/>
                </a:solidFill>
              </a:rPr>
              <a:t>pane – displays most </a:t>
            </a:r>
            <a:r>
              <a:rPr lang="en-US" sz="3200" b="1" dirty="0" smtClean="0">
                <a:solidFill>
                  <a:srgbClr val="000000"/>
                </a:solidFill>
              </a:rPr>
              <a:t>common</a:t>
            </a:r>
            <a:endParaRPr lang="en-US" sz="3200" b="1" dirty="0">
              <a:solidFill>
                <a:srgbClr val="000000"/>
              </a:solidFill>
            </a:endParaRPr>
          </a:p>
          <a:p>
            <a:pPr marL="342900" indent="-342900" eaLnBrk="0" hangingPunct="0">
              <a:spcBef>
                <a:spcPct val="20000"/>
              </a:spcBef>
              <a:buFontTx/>
              <a:buChar char="•"/>
            </a:pPr>
            <a:r>
              <a:rPr lang="en-US" sz="3200" b="1" dirty="0">
                <a:solidFill>
                  <a:srgbClr val="000000"/>
                </a:solidFill>
              </a:rPr>
              <a:t>File list – displays contents of current folder or </a:t>
            </a:r>
            <a:r>
              <a:rPr lang="en-US" sz="3200" b="1" dirty="0" smtClean="0">
                <a:solidFill>
                  <a:srgbClr val="000000"/>
                </a:solidFill>
              </a:rPr>
              <a:t>library</a:t>
            </a:r>
          </a:p>
          <a:p>
            <a:pPr marL="342900" indent="-342900" eaLnBrk="0" hangingPunct="0">
              <a:spcBef>
                <a:spcPct val="20000"/>
              </a:spcBef>
              <a:buFontTx/>
              <a:buChar char="•"/>
            </a:pPr>
            <a:r>
              <a:rPr lang="en-US" sz="3200" b="1" dirty="0" smtClean="0">
                <a:solidFill>
                  <a:srgbClr val="000000"/>
                </a:solidFill>
              </a:rPr>
              <a:t>Library pane – enables you to customize library or arrange files by different file properties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idx="4294967295"/>
          </p:nvPr>
        </p:nvSpPr>
        <p:spPr/>
        <p:txBody>
          <a:bodyPr/>
          <a:lstStyle/>
          <a:p>
            <a:r>
              <a:rPr lang="en-US" sz="4000" smtClean="0"/>
              <a:t>Display Libraries, Folders, and Files in a Window</a:t>
            </a:r>
          </a:p>
        </p:txBody>
      </p:sp>
      <p:sp>
        <p:nvSpPr>
          <p:cNvPr id="72706" name="Content Placeholder 2"/>
          <p:cNvSpPr>
            <a:spLocks/>
          </p:cNvSpPr>
          <p:nvPr/>
        </p:nvSpPr>
        <p:spPr bwMode="auto">
          <a:xfrm>
            <a:off x="685799" y="1729409"/>
            <a:ext cx="7981123" cy="4366591"/>
          </a:xfrm>
          <a:prstGeom prst="rect">
            <a:avLst/>
          </a:prstGeom>
          <a:noFill/>
          <a:ln w="9525">
            <a:noFill/>
            <a:miter lim="800000"/>
            <a:headEnd/>
            <a:tailEnd/>
          </a:ln>
        </p:spPr>
        <p:txBody>
          <a:bodyPr/>
          <a:lstStyle/>
          <a:p>
            <a:pPr marL="342900" indent="-342900" eaLnBrk="0" hangingPunct="0">
              <a:spcBef>
                <a:spcPct val="20000"/>
              </a:spcBef>
              <a:buFontTx/>
              <a:buChar char="•"/>
            </a:pPr>
            <a:r>
              <a:rPr lang="en-US" sz="3200" b="1" dirty="0">
                <a:solidFill>
                  <a:srgbClr val="000000"/>
                </a:solidFill>
              </a:rPr>
              <a:t>Navigation pane – displays Favorites, Libraries, </a:t>
            </a:r>
            <a:r>
              <a:rPr lang="en-US" sz="3200" b="1" dirty="0" err="1">
                <a:solidFill>
                  <a:srgbClr val="000000"/>
                </a:solidFill>
              </a:rPr>
              <a:t>Homegroup</a:t>
            </a:r>
            <a:r>
              <a:rPr lang="en-US" sz="3200" b="1" dirty="0">
                <a:solidFill>
                  <a:srgbClr val="000000"/>
                </a:solidFill>
              </a:rPr>
              <a:t>, and an expandable list of drives and folders</a:t>
            </a:r>
          </a:p>
          <a:p>
            <a:pPr marL="342900" indent="-342900" eaLnBrk="0" hangingPunct="0">
              <a:spcBef>
                <a:spcPct val="20000"/>
              </a:spcBef>
              <a:buFontTx/>
              <a:buChar char="•"/>
            </a:pPr>
            <a:r>
              <a:rPr lang="en-US" sz="3200" b="1" dirty="0">
                <a:solidFill>
                  <a:srgbClr val="000000"/>
                </a:solidFill>
              </a:rPr>
              <a:t>Search box – enables you to search for a file or subfolder stored in current folder </a:t>
            </a:r>
          </a:p>
          <a:p>
            <a:pPr marL="342900" indent="-342900" eaLnBrk="0" hangingPunct="0">
              <a:spcBef>
                <a:spcPct val="20000"/>
              </a:spcBef>
              <a:buFontTx/>
              <a:buChar char="•"/>
            </a:pPr>
            <a:r>
              <a:rPr lang="en-US" sz="3200" b="1" dirty="0">
                <a:solidFill>
                  <a:srgbClr val="000000"/>
                </a:solidFill>
              </a:rPr>
              <a:t>Toolbar – provides buttons with which common tasks can be </a:t>
            </a:r>
            <a:r>
              <a:rPr lang="en-US" sz="3200" b="1" dirty="0" smtClean="0">
                <a:solidFill>
                  <a:srgbClr val="000000"/>
                </a:solidFill>
              </a:rPr>
              <a:t>performed</a:t>
            </a:r>
            <a:endParaRPr lang="en-US" sz="3200" b="1" dirty="0">
              <a:solidFill>
                <a:srgbClr val="00000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idx="4294967295"/>
          </p:nvPr>
        </p:nvSpPr>
        <p:spPr/>
        <p:txBody>
          <a:bodyPr/>
          <a:lstStyle/>
          <a:p>
            <a:r>
              <a:rPr lang="en-US" sz="4000" smtClean="0"/>
              <a:t>Display Libraries, Folders, and Files in a Window</a:t>
            </a:r>
          </a:p>
        </p:txBody>
      </p:sp>
      <p:sp>
        <p:nvSpPr>
          <p:cNvPr id="75778" name="Content Placeholder 2"/>
          <p:cNvSpPr>
            <a:spLocks/>
          </p:cNvSpPr>
          <p:nvPr/>
        </p:nvSpPr>
        <p:spPr bwMode="auto">
          <a:xfrm>
            <a:off x="685800" y="1981200"/>
            <a:ext cx="7772400" cy="4114800"/>
          </a:xfrm>
          <a:prstGeom prst="rect">
            <a:avLst/>
          </a:prstGeom>
          <a:noFill/>
          <a:ln w="9525">
            <a:noFill/>
            <a:miter lim="800000"/>
            <a:headEnd/>
            <a:tailEnd/>
          </a:ln>
        </p:spPr>
        <p:txBody>
          <a:bodyPr/>
          <a:lstStyle/>
          <a:p>
            <a:pPr marL="342900" indent="-342900" eaLnBrk="0" hangingPunct="0">
              <a:spcBef>
                <a:spcPct val="20000"/>
              </a:spcBef>
            </a:pPr>
            <a:endParaRPr lang="en-US" sz="2800" b="1">
              <a:solidFill>
                <a:srgbClr val="000000"/>
              </a:solidFill>
            </a:endParaRPr>
          </a:p>
        </p:txBody>
      </p:sp>
      <p:sp>
        <p:nvSpPr>
          <p:cNvPr id="75779" name="Content Placeholder 2"/>
          <p:cNvSpPr>
            <a:spLocks/>
          </p:cNvSpPr>
          <p:nvPr/>
        </p:nvSpPr>
        <p:spPr bwMode="auto">
          <a:xfrm>
            <a:off x="848140" y="2064026"/>
            <a:ext cx="7699513" cy="4114800"/>
          </a:xfrm>
          <a:prstGeom prst="rect">
            <a:avLst/>
          </a:prstGeom>
          <a:noFill/>
          <a:ln w="9525">
            <a:noFill/>
            <a:miter lim="800000"/>
            <a:headEnd/>
            <a:tailEnd/>
          </a:ln>
        </p:spPr>
        <p:txBody>
          <a:bodyPr/>
          <a:lstStyle/>
          <a:p>
            <a:pPr marL="342900" indent="-342900" eaLnBrk="0" hangingPunct="0">
              <a:spcBef>
                <a:spcPct val="20000"/>
              </a:spcBef>
              <a:buFontTx/>
              <a:buChar char="•"/>
            </a:pPr>
            <a:r>
              <a:rPr lang="en-US" sz="3200" b="1" dirty="0">
                <a:solidFill>
                  <a:srgbClr val="000000"/>
                </a:solidFill>
              </a:rPr>
              <a:t>Live Icons – display a small picture of actual contents of each file or folder, for some </a:t>
            </a:r>
            <a:r>
              <a:rPr lang="en-US" sz="3200" b="1" dirty="0" smtClean="0">
                <a:solidFill>
                  <a:srgbClr val="000000"/>
                </a:solidFill>
              </a:rPr>
              <a:t>applications without opening them.</a:t>
            </a:r>
          </a:p>
          <a:p>
            <a:pPr marL="742950" lvl="1" indent="-285750" eaLnBrk="0" hangingPunct="0">
              <a:spcBef>
                <a:spcPct val="20000"/>
              </a:spcBef>
              <a:buFontTx/>
              <a:buChar char="–"/>
            </a:pPr>
            <a:r>
              <a:rPr lang="en-US" sz="2800" dirty="0" smtClean="0">
                <a:solidFill>
                  <a:srgbClr val="000000"/>
                </a:solidFill>
              </a:rPr>
              <a:t>Thumbnails are displayed from the taskbar</a:t>
            </a:r>
            <a:endParaRPr lang="en-US" sz="2800" dirty="0">
              <a:solidFill>
                <a:srgbClr val="00000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idx="4294967295"/>
          </p:nvPr>
        </p:nvSpPr>
        <p:spPr/>
        <p:txBody>
          <a:bodyPr/>
          <a:lstStyle/>
          <a:p>
            <a:r>
              <a:rPr lang="en-US" sz="4000" smtClean="0"/>
              <a:t>Display Libraries, Folders, and Files in a Window</a:t>
            </a:r>
          </a:p>
        </p:txBody>
      </p:sp>
      <p:sp>
        <p:nvSpPr>
          <p:cNvPr id="75778" name="Content Placeholder 2"/>
          <p:cNvSpPr>
            <a:spLocks/>
          </p:cNvSpPr>
          <p:nvPr/>
        </p:nvSpPr>
        <p:spPr bwMode="auto">
          <a:xfrm>
            <a:off x="685800" y="1981200"/>
            <a:ext cx="7772400" cy="4114800"/>
          </a:xfrm>
          <a:prstGeom prst="rect">
            <a:avLst/>
          </a:prstGeom>
          <a:noFill/>
          <a:ln w="9525">
            <a:noFill/>
            <a:miter lim="800000"/>
            <a:headEnd/>
            <a:tailEnd/>
          </a:ln>
        </p:spPr>
        <p:txBody>
          <a:bodyPr/>
          <a:lstStyle/>
          <a:p>
            <a:pPr marL="342900" indent="-342900" eaLnBrk="0" hangingPunct="0">
              <a:spcBef>
                <a:spcPct val="20000"/>
              </a:spcBef>
            </a:pPr>
            <a:endParaRPr lang="en-US" sz="2800" b="1">
              <a:solidFill>
                <a:srgbClr val="000000"/>
              </a:solidFill>
            </a:endParaRPr>
          </a:p>
        </p:txBody>
      </p:sp>
      <p:sp>
        <p:nvSpPr>
          <p:cNvPr id="75779" name="Content Placeholder 2"/>
          <p:cNvSpPr>
            <a:spLocks/>
          </p:cNvSpPr>
          <p:nvPr/>
        </p:nvSpPr>
        <p:spPr bwMode="auto">
          <a:xfrm>
            <a:off x="838200" y="1885122"/>
            <a:ext cx="7918174" cy="4114800"/>
          </a:xfrm>
          <a:prstGeom prst="rect">
            <a:avLst/>
          </a:prstGeom>
          <a:noFill/>
          <a:ln w="9525">
            <a:noFill/>
            <a:miter lim="800000"/>
            <a:headEnd/>
            <a:tailEnd/>
          </a:ln>
        </p:spPr>
        <p:txBody>
          <a:bodyPr/>
          <a:lstStyle/>
          <a:p>
            <a:pPr marL="342900" indent="-342900" eaLnBrk="0" hangingPunct="0">
              <a:spcBef>
                <a:spcPct val="20000"/>
              </a:spcBef>
              <a:buFontTx/>
              <a:buChar char="•"/>
            </a:pPr>
            <a:r>
              <a:rPr lang="en-US" sz="3200" b="1" dirty="0" smtClean="0">
                <a:solidFill>
                  <a:srgbClr val="000000"/>
                </a:solidFill>
              </a:rPr>
              <a:t>Content </a:t>
            </a:r>
            <a:r>
              <a:rPr lang="en-US" sz="3200" b="1" dirty="0">
                <a:solidFill>
                  <a:srgbClr val="000000"/>
                </a:solidFill>
              </a:rPr>
              <a:t>view – displays a vertical list </a:t>
            </a:r>
            <a:r>
              <a:rPr lang="en-US" sz="3200" b="1" dirty="0" smtClean="0">
                <a:solidFill>
                  <a:srgbClr val="000000"/>
                </a:solidFill>
              </a:rPr>
              <a:t>that </a:t>
            </a:r>
            <a:r>
              <a:rPr lang="en-US" sz="3200" b="1" dirty="0">
                <a:solidFill>
                  <a:srgbClr val="000000"/>
                </a:solidFill>
              </a:rPr>
              <a:t>includes program icon, date that the file was last modified, file size, and any other </a:t>
            </a:r>
            <a:r>
              <a:rPr lang="en-US" sz="3200" b="1" dirty="0" smtClean="0">
                <a:solidFill>
                  <a:srgbClr val="000000"/>
                </a:solidFill>
              </a:rPr>
              <a:t>properties</a:t>
            </a:r>
          </a:p>
          <a:p>
            <a:pPr marL="342900" indent="-342900" eaLnBrk="0" hangingPunct="0">
              <a:spcBef>
                <a:spcPct val="20000"/>
              </a:spcBef>
              <a:buFontTx/>
              <a:buChar char="•"/>
            </a:pPr>
            <a:r>
              <a:rPr lang="en-US" sz="3200" dirty="0" smtClean="0">
                <a:solidFill>
                  <a:srgbClr val="000000"/>
                </a:solidFill>
              </a:rPr>
              <a:t>Metadata </a:t>
            </a:r>
            <a:r>
              <a:rPr lang="en-US" sz="3200" dirty="0">
                <a:solidFill>
                  <a:srgbClr val="000000"/>
                </a:solidFill>
              </a:rPr>
              <a:t>– data that describes other data, collective group of a file’s properties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idx="4294967295"/>
          </p:nvPr>
        </p:nvSpPr>
        <p:spPr/>
        <p:txBody>
          <a:bodyPr/>
          <a:lstStyle/>
          <a:p>
            <a:r>
              <a:rPr lang="en-US" sz="4000" smtClean="0"/>
              <a:t>Display Libraries, Folders, and Files in a Window</a:t>
            </a:r>
          </a:p>
        </p:txBody>
      </p:sp>
      <p:sp>
        <p:nvSpPr>
          <p:cNvPr id="76802" name="Content Placeholder 2"/>
          <p:cNvSpPr>
            <a:spLocks/>
          </p:cNvSpPr>
          <p:nvPr/>
        </p:nvSpPr>
        <p:spPr bwMode="auto">
          <a:xfrm>
            <a:off x="685800" y="1981200"/>
            <a:ext cx="7772400" cy="4114800"/>
          </a:xfrm>
          <a:prstGeom prst="rect">
            <a:avLst/>
          </a:prstGeom>
          <a:noFill/>
          <a:ln w="9525">
            <a:noFill/>
            <a:miter lim="800000"/>
            <a:headEnd/>
            <a:tailEnd/>
          </a:ln>
        </p:spPr>
        <p:txBody>
          <a:bodyPr/>
          <a:lstStyle/>
          <a:p>
            <a:pPr marL="342900" indent="-342900" eaLnBrk="0" hangingPunct="0">
              <a:spcBef>
                <a:spcPct val="20000"/>
              </a:spcBef>
            </a:pPr>
            <a:endParaRPr lang="en-US" sz="2800" b="1">
              <a:solidFill>
                <a:srgbClr val="000000"/>
              </a:solidFill>
            </a:endParaRPr>
          </a:p>
        </p:txBody>
      </p:sp>
      <p:sp>
        <p:nvSpPr>
          <p:cNvPr id="76803" name="Content Placeholder 2"/>
          <p:cNvSpPr>
            <a:spLocks/>
          </p:cNvSpPr>
          <p:nvPr/>
        </p:nvSpPr>
        <p:spPr bwMode="auto">
          <a:xfrm>
            <a:off x="838200" y="2133600"/>
            <a:ext cx="7772400" cy="4114800"/>
          </a:xfrm>
          <a:prstGeom prst="rect">
            <a:avLst/>
          </a:prstGeom>
          <a:noFill/>
          <a:ln w="9525">
            <a:noFill/>
            <a:miter lim="800000"/>
            <a:headEnd/>
            <a:tailEnd/>
          </a:ln>
        </p:spPr>
        <p:txBody>
          <a:bodyPr/>
          <a:lstStyle/>
          <a:p>
            <a:pPr marL="342900" indent="-342900" eaLnBrk="0" hangingPunct="0">
              <a:spcBef>
                <a:spcPct val="20000"/>
              </a:spcBef>
              <a:buFontTx/>
              <a:buChar char="•"/>
            </a:pPr>
            <a:r>
              <a:rPr lang="en-US" sz="3200" b="1" dirty="0">
                <a:solidFill>
                  <a:srgbClr val="000000"/>
                </a:solidFill>
              </a:rPr>
              <a:t>Filtered – listed files that meet a certain criteria </a:t>
            </a:r>
            <a:endParaRPr lang="en-US" sz="3200" b="1" dirty="0" smtClean="0">
              <a:solidFill>
                <a:srgbClr val="000000"/>
              </a:solidFill>
            </a:endParaRPr>
          </a:p>
          <a:p>
            <a:pPr marL="342900" indent="-342900" eaLnBrk="0" hangingPunct="0">
              <a:spcBef>
                <a:spcPct val="20000"/>
              </a:spcBef>
              <a:buFontTx/>
              <a:buChar char="•"/>
            </a:pPr>
            <a:r>
              <a:rPr lang="en-US" sz="3200" b="1" dirty="0" smtClean="0">
                <a:solidFill>
                  <a:srgbClr val="000000"/>
                </a:solidFill>
              </a:rPr>
              <a:t>Type </a:t>
            </a:r>
            <a:r>
              <a:rPr lang="en-US" sz="3200" b="1" dirty="0">
                <a:solidFill>
                  <a:srgbClr val="000000"/>
                </a:solidFill>
              </a:rPr>
              <a:t>– file property used for filtering contents of a </a:t>
            </a:r>
            <a:r>
              <a:rPr lang="en-US" sz="3200" b="1" dirty="0" smtClean="0">
                <a:solidFill>
                  <a:srgbClr val="000000"/>
                </a:solidFill>
              </a:rPr>
              <a:t>folder by file type</a:t>
            </a:r>
            <a:endParaRPr lang="en-US" sz="3200" b="1" dirty="0">
              <a:solidFill>
                <a:srgbClr val="00000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idx="4294967295"/>
          </p:nvPr>
        </p:nvSpPr>
        <p:spPr/>
        <p:txBody>
          <a:bodyPr/>
          <a:lstStyle/>
          <a:p>
            <a:r>
              <a:rPr lang="en-US" sz="4000" smtClean="0"/>
              <a:t>Start Programs and Open</a:t>
            </a:r>
            <a:br>
              <a:rPr lang="en-US" sz="4000" smtClean="0"/>
            </a:br>
            <a:r>
              <a:rPr lang="en-US" sz="4000" smtClean="0"/>
              <a:t>Data Files</a:t>
            </a:r>
          </a:p>
        </p:txBody>
      </p:sp>
      <p:sp>
        <p:nvSpPr>
          <p:cNvPr id="79874" name="Content Placeholder 2"/>
          <p:cNvSpPr>
            <a:spLocks/>
          </p:cNvSpPr>
          <p:nvPr/>
        </p:nvSpPr>
        <p:spPr bwMode="auto">
          <a:xfrm>
            <a:off x="685800" y="1981200"/>
            <a:ext cx="7772400" cy="4114800"/>
          </a:xfrm>
          <a:prstGeom prst="rect">
            <a:avLst/>
          </a:prstGeom>
          <a:noFill/>
          <a:ln w="9525">
            <a:noFill/>
            <a:miter lim="800000"/>
            <a:headEnd/>
            <a:tailEnd/>
          </a:ln>
        </p:spPr>
        <p:txBody>
          <a:bodyPr/>
          <a:lstStyle/>
          <a:p>
            <a:pPr marL="342900" indent="-342900" eaLnBrk="0" hangingPunct="0">
              <a:spcBef>
                <a:spcPct val="20000"/>
              </a:spcBef>
            </a:pPr>
            <a:endParaRPr lang="en-US" sz="2800" b="1">
              <a:solidFill>
                <a:srgbClr val="000000"/>
              </a:solidFill>
            </a:endParaRPr>
          </a:p>
        </p:txBody>
      </p:sp>
      <p:sp>
        <p:nvSpPr>
          <p:cNvPr id="79875" name="Content Placeholder 2"/>
          <p:cNvSpPr>
            <a:spLocks/>
          </p:cNvSpPr>
          <p:nvPr/>
        </p:nvSpPr>
        <p:spPr bwMode="auto">
          <a:xfrm>
            <a:off x="838200" y="2133600"/>
            <a:ext cx="7772400" cy="4114800"/>
          </a:xfrm>
          <a:prstGeom prst="rect">
            <a:avLst/>
          </a:prstGeom>
          <a:noFill/>
          <a:ln w="9525">
            <a:noFill/>
            <a:miter lim="800000"/>
            <a:headEnd/>
            <a:tailEnd/>
          </a:ln>
        </p:spPr>
        <p:txBody>
          <a:bodyPr/>
          <a:lstStyle/>
          <a:p>
            <a:pPr marL="342900" indent="-342900" eaLnBrk="0" hangingPunct="0">
              <a:spcBef>
                <a:spcPct val="20000"/>
              </a:spcBef>
              <a:buFontTx/>
              <a:buChar char="•"/>
            </a:pPr>
            <a:r>
              <a:rPr lang="en-US" sz="3200" b="1" dirty="0">
                <a:solidFill>
                  <a:srgbClr val="000000"/>
                </a:solidFill>
              </a:rPr>
              <a:t>Start a </a:t>
            </a:r>
            <a:r>
              <a:rPr lang="en-US" sz="3200" b="1" dirty="0" smtClean="0">
                <a:solidFill>
                  <a:srgbClr val="000000"/>
                </a:solidFill>
              </a:rPr>
              <a:t>program</a:t>
            </a:r>
            <a:endParaRPr lang="en-US" sz="3200" b="1" dirty="0">
              <a:solidFill>
                <a:srgbClr val="000000"/>
              </a:solidFill>
            </a:endParaRPr>
          </a:p>
          <a:p>
            <a:pPr marL="742950" lvl="1" indent="-285750" eaLnBrk="0" hangingPunct="0">
              <a:spcBef>
                <a:spcPct val="20000"/>
              </a:spcBef>
              <a:buFontTx/>
              <a:buChar char="–"/>
            </a:pPr>
            <a:r>
              <a:rPr lang="en-US" sz="2800" dirty="0">
                <a:solidFill>
                  <a:srgbClr val="000000"/>
                </a:solidFill>
              </a:rPr>
              <a:t>From Start menu</a:t>
            </a:r>
          </a:p>
          <a:p>
            <a:pPr marL="742950" lvl="1" indent="-285750" eaLnBrk="0" hangingPunct="0">
              <a:spcBef>
                <a:spcPct val="20000"/>
              </a:spcBef>
              <a:buFontTx/>
              <a:buChar char="–"/>
            </a:pPr>
            <a:r>
              <a:rPr lang="en-US" sz="2800" dirty="0">
                <a:solidFill>
                  <a:srgbClr val="000000"/>
                </a:solidFill>
              </a:rPr>
              <a:t>From Desktop, via shortcut to program</a:t>
            </a:r>
          </a:p>
          <a:p>
            <a:pPr marL="342900" indent="-342900" eaLnBrk="0" hangingPunct="0">
              <a:spcBef>
                <a:spcPct val="20000"/>
              </a:spcBef>
              <a:buFontTx/>
              <a:buChar char="•"/>
            </a:pPr>
            <a:r>
              <a:rPr lang="en-US" sz="3200" b="1" dirty="0">
                <a:solidFill>
                  <a:srgbClr val="000000"/>
                </a:solidFill>
              </a:rPr>
              <a:t>Open data </a:t>
            </a:r>
            <a:r>
              <a:rPr lang="en-US" sz="3200" b="1" dirty="0" smtClean="0">
                <a:solidFill>
                  <a:srgbClr val="000000"/>
                </a:solidFill>
              </a:rPr>
              <a:t>file</a:t>
            </a:r>
            <a:endParaRPr lang="en-US" sz="3200" b="1" dirty="0">
              <a:solidFill>
                <a:srgbClr val="000000"/>
              </a:solidFill>
            </a:endParaRPr>
          </a:p>
          <a:p>
            <a:pPr marL="742950" lvl="1" indent="-285750" eaLnBrk="0" hangingPunct="0">
              <a:spcBef>
                <a:spcPct val="20000"/>
              </a:spcBef>
              <a:buFontTx/>
              <a:buChar char="–"/>
            </a:pPr>
            <a:r>
              <a:rPr lang="en-US" sz="2800" dirty="0">
                <a:solidFill>
                  <a:srgbClr val="000000"/>
                </a:solidFill>
              </a:rPr>
              <a:t>From within program</a:t>
            </a:r>
          </a:p>
          <a:p>
            <a:pPr marL="742950" lvl="1" indent="-285750" eaLnBrk="0" hangingPunct="0">
              <a:spcBef>
                <a:spcPct val="20000"/>
              </a:spcBef>
              <a:buFontTx/>
              <a:buChar char="–"/>
            </a:pPr>
            <a:r>
              <a:rPr lang="en-US" sz="2800" dirty="0">
                <a:solidFill>
                  <a:srgbClr val="000000"/>
                </a:solidFill>
              </a:rPr>
              <a:t>From a folder window</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idx="4294967295"/>
          </p:nvPr>
        </p:nvSpPr>
        <p:spPr/>
        <p:txBody>
          <a:bodyPr/>
          <a:lstStyle/>
          <a:p>
            <a:r>
              <a:rPr lang="en-US" sz="4000" smtClean="0"/>
              <a:t>Start Programs and Open</a:t>
            </a:r>
            <a:br>
              <a:rPr lang="en-US" sz="4000" smtClean="0"/>
            </a:br>
            <a:r>
              <a:rPr lang="en-US" sz="4000" smtClean="0"/>
              <a:t>Data Files</a:t>
            </a:r>
          </a:p>
        </p:txBody>
      </p:sp>
      <p:sp>
        <p:nvSpPr>
          <p:cNvPr id="80898" name="Content Placeholder 2"/>
          <p:cNvSpPr>
            <a:spLocks/>
          </p:cNvSpPr>
          <p:nvPr/>
        </p:nvSpPr>
        <p:spPr bwMode="auto">
          <a:xfrm>
            <a:off x="685800" y="1981200"/>
            <a:ext cx="7772400" cy="4114800"/>
          </a:xfrm>
          <a:prstGeom prst="rect">
            <a:avLst/>
          </a:prstGeom>
          <a:noFill/>
          <a:ln w="9525">
            <a:noFill/>
            <a:miter lim="800000"/>
            <a:headEnd/>
            <a:tailEnd/>
          </a:ln>
        </p:spPr>
        <p:txBody>
          <a:bodyPr/>
          <a:lstStyle/>
          <a:p>
            <a:pPr marL="342900" indent="-342900" eaLnBrk="0" hangingPunct="0">
              <a:spcBef>
                <a:spcPct val="20000"/>
              </a:spcBef>
            </a:pPr>
            <a:endParaRPr lang="en-US" sz="2800" b="1">
              <a:solidFill>
                <a:srgbClr val="000000"/>
              </a:solidFill>
            </a:endParaRPr>
          </a:p>
        </p:txBody>
      </p:sp>
      <p:sp>
        <p:nvSpPr>
          <p:cNvPr id="80899" name="Content Placeholder 2"/>
          <p:cNvSpPr>
            <a:spLocks/>
          </p:cNvSpPr>
          <p:nvPr/>
        </p:nvSpPr>
        <p:spPr bwMode="auto">
          <a:xfrm>
            <a:off x="838200" y="2133600"/>
            <a:ext cx="7772400" cy="4114800"/>
          </a:xfrm>
          <a:prstGeom prst="rect">
            <a:avLst/>
          </a:prstGeom>
          <a:noFill/>
          <a:ln w="9525">
            <a:noFill/>
            <a:miter lim="800000"/>
            <a:headEnd/>
            <a:tailEnd/>
          </a:ln>
        </p:spPr>
        <p:txBody>
          <a:bodyPr/>
          <a:lstStyle/>
          <a:p>
            <a:pPr marL="342900" indent="-342900" eaLnBrk="0" hangingPunct="0">
              <a:spcBef>
                <a:spcPct val="20000"/>
              </a:spcBef>
              <a:buFontTx/>
              <a:buChar char="•"/>
            </a:pPr>
            <a:r>
              <a:rPr lang="en-US" sz="3200" b="1" dirty="0" smtClean="0">
                <a:solidFill>
                  <a:srgbClr val="000000"/>
                </a:solidFill>
              </a:rPr>
              <a:t>All Programs – list of all programs available on your computer</a:t>
            </a:r>
          </a:p>
          <a:p>
            <a:pPr marL="342900" indent="-342900" eaLnBrk="0" hangingPunct="0">
              <a:spcBef>
                <a:spcPct val="20000"/>
              </a:spcBef>
              <a:buFontTx/>
              <a:buChar char="•"/>
            </a:pPr>
            <a:r>
              <a:rPr lang="en-US" sz="3200" b="1" dirty="0" smtClean="0">
                <a:solidFill>
                  <a:srgbClr val="000000"/>
                </a:solidFill>
              </a:rPr>
              <a:t>Paint </a:t>
            </a:r>
            <a:r>
              <a:rPr lang="en-US" sz="3200" b="1" dirty="0">
                <a:solidFill>
                  <a:srgbClr val="000000"/>
                </a:solidFill>
              </a:rPr>
              <a:t>– program </a:t>
            </a:r>
            <a:r>
              <a:rPr lang="en-US" sz="3200" b="1" dirty="0" smtClean="0">
                <a:solidFill>
                  <a:srgbClr val="000000"/>
                </a:solidFill>
              </a:rPr>
              <a:t>you </a:t>
            </a:r>
            <a:r>
              <a:rPr lang="en-US" sz="3200" b="1" dirty="0">
                <a:solidFill>
                  <a:srgbClr val="000000"/>
                </a:solidFill>
              </a:rPr>
              <a:t>can create and edit drawings and display and edit stored </a:t>
            </a:r>
            <a:r>
              <a:rPr lang="en-US" sz="3200" b="1" dirty="0" smtClean="0">
                <a:solidFill>
                  <a:srgbClr val="000000"/>
                </a:solidFill>
              </a:rPr>
              <a:t>photos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sz="3200" dirty="0" smtClean="0"/>
              <a:t>Create a New Folder and Save a File on a Removable Storage Device</a:t>
            </a:r>
          </a:p>
        </p:txBody>
      </p:sp>
      <p:sp>
        <p:nvSpPr>
          <p:cNvPr id="20482" name="Content Placeholder 2"/>
          <p:cNvSpPr>
            <a:spLocks noGrp="1"/>
          </p:cNvSpPr>
          <p:nvPr>
            <p:ph idx="1"/>
          </p:nvPr>
        </p:nvSpPr>
        <p:spPr>
          <a:xfrm>
            <a:off x="685800" y="1655763"/>
            <a:ext cx="7772400" cy="4440237"/>
          </a:xfrm>
        </p:spPr>
        <p:txBody>
          <a:bodyPr/>
          <a:lstStyle/>
          <a:p>
            <a:r>
              <a:rPr lang="en-US" b="1" dirty="0" smtClean="0"/>
              <a:t>Windows 7</a:t>
            </a:r>
          </a:p>
          <a:p>
            <a:pPr lvl="1"/>
            <a:r>
              <a:rPr lang="en-US" dirty="0" smtClean="0"/>
              <a:t>An operating system developed by Microsoft Corporation</a:t>
            </a:r>
          </a:p>
          <a:p>
            <a:pPr lvl="1"/>
            <a:r>
              <a:rPr lang="en-US" dirty="0" smtClean="0"/>
              <a:t>Manages all the other programs on your computer</a:t>
            </a:r>
          </a:p>
          <a:p>
            <a:pPr lvl="1"/>
            <a:r>
              <a:rPr lang="en-US" dirty="0" smtClean="0"/>
              <a:t>Stores files in </a:t>
            </a:r>
            <a:r>
              <a:rPr lang="en-US" sz="2800" dirty="0" smtClean="0"/>
              <a:t>an organized manner</a:t>
            </a:r>
          </a:p>
          <a:p>
            <a:pPr lvl="1"/>
            <a:r>
              <a:rPr lang="en-US" sz="2800" dirty="0" smtClean="0"/>
              <a:t>Allows you to use software programs</a:t>
            </a:r>
          </a:p>
          <a:p>
            <a:pPr lvl="1"/>
            <a:r>
              <a:rPr lang="en-US" sz="2800" dirty="0" smtClean="0"/>
              <a:t>Coordinates the use of computer hardware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idx="4294967295"/>
          </p:nvPr>
        </p:nvSpPr>
        <p:spPr/>
        <p:txBody>
          <a:bodyPr/>
          <a:lstStyle/>
          <a:p>
            <a:r>
              <a:rPr lang="en-US" sz="4000" smtClean="0"/>
              <a:t>Start Programs and Open</a:t>
            </a:r>
            <a:br>
              <a:rPr lang="en-US" sz="4000" smtClean="0"/>
            </a:br>
            <a:r>
              <a:rPr lang="en-US" sz="4000" smtClean="0"/>
              <a:t>Data Files</a:t>
            </a:r>
          </a:p>
        </p:txBody>
      </p:sp>
      <p:sp>
        <p:nvSpPr>
          <p:cNvPr id="81922" name="Content Placeholder 2"/>
          <p:cNvSpPr>
            <a:spLocks/>
          </p:cNvSpPr>
          <p:nvPr/>
        </p:nvSpPr>
        <p:spPr bwMode="auto">
          <a:xfrm>
            <a:off x="685800" y="1981200"/>
            <a:ext cx="7772400" cy="4114800"/>
          </a:xfrm>
          <a:prstGeom prst="rect">
            <a:avLst/>
          </a:prstGeom>
          <a:noFill/>
          <a:ln w="9525">
            <a:noFill/>
            <a:miter lim="800000"/>
            <a:headEnd/>
            <a:tailEnd/>
          </a:ln>
        </p:spPr>
        <p:txBody>
          <a:bodyPr/>
          <a:lstStyle/>
          <a:p>
            <a:pPr marL="342900" indent="-342900" eaLnBrk="0" hangingPunct="0">
              <a:spcBef>
                <a:spcPct val="20000"/>
              </a:spcBef>
            </a:pPr>
            <a:endParaRPr lang="en-US" sz="2800" b="1">
              <a:solidFill>
                <a:srgbClr val="000000"/>
              </a:solidFill>
            </a:endParaRPr>
          </a:p>
        </p:txBody>
      </p:sp>
      <p:sp>
        <p:nvSpPr>
          <p:cNvPr id="81923" name="Content Placeholder 2"/>
          <p:cNvSpPr>
            <a:spLocks/>
          </p:cNvSpPr>
          <p:nvPr/>
        </p:nvSpPr>
        <p:spPr bwMode="auto">
          <a:xfrm>
            <a:off x="838200" y="1977887"/>
            <a:ext cx="7772400" cy="4270513"/>
          </a:xfrm>
          <a:prstGeom prst="rect">
            <a:avLst/>
          </a:prstGeom>
          <a:noFill/>
          <a:ln w="9525">
            <a:noFill/>
            <a:miter lim="800000"/>
            <a:headEnd/>
            <a:tailEnd/>
          </a:ln>
        </p:spPr>
        <p:txBody>
          <a:bodyPr/>
          <a:lstStyle/>
          <a:p>
            <a:pPr marL="342900" indent="-342900" eaLnBrk="0" hangingPunct="0">
              <a:spcBef>
                <a:spcPct val="20000"/>
              </a:spcBef>
              <a:buFontTx/>
              <a:buChar char="•"/>
            </a:pPr>
            <a:r>
              <a:rPr lang="en-US" sz="3200" b="1" dirty="0">
                <a:solidFill>
                  <a:srgbClr val="000000"/>
                </a:solidFill>
              </a:rPr>
              <a:t>Dialog Box </a:t>
            </a:r>
            <a:r>
              <a:rPr lang="en-US" sz="3200" b="1" dirty="0" smtClean="0">
                <a:solidFill>
                  <a:srgbClr val="000000"/>
                </a:solidFill>
              </a:rPr>
              <a:t>Elements</a:t>
            </a:r>
            <a:endParaRPr lang="en-US" sz="3200" b="1" dirty="0">
              <a:solidFill>
                <a:srgbClr val="000000"/>
              </a:solidFill>
            </a:endParaRPr>
          </a:p>
          <a:p>
            <a:pPr marL="742950" lvl="1" indent="-285750" eaLnBrk="0" hangingPunct="0">
              <a:spcBef>
                <a:spcPct val="20000"/>
              </a:spcBef>
              <a:buFontTx/>
              <a:buChar char="–"/>
            </a:pPr>
            <a:r>
              <a:rPr lang="en-US" sz="2800" dirty="0">
                <a:solidFill>
                  <a:srgbClr val="000000"/>
                </a:solidFill>
              </a:rPr>
              <a:t>Address bar</a:t>
            </a:r>
          </a:p>
          <a:p>
            <a:pPr marL="742950" lvl="1" indent="-285750" eaLnBrk="0" hangingPunct="0">
              <a:spcBef>
                <a:spcPct val="20000"/>
              </a:spcBef>
              <a:buFontTx/>
              <a:buChar char="–"/>
            </a:pPr>
            <a:r>
              <a:rPr lang="en-US" sz="2800" dirty="0">
                <a:solidFill>
                  <a:srgbClr val="000000"/>
                </a:solidFill>
              </a:rPr>
              <a:t>File list</a:t>
            </a:r>
          </a:p>
          <a:p>
            <a:pPr marL="742950" lvl="1" indent="-285750" eaLnBrk="0" hangingPunct="0">
              <a:spcBef>
                <a:spcPct val="20000"/>
              </a:spcBef>
              <a:buFontTx/>
              <a:buChar char="–"/>
            </a:pPr>
            <a:r>
              <a:rPr lang="en-US" sz="2800" dirty="0">
                <a:solidFill>
                  <a:srgbClr val="000000"/>
                </a:solidFill>
              </a:rPr>
              <a:t>File name box</a:t>
            </a:r>
          </a:p>
          <a:p>
            <a:pPr marL="742950" lvl="1" indent="-285750" eaLnBrk="0" hangingPunct="0">
              <a:spcBef>
                <a:spcPct val="20000"/>
              </a:spcBef>
              <a:buFontTx/>
              <a:buChar char="–"/>
            </a:pPr>
            <a:r>
              <a:rPr lang="en-US" sz="2800" dirty="0">
                <a:solidFill>
                  <a:srgbClr val="000000"/>
                </a:solidFill>
              </a:rPr>
              <a:t>File type button</a:t>
            </a:r>
          </a:p>
          <a:p>
            <a:pPr marL="742950" lvl="1" indent="-285750" eaLnBrk="0" hangingPunct="0">
              <a:spcBef>
                <a:spcPct val="20000"/>
              </a:spcBef>
              <a:buFontTx/>
              <a:buChar char="–"/>
            </a:pPr>
            <a:r>
              <a:rPr lang="en-US" sz="2800" dirty="0">
                <a:solidFill>
                  <a:srgbClr val="000000"/>
                </a:solidFill>
              </a:rPr>
              <a:t>Navigation pane</a:t>
            </a:r>
          </a:p>
          <a:p>
            <a:pPr marL="742950" lvl="1" indent="-285750" eaLnBrk="0" hangingPunct="0">
              <a:spcBef>
                <a:spcPct val="20000"/>
              </a:spcBef>
              <a:buFontTx/>
              <a:buChar char="–"/>
            </a:pPr>
            <a:r>
              <a:rPr lang="en-US" sz="2800" dirty="0">
                <a:solidFill>
                  <a:srgbClr val="000000"/>
                </a:solidFill>
              </a:rPr>
              <a:t>Search box</a:t>
            </a:r>
          </a:p>
          <a:p>
            <a:pPr marL="742950" lvl="1" indent="-285750" eaLnBrk="0" hangingPunct="0">
              <a:spcBef>
                <a:spcPct val="20000"/>
              </a:spcBef>
              <a:buFontTx/>
              <a:buChar char="–"/>
            </a:pPr>
            <a:r>
              <a:rPr lang="en-US" sz="2800" dirty="0">
                <a:solidFill>
                  <a:srgbClr val="000000"/>
                </a:solidFill>
              </a:rPr>
              <a:t>Toolbar</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idx="4294967295"/>
          </p:nvPr>
        </p:nvSpPr>
        <p:spPr/>
        <p:txBody>
          <a:bodyPr/>
          <a:lstStyle/>
          <a:p>
            <a:r>
              <a:rPr lang="en-US" sz="4000" smtClean="0"/>
              <a:t>Start Programs and Open</a:t>
            </a:r>
            <a:br>
              <a:rPr lang="en-US" sz="4000" smtClean="0"/>
            </a:br>
            <a:r>
              <a:rPr lang="en-US" sz="4000" smtClean="0"/>
              <a:t>Data Files</a:t>
            </a:r>
          </a:p>
        </p:txBody>
      </p:sp>
      <p:sp>
        <p:nvSpPr>
          <p:cNvPr id="81922" name="Content Placeholder 2"/>
          <p:cNvSpPr>
            <a:spLocks/>
          </p:cNvSpPr>
          <p:nvPr/>
        </p:nvSpPr>
        <p:spPr bwMode="auto">
          <a:xfrm>
            <a:off x="685800" y="1981200"/>
            <a:ext cx="7772400" cy="4114800"/>
          </a:xfrm>
          <a:prstGeom prst="rect">
            <a:avLst/>
          </a:prstGeom>
          <a:noFill/>
          <a:ln w="9525">
            <a:noFill/>
            <a:miter lim="800000"/>
            <a:headEnd/>
            <a:tailEnd/>
          </a:ln>
        </p:spPr>
        <p:txBody>
          <a:bodyPr/>
          <a:lstStyle/>
          <a:p>
            <a:pPr marL="342900" indent="-342900" eaLnBrk="0" hangingPunct="0">
              <a:spcBef>
                <a:spcPct val="20000"/>
              </a:spcBef>
            </a:pPr>
            <a:endParaRPr lang="en-US" sz="2800" b="1">
              <a:solidFill>
                <a:srgbClr val="000000"/>
              </a:solidFill>
            </a:endParaRPr>
          </a:p>
        </p:txBody>
      </p:sp>
      <p:pic>
        <p:nvPicPr>
          <p:cNvPr id="2050" name="Picture 2"/>
          <p:cNvPicPr>
            <a:picLocks noChangeAspect="1" noChangeArrowheads="1"/>
          </p:cNvPicPr>
          <p:nvPr/>
        </p:nvPicPr>
        <p:blipFill>
          <a:blip r:embed="rId3" cstate="email"/>
          <a:srcRect/>
          <a:stretch>
            <a:fillRect/>
          </a:stretch>
        </p:blipFill>
        <p:spPr bwMode="auto">
          <a:xfrm>
            <a:off x="1050925" y="2298700"/>
            <a:ext cx="7067550" cy="3429000"/>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idx="4294967295"/>
          </p:nvPr>
        </p:nvSpPr>
        <p:spPr/>
        <p:txBody>
          <a:bodyPr/>
          <a:lstStyle/>
          <a:p>
            <a:r>
              <a:rPr lang="en-US" sz="4000" smtClean="0"/>
              <a:t>Start Programs and Open</a:t>
            </a:r>
            <a:br>
              <a:rPr lang="en-US" sz="4000" smtClean="0"/>
            </a:br>
            <a:r>
              <a:rPr lang="en-US" sz="4000" smtClean="0"/>
              <a:t>Data Files</a:t>
            </a:r>
          </a:p>
        </p:txBody>
      </p:sp>
      <p:sp>
        <p:nvSpPr>
          <p:cNvPr id="82946" name="Content Placeholder 2"/>
          <p:cNvSpPr>
            <a:spLocks/>
          </p:cNvSpPr>
          <p:nvPr/>
        </p:nvSpPr>
        <p:spPr bwMode="auto">
          <a:xfrm>
            <a:off x="685800" y="1981200"/>
            <a:ext cx="7772400" cy="4114800"/>
          </a:xfrm>
          <a:prstGeom prst="rect">
            <a:avLst/>
          </a:prstGeom>
          <a:noFill/>
          <a:ln w="9525">
            <a:noFill/>
            <a:miter lim="800000"/>
            <a:headEnd/>
            <a:tailEnd/>
          </a:ln>
        </p:spPr>
        <p:txBody>
          <a:bodyPr/>
          <a:lstStyle/>
          <a:p>
            <a:pPr marL="342900" indent="-342900" eaLnBrk="0" hangingPunct="0">
              <a:spcBef>
                <a:spcPct val="20000"/>
              </a:spcBef>
            </a:pPr>
            <a:endParaRPr lang="en-US" sz="2800" b="1">
              <a:solidFill>
                <a:srgbClr val="000000"/>
              </a:solidFill>
            </a:endParaRPr>
          </a:p>
        </p:txBody>
      </p:sp>
      <p:sp>
        <p:nvSpPr>
          <p:cNvPr id="82953" name="Content Placeholder 2"/>
          <p:cNvSpPr>
            <a:spLocks/>
          </p:cNvSpPr>
          <p:nvPr/>
        </p:nvSpPr>
        <p:spPr bwMode="auto">
          <a:xfrm>
            <a:off x="838200" y="2133600"/>
            <a:ext cx="7772400" cy="4114800"/>
          </a:xfrm>
          <a:prstGeom prst="rect">
            <a:avLst/>
          </a:prstGeom>
          <a:noFill/>
          <a:ln w="9525">
            <a:noFill/>
            <a:miter lim="800000"/>
            <a:headEnd/>
            <a:tailEnd/>
          </a:ln>
        </p:spPr>
        <p:txBody>
          <a:bodyPr/>
          <a:lstStyle/>
          <a:p>
            <a:pPr marL="342900" indent="-342900" eaLnBrk="0" hangingPunct="0">
              <a:spcBef>
                <a:spcPct val="20000"/>
              </a:spcBef>
              <a:buFontTx/>
              <a:buChar char="•"/>
            </a:pPr>
            <a:r>
              <a:rPr lang="en-US" sz="3200" b="1" dirty="0">
                <a:solidFill>
                  <a:srgbClr val="000000"/>
                </a:solidFill>
              </a:rPr>
              <a:t>Shortcuts – desktop icons that link to any item accessible on your computer or on a network</a:t>
            </a:r>
          </a:p>
          <a:p>
            <a:pPr marL="742950" lvl="1" indent="-285750" eaLnBrk="0" hangingPunct="0">
              <a:spcBef>
                <a:spcPct val="20000"/>
              </a:spcBef>
              <a:buFontTx/>
              <a:buChar char="–"/>
            </a:pPr>
            <a:r>
              <a:rPr lang="en-US" sz="2800" dirty="0">
                <a:solidFill>
                  <a:srgbClr val="000000"/>
                </a:solidFill>
              </a:rPr>
              <a:t>Allows for easy access to commonly used files or folders</a:t>
            </a:r>
          </a:p>
          <a:p>
            <a:pPr marL="742950" lvl="1" indent="-285750" eaLnBrk="0" hangingPunct="0">
              <a:spcBef>
                <a:spcPct val="20000"/>
              </a:spcBef>
              <a:buFontTx/>
              <a:buChar char="–"/>
            </a:pPr>
            <a:r>
              <a:rPr lang="en-US" sz="2800" dirty="0">
                <a:solidFill>
                  <a:srgbClr val="000000"/>
                </a:solidFill>
              </a:rPr>
              <a:t>Default icon </a:t>
            </a:r>
            <a:r>
              <a:rPr lang="en-US" sz="2800" dirty="0" smtClean="0">
                <a:solidFill>
                  <a:srgbClr val="000000"/>
                </a:solidFill>
              </a:rPr>
              <a:t>is the </a:t>
            </a:r>
            <a:r>
              <a:rPr lang="en-US" sz="2800" b="1" dirty="0">
                <a:solidFill>
                  <a:srgbClr val="000000"/>
                </a:solidFill>
              </a:rPr>
              <a:t>Recycle Bin</a:t>
            </a:r>
          </a:p>
          <a:p>
            <a:pPr marL="742950" lvl="1" indent="-285750" eaLnBrk="0" hangingPunct="0">
              <a:spcBef>
                <a:spcPct val="20000"/>
              </a:spcBef>
              <a:buFontTx/>
              <a:buChar char="–"/>
            </a:pPr>
            <a:r>
              <a:rPr lang="en-US" sz="2800" dirty="0">
                <a:solidFill>
                  <a:srgbClr val="000000"/>
                </a:solidFill>
              </a:rPr>
              <a:t>Many programs automatically create a desktop icon shortcut when installed</a:t>
            </a:r>
          </a:p>
          <a:p>
            <a:pPr marL="342900" indent="-342900" eaLnBrk="0" hangingPunct="0">
              <a:spcBef>
                <a:spcPct val="20000"/>
              </a:spcBef>
              <a:buFontTx/>
              <a:buChar char="•"/>
            </a:pPr>
            <a:endParaRPr lang="en-US" sz="2800" b="1" i="1" dirty="0">
              <a:solidFill>
                <a:srgbClr val="000000"/>
              </a:solidFill>
            </a:endParaRPr>
          </a:p>
          <a:p>
            <a:pPr marL="742950" lvl="1" indent="-285750" eaLnBrk="0" hangingPunct="0">
              <a:spcBef>
                <a:spcPct val="20000"/>
              </a:spcBef>
              <a:buFontTx/>
              <a:buChar char="–"/>
            </a:pPr>
            <a:endParaRPr lang="en-US" sz="2400" dirty="0">
              <a:solidFill>
                <a:srgbClr val="000000"/>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p:txBody>
          <a:bodyPr/>
          <a:lstStyle/>
          <a:p>
            <a:r>
              <a:rPr lang="en-US" sz="4000" smtClean="0"/>
              <a:t>Start Programs and Open</a:t>
            </a:r>
            <a:br>
              <a:rPr lang="en-US" sz="4000" smtClean="0"/>
            </a:br>
            <a:r>
              <a:rPr lang="en-US" sz="4000" smtClean="0"/>
              <a:t>Data Files</a:t>
            </a:r>
          </a:p>
        </p:txBody>
      </p:sp>
      <p:sp>
        <p:nvSpPr>
          <p:cNvPr id="86019" name="Content Placeholder 2"/>
          <p:cNvSpPr>
            <a:spLocks/>
          </p:cNvSpPr>
          <p:nvPr/>
        </p:nvSpPr>
        <p:spPr bwMode="auto">
          <a:xfrm>
            <a:off x="685800" y="1981200"/>
            <a:ext cx="7772400" cy="4114800"/>
          </a:xfrm>
          <a:prstGeom prst="rect">
            <a:avLst/>
          </a:prstGeom>
          <a:noFill/>
          <a:ln w="9525">
            <a:noFill/>
            <a:miter lim="800000"/>
            <a:headEnd/>
            <a:tailEnd/>
          </a:ln>
        </p:spPr>
        <p:txBody>
          <a:bodyPr/>
          <a:lstStyle/>
          <a:p>
            <a:pPr marL="342900" indent="-342900" eaLnBrk="0" hangingPunct="0">
              <a:spcBef>
                <a:spcPct val="20000"/>
              </a:spcBef>
            </a:pPr>
            <a:endParaRPr lang="en-US" sz="2800" b="1">
              <a:solidFill>
                <a:srgbClr val="000000"/>
              </a:solidFill>
            </a:endParaRPr>
          </a:p>
        </p:txBody>
      </p:sp>
      <p:pic>
        <p:nvPicPr>
          <p:cNvPr id="9218" name="Picture 2"/>
          <p:cNvPicPr>
            <a:picLocks noChangeAspect="1" noChangeArrowheads="1"/>
          </p:cNvPicPr>
          <p:nvPr/>
        </p:nvPicPr>
        <p:blipFill>
          <a:blip r:embed="rId3" cstate="email"/>
          <a:srcRect/>
          <a:stretch>
            <a:fillRect/>
          </a:stretch>
        </p:blipFill>
        <p:spPr bwMode="auto">
          <a:xfrm>
            <a:off x="1078603" y="2229264"/>
            <a:ext cx="6867525" cy="3333750"/>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idx="4294967295"/>
          </p:nvPr>
        </p:nvSpPr>
        <p:spPr/>
        <p:txBody>
          <a:bodyPr/>
          <a:lstStyle/>
          <a:p>
            <a:r>
              <a:rPr lang="en-US" sz="4000" smtClean="0"/>
              <a:t>Start Programs and Open</a:t>
            </a:r>
            <a:br>
              <a:rPr lang="en-US" sz="4000" smtClean="0"/>
            </a:br>
            <a:r>
              <a:rPr lang="en-US" sz="4000" smtClean="0"/>
              <a:t>Data Files</a:t>
            </a:r>
          </a:p>
        </p:txBody>
      </p:sp>
      <p:sp>
        <p:nvSpPr>
          <p:cNvPr id="91139" name="Content Placeholder 2"/>
          <p:cNvSpPr>
            <a:spLocks/>
          </p:cNvSpPr>
          <p:nvPr/>
        </p:nvSpPr>
        <p:spPr bwMode="auto">
          <a:xfrm>
            <a:off x="685800" y="1981200"/>
            <a:ext cx="7772400" cy="4114800"/>
          </a:xfrm>
          <a:prstGeom prst="rect">
            <a:avLst/>
          </a:prstGeom>
          <a:noFill/>
          <a:ln w="9525">
            <a:noFill/>
            <a:miter lim="800000"/>
            <a:headEnd/>
            <a:tailEnd/>
          </a:ln>
        </p:spPr>
        <p:txBody>
          <a:bodyPr/>
          <a:lstStyle/>
          <a:p>
            <a:pPr marL="342900" indent="-342900" eaLnBrk="0" hangingPunct="0">
              <a:spcBef>
                <a:spcPct val="20000"/>
              </a:spcBef>
            </a:pPr>
            <a:endParaRPr lang="en-US" sz="2800" b="1">
              <a:solidFill>
                <a:srgbClr val="000000"/>
              </a:solidFill>
            </a:endParaRPr>
          </a:p>
        </p:txBody>
      </p:sp>
      <p:sp>
        <p:nvSpPr>
          <p:cNvPr id="91140" name="Content Placeholder 2"/>
          <p:cNvSpPr>
            <a:spLocks/>
          </p:cNvSpPr>
          <p:nvPr/>
        </p:nvSpPr>
        <p:spPr bwMode="auto">
          <a:xfrm>
            <a:off x="838200" y="2133600"/>
            <a:ext cx="7772400" cy="4114800"/>
          </a:xfrm>
          <a:prstGeom prst="rect">
            <a:avLst/>
          </a:prstGeom>
          <a:noFill/>
          <a:ln w="9525">
            <a:noFill/>
            <a:miter lim="800000"/>
            <a:headEnd/>
            <a:tailEnd/>
          </a:ln>
        </p:spPr>
        <p:txBody>
          <a:bodyPr/>
          <a:lstStyle/>
          <a:p>
            <a:pPr marL="342900" indent="-342900" eaLnBrk="0" hangingPunct="0">
              <a:spcBef>
                <a:spcPct val="20000"/>
              </a:spcBef>
              <a:buFontTx/>
              <a:buChar char="•"/>
            </a:pPr>
            <a:r>
              <a:rPr lang="en-US" sz="3200" b="1" dirty="0">
                <a:solidFill>
                  <a:srgbClr val="000000"/>
                </a:solidFill>
              </a:rPr>
              <a:t>If a shortcut is deleted from the desktop, only the shortcut icon will be deleted</a:t>
            </a:r>
          </a:p>
          <a:p>
            <a:pPr marL="742950" lvl="1" indent="-285750" eaLnBrk="0" hangingPunct="0">
              <a:spcBef>
                <a:spcPct val="20000"/>
              </a:spcBef>
              <a:buFontTx/>
              <a:buChar char="–"/>
            </a:pPr>
            <a:r>
              <a:rPr lang="en-US" sz="2800" dirty="0">
                <a:solidFill>
                  <a:srgbClr val="000000"/>
                </a:solidFill>
              </a:rPr>
              <a:t>Actual programs and files associated with icon are not </a:t>
            </a:r>
            <a:r>
              <a:rPr lang="en-US" sz="2800" dirty="0" smtClean="0">
                <a:solidFill>
                  <a:srgbClr val="000000"/>
                </a:solidFill>
              </a:rPr>
              <a:t>deleted</a:t>
            </a:r>
          </a:p>
          <a:p>
            <a:pPr marL="342900" indent="-342900" eaLnBrk="0" hangingPunct="0">
              <a:spcBef>
                <a:spcPct val="20000"/>
              </a:spcBef>
              <a:buFontTx/>
              <a:buChar char="•"/>
            </a:pPr>
            <a:r>
              <a:rPr lang="en-US" sz="3200" b="1" dirty="0" smtClean="0">
                <a:solidFill>
                  <a:srgbClr val="000000"/>
                </a:solidFill>
              </a:rPr>
              <a:t>If you save a file or folder directly to the desktop, deleting it from the desktop will delete the folder or file</a:t>
            </a:r>
          </a:p>
          <a:p>
            <a:pPr marL="742950" lvl="1" indent="-285750" eaLnBrk="0" hangingPunct="0">
              <a:spcBef>
                <a:spcPct val="20000"/>
              </a:spcBef>
              <a:buFontTx/>
              <a:buChar char="–"/>
            </a:pPr>
            <a:endParaRPr lang="en-US" sz="2800" dirty="0">
              <a:solidFill>
                <a:srgbClr val="000000"/>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idx="4294967295"/>
          </p:nvPr>
        </p:nvSpPr>
        <p:spPr/>
        <p:txBody>
          <a:bodyPr/>
          <a:lstStyle/>
          <a:p>
            <a:r>
              <a:rPr lang="en-US" sz="4000" smtClean="0"/>
              <a:t>Start Programs and Open</a:t>
            </a:r>
            <a:br>
              <a:rPr lang="en-US" sz="4000" smtClean="0"/>
            </a:br>
            <a:r>
              <a:rPr lang="en-US" sz="4000" smtClean="0"/>
              <a:t>Data Files</a:t>
            </a:r>
          </a:p>
        </p:txBody>
      </p:sp>
      <p:sp>
        <p:nvSpPr>
          <p:cNvPr id="87043" name="Content Placeholder 2"/>
          <p:cNvSpPr>
            <a:spLocks/>
          </p:cNvSpPr>
          <p:nvPr/>
        </p:nvSpPr>
        <p:spPr bwMode="auto">
          <a:xfrm>
            <a:off x="685800" y="1981200"/>
            <a:ext cx="7772400" cy="4114800"/>
          </a:xfrm>
          <a:prstGeom prst="rect">
            <a:avLst/>
          </a:prstGeom>
          <a:noFill/>
          <a:ln w="9525">
            <a:noFill/>
            <a:miter lim="800000"/>
            <a:headEnd/>
            <a:tailEnd/>
          </a:ln>
        </p:spPr>
        <p:txBody>
          <a:bodyPr/>
          <a:lstStyle/>
          <a:p>
            <a:pPr marL="342900" indent="-342900" eaLnBrk="0" hangingPunct="0">
              <a:spcBef>
                <a:spcPct val="20000"/>
              </a:spcBef>
            </a:pPr>
            <a:endParaRPr lang="en-US" sz="2800" b="1">
              <a:solidFill>
                <a:srgbClr val="000000"/>
              </a:solidFill>
            </a:endParaRPr>
          </a:p>
        </p:txBody>
      </p:sp>
      <p:sp>
        <p:nvSpPr>
          <p:cNvPr id="87044" name="Content Placeholder 2"/>
          <p:cNvSpPr>
            <a:spLocks/>
          </p:cNvSpPr>
          <p:nvPr/>
        </p:nvSpPr>
        <p:spPr bwMode="auto">
          <a:xfrm>
            <a:off x="838200" y="2133600"/>
            <a:ext cx="7772400" cy="4114800"/>
          </a:xfrm>
          <a:prstGeom prst="rect">
            <a:avLst/>
          </a:prstGeom>
          <a:noFill/>
          <a:ln w="9525">
            <a:noFill/>
            <a:miter lim="800000"/>
            <a:headEnd/>
            <a:tailEnd/>
          </a:ln>
        </p:spPr>
        <p:txBody>
          <a:bodyPr/>
          <a:lstStyle/>
          <a:p>
            <a:pPr marL="342900" indent="-342900" eaLnBrk="0" hangingPunct="0">
              <a:spcBef>
                <a:spcPct val="20000"/>
              </a:spcBef>
              <a:buFontTx/>
              <a:buChar char="•"/>
            </a:pPr>
            <a:r>
              <a:rPr lang="en-US" sz="3200" b="1" dirty="0">
                <a:solidFill>
                  <a:srgbClr val="000000"/>
                </a:solidFill>
              </a:rPr>
              <a:t>Recycle Bin – stores anything that you delete from your computer</a:t>
            </a:r>
          </a:p>
          <a:p>
            <a:pPr marL="742950" lvl="1" indent="-285750" eaLnBrk="0" hangingPunct="0">
              <a:spcBef>
                <a:spcPct val="20000"/>
              </a:spcBef>
              <a:buFontTx/>
              <a:buChar char="–"/>
            </a:pPr>
            <a:r>
              <a:rPr lang="en-US" sz="2800" dirty="0">
                <a:solidFill>
                  <a:srgbClr val="000000"/>
                </a:solidFill>
              </a:rPr>
              <a:t>Anything stored can be retrieved, until contents are permanently deleted </a:t>
            </a:r>
            <a:r>
              <a:rPr lang="en-US" sz="2800" dirty="0" smtClean="0">
                <a:solidFill>
                  <a:srgbClr val="000000"/>
                </a:solidFill>
              </a:rPr>
              <a:t>by the  </a:t>
            </a:r>
            <a:r>
              <a:rPr lang="en-US" sz="2800" dirty="0">
                <a:solidFill>
                  <a:srgbClr val="000000"/>
                </a:solidFill>
              </a:rPr>
              <a:t>Empty Recycle Bin command</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idx="4294967295"/>
          </p:nvPr>
        </p:nvSpPr>
        <p:spPr/>
        <p:txBody>
          <a:bodyPr/>
          <a:lstStyle/>
          <a:p>
            <a:r>
              <a:rPr lang="en-US" sz="4000" smtClean="0"/>
              <a:t>Manage the Display of Individual and Multiple Windows</a:t>
            </a:r>
          </a:p>
        </p:txBody>
      </p:sp>
      <p:sp>
        <p:nvSpPr>
          <p:cNvPr id="88067" name="Content Placeholder 2"/>
          <p:cNvSpPr>
            <a:spLocks/>
          </p:cNvSpPr>
          <p:nvPr/>
        </p:nvSpPr>
        <p:spPr bwMode="auto">
          <a:xfrm>
            <a:off x="685800" y="1981200"/>
            <a:ext cx="7772400" cy="4114800"/>
          </a:xfrm>
          <a:prstGeom prst="rect">
            <a:avLst/>
          </a:prstGeom>
          <a:noFill/>
          <a:ln w="9525">
            <a:noFill/>
            <a:miter lim="800000"/>
            <a:headEnd/>
            <a:tailEnd/>
          </a:ln>
        </p:spPr>
        <p:txBody>
          <a:bodyPr/>
          <a:lstStyle/>
          <a:p>
            <a:pPr marL="342900" indent="-342900" eaLnBrk="0" hangingPunct="0">
              <a:spcBef>
                <a:spcPct val="20000"/>
              </a:spcBef>
            </a:pPr>
            <a:endParaRPr lang="en-US" sz="2800" b="1">
              <a:solidFill>
                <a:srgbClr val="000000"/>
              </a:solidFill>
            </a:endParaRPr>
          </a:p>
        </p:txBody>
      </p:sp>
      <p:sp>
        <p:nvSpPr>
          <p:cNvPr id="88068" name="Content Placeholder 2"/>
          <p:cNvSpPr>
            <a:spLocks/>
          </p:cNvSpPr>
          <p:nvPr/>
        </p:nvSpPr>
        <p:spPr bwMode="auto">
          <a:xfrm>
            <a:off x="838200" y="2133600"/>
            <a:ext cx="7772400" cy="4114800"/>
          </a:xfrm>
          <a:prstGeom prst="rect">
            <a:avLst/>
          </a:prstGeom>
          <a:noFill/>
          <a:ln w="9525">
            <a:noFill/>
            <a:miter lim="800000"/>
            <a:headEnd/>
            <a:tailEnd/>
          </a:ln>
        </p:spPr>
        <p:txBody>
          <a:bodyPr/>
          <a:lstStyle/>
          <a:p>
            <a:pPr marL="342900" indent="-342900" eaLnBrk="0" hangingPunct="0">
              <a:spcBef>
                <a:spcPct val="20000"/>
              </a:spcBef>
              <a:buFontTx/>
              <a:buChar char="•"/>
            </a:pPr>
            <a:r>
              <a:rPr lang="en-US" sz="3200" b="1" dirty="0">
                <a:solidFill>
                  <a:srgbClr val="000000"/>
                </a:solidFill>
              </a:rPr>
              <a:t>Window</a:t>
            </a:r>
            <a:r>
              <a:rPr lang="en-US" sz="3200" b="1" i="1" dirty="0">
                <a:solidFill>
                  <a:srgbClr val="000000"/>
                </a:solidFill>
              </a:rPr>
              <a:t> – </a:t>
            </a:r>
            <a:r>
              <a:rPr lang="en-US" sz="3200" b="1" dirty="0">
                <a:solidFill>
                  <a:srgbClr val="000000"/>
                </a:solidFill>
              </a:rPr>
              <a:t>screen element you work with most often in Windows 7</a:t>
            </a:r>
          </a:p>
          <a:p>
            <a:pPr marL="742950" lvl="1" indent="-285750" eaLnBrk="0" hangingPunct="0">
              <a:spcBef>
                <a:spcPct val="20000"/>
              </a:spcBef>
              <a:buFontTx/>
              <a:buChar char="–"/>
            </a:pPr>
            <a:r>
              <a:rPr lang="en-US" sz="2800" dirty="0">
                <a:solidFill>
                  <a:srgbClr val="000000"/>
                </a:solidFill>
              </a:rPr>
              <a:t>Can move, resize, maximize, minimize, and close</a:t>
            </a:r>
          </a:p>
          <a:p>
            <a:pPr marL="742950" lvl="1" indent="-285750" eaLnBrk="0" hangingPunct="0">
              <a:spcBef>
                <a:spcPct val="20000"/>
              </a:spcBef>
              <a:buFontTx/>
              <a:buChar char="–"/>
            </a:pPr>
            <a:r>
              <a:rPr lang="en-US" sz="2800" dirty="0">
                <a:solidFill>
                  <a:srgbClr val="000000"/>
                </a:solidFill>
              </a:rPr>
              <a:t>Can freely arrange and overlap multiple open windows on screen</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idx="4294967295"/>
          </p:nvPr>
        </p:nvSpPr>
        <p:spPr/>
        <p:txBody>
          <a:bodyPr/>
          <a:lstStyle/>
          <a:p>
            <a:r>
              <a:rPr lang="en-US" sz="4000" smtClean="0"/>
              <a:t>Manage the Display of Individual and Multiple Windows</a:t>
            </a:r>
          </a:p>
        </p:txBody>
      </p:sp>
      <p:sp>
        <p:nvSpPr>
          <p:cNvPr id="92163" name="Content Placeholder 2"/>
          <p:cNvSpPr>
            <a:spLocks/>
          </p:cNvSpPr>
          <p:nvPr/>
        </p:nvSpPr>
        <p:spPr bwMode="auto">
          <a:xfrm>
            <a:off x="685800" y="1981200"/>
            <a:ext cx="7772400" cy="4114800"/>
          </a:xfrm>
          <a:prstGeom prst="rect">
            <a:avLst/>
          </a:prstGeom>
          <a:noFill/>
          <a:ln w="9525">
            <a:noFill/>
            <a:miter lim="800000"/>
            <a:headEnd/>
            <a:tailEnd/>
          </a:ln>
        </p:spPr>
        <p:txBody>
          <a:bodyPr/>
          <a:lstStyle/>
          <a:p>
            <a:pPr marL="342900" indent="-342900" eaLnBrk="0" hangingPunct="0">
              <a:spcBef>
                <a:spcPct val="20000"/>
              </a:spcBef>
            </a:pPr>
            <a:endParaRPr lang="en-US" sz="2800" b="1">
              <a:solidFill>
                <a:srgbClr val="000000"/>
              </a:solidFill>
            </a:endParaRPr>
          </a:p>
        </p:txBody>
      </p:sp>
      <p:pic>
        <p:nvPicPr>
          <p:cNvPr id="10242" name="Picture 2"/>
          <p:cNvPicPr>
            <a:picLocks noChangeAspect="1" noChangeArrowheads="1"/>
          </p:cNvPicPr>
          <p:nvPr/>
        </p:nvPicPr>
        <p:blipFill>
          <a:blip r:embed="rId3" cstate="email"/>
          <a:srcRect/>
          <a:stretch>
            <a:fillRect/>
          </a:stretch>
        </p:blipFill>
        <p:spPr bwMode="auto">
          <a:xfrm>
            <a:off x="984181" y="1976438"/>
            <a:ext cx="7096125" cy="4276725"/>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idx="4294967295"/>
          </p:nvPr>
        </p:nvSpPr>
        <p:spPr/>
        <p:txBody>
          <a:bodyPr/>
          <a:lstStyle/>
          <a:p>
            <a:r>
              <a:rPr lang="en-US" sz="4000" smtClean="0"/>
              <a:t>Manage the Display of Individual and Multiple Windows</a:t>
            </a:r>
          </a:p>
        </p:txBody>
      </p:sp>
      <p:sp>
        <p:nvSpPr>
          <p:cNvPr id="93187" name="Content Placeholder 2"/>
          <p:cNvSpPr>
            <a:spLocks/>
          </p:cNvSpPr>
          <p:nvPr/>
        </p:nvSpPr>
        <p:spPr bwMode="auto">
          <a:xfrm>
            <a:off x="685800" y="1981200"/>
            <a:ext cx="7772400" cy="4114800"/>
          </a:xfrm>
          <a:prstGeom prst="rect">
            <a:avLst/>
          </a:prstGeom>
          <a:noFill/>
          <a:ln w="9525">
            <a:noFill/>
            <a:miter lim="800000"/>
            <a:headEnd/>
            <a:tailEnd/>
          </a:ln>
        </p:spPr>
        <p:txBody>
          <a:bodyPr/>
          <a:lstStyle/>
          <a:p>
            <a:pPr marL="342900" indent="-342900" eaLnBrk="0" hangingPunct="0">
              <a:spcBef>
                <a:spcPct val="20000"/>
              </a:spcBef>
            </a:pPr>
            <a:endParaRPr lang="en-US" sz="2800" b="1">
              <a:solidFill>
                <a:srgbClr val="000000"/>
              </a:solidFill>
            </a:endParaRPr>
          </a:p>
        </p:txBody>
      </p:sp>
      <p:sp>
        <p:nvSpPr>
          <p:cNvPr id="93188" name="Content Placeholder 2"/>
          <p:cNvSpPr>
            <a:spLocks/>
          </p:cNvSpPr>
          <p:nvPr/>
        </p:nvSpPr>
        <p:spPr bwMode="auto">
          <a:xfrm>
            <a:off x="838200" y="2133600"/>
            <a:ext cx="7772400" cy="4114800"/>
          </a:xfrm>
          <a:prstGeom prst="rect">
            <a:avLst/>
          </a:prstGeom>
          <a:noFill/>
          <a:ln w="9525">
            <a:noFill/>
            <a:miter lim="800000"/>
            <a:headEnd/>
            <a:tailEnd/>
          </a:ln>
        </p:spPr>
        <p:txBody>
          <a:bodyPr/>
          <a:lstStyle/>
          <a:p>
            <a:pPr marL="342900" indent="-342900" eaLnBrk="0" hangingPunct="0">
              <a:spcBef>
                <a:spcPct val="20000"/>
              </a:spcBef>
              <a:buFontTx/>
              <a:buChar char="•"/>
            </a:pPr>
            <a:r>
              <a:rPr lang="en-US" sz="3200" b="1" dirty="0">
                <a:solidFill>
                  <a:srgbClr val="000000"/>
                </a:solidFill>
              </a:rPr>
              <a:t>All open programs display an icon on the taskbar with a glass frame</a:t>
            </a:r>
          </a:p>
          <a:p>
            <a:pPr marL="742950" lvl="1" indent="-285750" eaLnBrk="0" hangingPunct="0">
              <a:spcBef>
                <a:spcPct val="20000"/>
              </a:spcBef>
              <a:buFontTx/>
              <a:buChar char="–"/>
            </a:pPr>
            <a:r>
              <a:rPr lang="en-US" sz="2800" dirty="0">
                <a:solidFill>
                  <a:srgbClr val="000000"/>
                </a:solidFill>
              </a:rPr>
              <a:t>The active program has the brightest frame</a:t>
            </a:r>
          </a:p>
          <a:p>
            <a:pPr marL="742950" lvl="1" indent="-285750" eaLnBrk="0" hangingPunct="0">
              <a:spcBef>
                <a:spcPct val="20000"/>
              </a:spcBef>
              <a:buFontTx/>
              <a:buChar char="–"/>
            </a:pPr>
            <a:r>
              <a:rPr lang="en-US" sz="2800" dirty="0">
                <a:solidFill>
                  <a:srgbClr val="000000"/>
                </a:solidFill>
              </a:rPr>
              <a:t>Minimizing a window allows the window to remain open, visible only as a button on the </a:t>
            </a:r>
            <a:r>
              <a:rPr lang="en-US" sz="2800" dirty="0" smtClean="0">
                <a:solidFill>
                  <a:srgbClr val="000000"/>
                </a:solidFill>
              </a:rPr>
              <a:t>taskbar</a:t>
            </a:r>
            <a:endParaRPr lang="en-US" sz="2800" dirty="0">
              <a:solidFill>
                <a:srgbClr val="000000"/>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idx="4294967295"/>
          </p:nvPr>
        </p:nvSpPr>
        <p:spPr/>
        <p:txBody>
          <a:bodyPr/>
          <a:lstStyle/>
          <a:p>
            <a:r>
              <a:rPr lang="en-US" sz="4000" smtClean="0"/>
              <a:t>Manage the Display of Individual and Multiple Windows</a:t>
            </a:r>
          </a:p>
        </p:txBody>
      </p:sp>
      <p:sp>
        <p:nvSpPr>
          <p:cNvPr id="93187" name="Content Placeholder 2"/>
          <p:cNvSpPr>
            <a:spLocks/>
          </p:cNvSpPr>
          <p:nvPr/>
        </p:nvSpPr>
        <p:spPr bwMode="auto">
          <a:xfrm>
            <a:off x="685800" y="1981200"/>
            <a:ext cx="7772400" cy="4114800"/>
          </a:xfrm>
          <a:prstGeom prst="rect">
            <a:avLst/>
          </a:prstGeom>
          <a:noFill/>
          <a:ln w="9525">
            <a:noFill/>
            <a:miter lim="800000"/>
            <a:headEnd/>
            <a:tailEnd/>
          </a:ln>
        </p:spPr>
        <p:txBody>
          <a:bodyPr/>
          <a:lstStyle/>
          <a:p>
            <a:pPr marL="342900" indent="-342900" eaLnBrk="0" hangingPunct="0">
              <a:spcBef>
                <a:spcPct val="20000"/>
              </a:spcBef>
            </a:pPr>
            <a:endParaRPr lang="en-US" sz="2800" b="1">
              <a:solidFill>
                <a:srgbClr val="000000"/>
              </a:solidFill>
            </a:endParaRPr>
          </a:p>
        </p:txBody>
      </p:sp>
      <p:sp>
        <p:nvSpPr>
          <p:cNvPr id="93188" name="Content Placeholder 2"/>
          <p:cNvSpPr>
            <a:spLocks/>
          </p:cNvSpPr>
          <p:nvPr/>
        </p:nvSpPr>
        <p:spPr bwMode="auto">
          <a:xfrm>
            <a:off x="838200" y="2133600"/>
            <a:ext cx="7772400" cy="4114800"/>
          </a:xfrm>
          <a:prstGeom prst="rect">
            <a:avLst/>
          </a:prstGeom>
          <a:noFill/>
          <a:ln w="9525">
            <a:noFill/>
            <a:miter lim="800000"/>
            <a:headEnd/>
            <a:tailEnd/>
          </a:ln>
        </p:spPr>
        <p:txBody>
          <a:bodyPr/>
          <a:lstStyle/>
          <a:p>
            <a:pPr marL="342900" indent="-342900" eaLnBrk="0" hangingPunct="0">
              <a:spcBef>
                <a:spcPct val="20000"/>
              </a:spcBef>
              <a:buFontTx/>
              <a:buChar char="•"/>
            </a:pPr>
            <a:r>
              <a:rPr lang="en-US" sz="3200" b="1" dirty="0" smtClean="0">
                <a:solidFill>
                  <a:srgbClr val="000000"/>
                </a:solidFill>
              </a:rPr>
              <a:t>Thumbnail </a:t>
            </a:r>
            <a:r>
              <a:rPr lang="en-US" sz="3200" b="1" dirty="0">
                <a:solidFill>
                  <a:srgbClr val="000000"/>
                </a:solidFill>
              </a:rPr>
              <a:t>– reduced image of a graphic</a:t>
            </a:r>
          </a:p>
          <a:p>
            <a:pPr marL="342900" indent="-342900" eaLnBrk="0" hangingPunct="0">
              <a:spcBef>
                <a:spcPct val="20000"/>
              </a:spcBef>
              <a:buFontTx/>
              <a:buChar char="•"/>
            </a:pPr>
            <a:r>
              <a:rPr lang="en-US" sz="3200" b="1" dirty="0">
                <a:solidFill>
                  <a:srgbClr val="000000"/>
                </a:solidFill>
              </a:rPr>
              <a:t>Jump List</a:t>
            </a:r>
            <a:r>
              <a:rPr lang="en-US" sz="3200" dirty="0">
                <a:solidFill>
                  <a:srgbClr val="000000"/>
                </a:solidFill>
              </a:rPr>
              <a:t> – </a:t>
            </a:r>
            <a:r>
              <a:rPr lang="en-US" sz="3200" b="1" dirty="0">
                <a:solidFill>
                  <a:srgbClr val="000000"/>
                </a:solidFill>
              </a:rPr>
              <a:t>displays destinations and tasks from a program’s taskbar button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sz="3200" smtClean="0"/>
              <a:t>Create a New Folder and Save a File on a Removable Storage Device</a:t>
            </a:r>
          </a:p>
        </p:txBody>
      </p:sp>
      <p:sp>
        <p:nvSpPr>
          <p:cNvPr id="21506" name="Content Placeholder 2"/>
          <p:cNvSpPr>
            <a:spLocks noGrp="1"/>
          </p:cNvSpPr>
          <p:nvPr>
            <p:ph idx="1"/>
          </p:nvPr>
        </p:nvSpPr>
        <p:spPr>
          <a:xfrm>
            <a:off x="685800" y="1655763"/>
            <a:ext cx="7772400" cy="4440237"/>
          </a:xfrm>
        </p:spPr>
        <p:txBody>
          <a:bodyPr/>
          <a:lstStyle/>
          <a:p>
            <a:r>
              <a:rPr lang="en-US" dirty="0" smtClean="0"/>
              <a:t>Turning On Your computer</a:t>
            </a:r>
          </a:p>
          <a:p>
            <a:pPr lvl="1"/>
            <a:r>
              <a:rPr lang="en-US" dirty="0" smtClean="0"/>
              <a:t>Booting the computer</a:t>
            </a:r>
          </a:p>
          <a:p>
            <a:pPr lvl="1"/>
            <a:r>
              <a:rPr lang="en-US" dirty="0" smtClean="0"/>
              <a:t>BIOS (Basic </a:t>
            </a:r>
            <a:r>
              <a:rPr lang="en-US" dirty="0" err="1" smtClean="0"/>
              <a:t>Input/Output</a:t>
            </a:r>
            <a:r>
              <a:rPr lang="en-US" dirty="0" smtClean="0"/>
              <a:t> System) program</a:t>
            </a:r>
          </a:p>
          <a:p>
            <a:r>
              <a:rPr lang="en-US" dirty="0" smtClean="0"/>
              <a:t>Logging On to a Windows 7 User account</a:t>
            </a:r>
          </a:p>
          <a:p>
            <a:pPr lvl="1"/>
            <a:r>
              <a:rPr lang="en-US" dirty="0" smtClean="0"/>
              <a:t>The Windows 7 screen displays and indicates the names and pictures associated with all active user accounts</a:t>
            </a:r>
            <a:endParaRPr lang="en-US" b="1"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idx="4294967295"/>
          </p:nvPr>
        </p:nvSpPr>
        <p:spPr/>
        <p:txBody>
          <a:bodyPr/>
          <a:lstStyle/>
          <a:p>
            <a:r>
              <a:rPr lang="en-US" sz="4000" smtClean="0"/>
              <a:t>Manage the Display of Individual and Multiple Windows</a:t>
            </a:r>
          </a:p>
        </p:txBody>
      </p:sp>
      <p:sp>
        <p:nvSpPr>
          <p:cNvPr id="94211" name="Content Placeholder 2"/>
          <p:cNvSpPr>
            <a:spLocks/>
          </p:cNvSpPr>
          <p:nvPr/>
        </p:nvSpPr>
        <p:spPr bwMode="auto">
          <a:xfrm>
            <a:off x="685800" y="1981200"/>
            <a:ext cx="7772400" cy="4114800"/>
          </a:xfrm>
          <a:prstGeom prst="rect">
            <a:avLst/>
          </a:prstGeom>
          <a:noFill/>
          <a:ln w="9525">
            <a:noFill/>
            <a:miter lim="800000"/>
            <a:headEnd/>
            <a:tailEnd/>
          </a:ln>
        </p:spPr>
        <p:txBody>
          <a:bodyPr/>
          <a:lstStyle/>
          <a:p>
            <a:pPr marL="342900" indent="-342900" eaLnBrk="0" hangingPunct="0">
              <a:spcBef>
                <a:spcPct val="20000"/>
              </a:spcBef>
            </a:pPr>
            <a:endParaRPr lang="en-US" sz="2800" b="1">
              <a:solidFill>
                <a:srgbClr val="000000"/>
              </a:solidFill>
            </a:endParaRPr>
          </a:p>
        </p:txBody>
      </p:sp>
      <p:pic>
        <p:nvPicPr>
          <p:cNvPr id="11266" name="Picture 2"/>
          <p:cNvPicPr>
            <a:picLocks noChangeAspect="1" noChangeArrowheads="1"/>
          </p:cNvPicPr>
          <p:nvPr/>
        </p:nvPicPr>
        <p:blipFill>
          <a:blip r:embed="rId3" cstate="email"/>
          <a:srcRect/>
          <a:stretch>
            <a:fillRect/>
          </a:stretch>
        </p:blipFill>
        <p:spPr bwMode="auto">
          <a:xfrm>
            <a:off x="1259371" y="1782625"/>
            <a:ext cx="6724650" cy="4505325"/>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idx="4294967295"/>
          </p:nvPr>
        </p:nvSpPr>
        <p:spPr/>
        <p:txBody>
          <a:bodyPr/>
          <a:lstStyle/>
          <a:p>
            <a:r>
              <a:rPr lang="en-US" sz="4000" smtClean="0"/>
              <a:t>Manage the Display of Individual and Multiple Windows</a:t>
            </a:r>
          </a:p>
        </p:txBody>
      </p:sp>
      <p:sp>
        <p:nvSpPr>
          <p:cNvPr id="95235" name="Content Placeholder 2"/>
          <p:cNvSpPr>
            <a:spLocks/>
          </p:cNvSpPr>
          <p:nvPr/>
        </p:nvSpPr>
        <p:spPr bwMode="auto">
          <a:xfrm>
            <a:off x="685800" y="1981200"/>
            <a:ext cx="7772400" cy="4114800"/>
          </a:xfrm>
          <a:prstGeom prst="rect">
            <a:avLst/>
          </a:prstGeom>
          <a:noFill/>
          <a:ln w="9525">
            <a:noFill/>
            <a:miter lim="800000"/>
            <a:headEnd/>
            <a:tailEnd/>
          </a:ln>
        </p:spPr>
        <p:txBody>
          <a:bodyPr/>
          <a:lstStyle/>
          <a:p>
            <a:pPr marL="342900" indent="-342900" eaLnBrk="0" hangingPunct="0">
              <a:spcBef>
                <a:spcPct val="20000"/>
              </a:spcBef>
            </a:pPr>
            <a:endParaRPr lang="en-US" sz="2800" b="1">
              <a:solidFill>
                <a:srgbClr val="000000"/>
              </a:solidFill>
            </a:endParaRPr>
          </a:p>
        </p:txBody>
      </p:sp>
      <p:sp>
        <p:nvSpPr>
          <p:cNvPr id="95236" name="Content Placeholder 2"/>
          <p:cNvSpPr>
            <a:spLocks/>
          </p:cNvSpPr>
          <p:nvPr/>
        </p:nvSpPr>
        <p:spPr bwMode="auto">
          <a:xfrm>
            <a:off x="838200" y="2133600"/>
            <a:ext cx="7772400" cy="4114800"/>
          </a:xfrm>
          <a:prstGeom prst="rect">
            <a:avLst/>
          </a:prstGeom>
          <a:noFill/>
          <a:ln w="9525">
            <a:noFill/>
            <a:miter lim="800000"/>
            <a:headEnd/>
            <a:tailEnd/>
          </a:ln>
        </p:spPr>
        <p:txBody>
          <a:bodyPr/>
          <a:lstStyle/>
          <a:p>
            <a:pPr marL="342900" indent="-342900" eaLnBrk="0" hangingPunct="0">
              <a:spcBef>
                <a:spcPct val="20000"/>
              </a:spcBef>
              <a:buFontTx/>
              <a:buChar char="•"/>
            </a:pPr>
            <a:r>
              <a:rPr lang="en-US" sz="3200" b="1" dirty="0">
                <a:solidFill>
                  <a:srgbClr val="000000"/>
                </a:solidFill>
              </a:rPr>
              <a:t>Aero Peek – technology that assists when multiple windows are open</a:t>
            </a:r>
          </a:p>
          <a:p>
            <a:pPr marL="742950" lvl="1" indent="-285750" eaLnBrk="0" hangingPunct="0">
              <a:spcBef>
                <a:spcPct val="20000"/>
              </a:spcBef>
              <a:buFontTx/>
              <a:buChar char="–"/>
            </a:pPr>
            <a:r>
              <a:rPr lang="en-US" sz="2800" b="1" dirty="0">
                <a:solidFill>
                  <a:srgbClr val="000000"/>
                </a:solidFill>
              </a:rPr>
              <a:t>Preview Desktop</a:t>
            </a:r>
            <a:r>
              <a:rPr lang="en-US" sz="2800" dirty="0">
                <a:solidFill>
                  <a:srgbClr val="000000"/>
                </a:solidFill>
              </a:rPr>
              <a:t> – “peeking” at desktop behind open windows</a:t>
            </a:r>
          </a:p>
          <a:p>
            <a:pPr marL="742950" lvl="1" indent="-285750" eaLnBrk="0" hangingPunct="0">
              <a:spcBef>
                <a:spcPct val="20000"/>
              </a:spcBef>
              <a:buFontTx/>
              <a:buChar char="–"/>
            </a:pPr>
            <a:r>
              <a:rPr lang="en-US" sz="2800" b="1" dirty="0">
                <a:solidFill>
                  <a:srgbClr val="000000"/>
                </a:solidFill>
              </a:rPr>
              <a:t>Full-Screen Window Preview</a:t>
            </a:r>
            <a:r>
              <a:rPr lang="en-US" sz="2800" dirty="0">
                <a:solidFill>
                  <a:srgbClr val="000000"/>
                </a:solidFill>
              </a:rPr>
              <a:t> – “peeking” at a window hidden from view by other windows</a:t>
            </a:r>
          </a:p>
          <a:p>
            <a:pPr marL="342900" indent="-342900" eaLnBrk="0" hangingPunct="0">
              <a:spcBef>
                <a:spcPct val="20000"/>
              </a:spcBef>
            </a:pPr>
            <a:endParaRPr lang="en-US" sz="4000" b="1" dirty="0">
              <a:solidFill>
                <a:srgbClr val="000000"/>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idx="4294967295"/>
          </p:nvPr>
        </p:nvSpPr>
        <p:spPr/>
        <p:txBody>
          <a:bodyPr/>
          <a:lstStyle/>
          <a:p>
            <a:r>
              <a:rPr lang="en-US" sz="4000" smtClean="0"/>
              <a:t>Manage the Display of Individual and Multiple Windows</a:t>
            </a:r>
          </a:p>
        </p:txBody>
      </p:sp>
      <p:sp>
        <p:nvSpPr>
          <p:cNvPr id="100355" name="Content Placeholder 2"/>
          <p:cNvSpPr>
            <a:spLocks/>
          </p:cNvSpPr>
          <p:nvPr/>
        </p:nvSpPr>
        <p:spPr bwMode="auto">
          <a:xfrm>
            <a:off x="685800" y="1981200"/>
            <a:ext cx="7772400" cy="4114800"/>
          </a:xfrm>
          <a:prstGeom prst="rect">
            <a:avLst/>
          </a:prstGeom>
          <a:noFill/>
          <a:ln w="9525">
            <a:noFill/>
            <a:miter lim="800000"/>
            <a:headEnd/>
            <a:tailEnd/>
          </a:ln>
        </p:spPr>
        <p:txBody>
          <a:bodyPr/>
          <a:lstStyle/>
          <a:p>
            <a:pPr marL="342900" indent="-342900" eaLnBrk="0" hangingPunct="0">
              <a:spcBef>
                <a:spcPct val="20000"/>
              </a:spcBef>
            </a:pPr>
            <a:endParaRPr lang="en-US" sz="2800" b="1">
              <a:solidFill>
                <a:srgbClr val="000000"/>
              </a:solidFill>
            </a:endParaRPr>
          </a:p>
        </p:txBody>
      </p:sp>
      <p:sp>
        <p:nvSpPr>
          <p:cNvPr id="100356" name="Content Placeholder 2"/>
          <p:cNvSpPr>
            <a:spLocks/>
          </p:cNvSpPr>
          <p:nvPr/>
        </p:nvSpPr>
        <p:spPr bwMode="auto">
          <a:xfrm>
            <a:off x="838200" y="2133600"/>
            <a:ext cx="7772400" cy="2197100"/>
          </a:xfrm>
          <a:prstGeom prst="rect">
            <a:avLst/>
          </a:prstGeom>
          <a:noFill/>
          <a:ln w="9525">
            <a:noFill/>
            <a:miter lim="800000"/>
            <a:headEnd/>
            <a:tailEnd/>
          </a:ln>
        </p:spPr>
        <p:txBody>
          <a:bodyPr/>
          <a:lstStyle/>
          <a:p>
            <a:pPr marL="342900" indent="-342900" eaLnBrk="0" hangingPunct="0">
              <a:spcBef>
                <a:spcPct val="20000"/>
              </a:spcBef>
              <a:buFontTx/>
              <a:buChar char="•"/>
            </a:pPr>
            <a:r>
              <a:rPr lang="en-US" sz="3200" b="1" dirty="0">
                <a:solidFill>
                  <a:srgbClr val="000000"/>
                </a:solidFill>
              </a:rPr>
              <a:t>Show desktop button – “peeking” at desktop behind all the open windows</a:t>
            </a:r>
          </a:p>
          <a:p>
            <a:pPr marL="742950" lvl="1" indent="-285750" eaLnBrk="0" hangingPunct="0">
              <a:spcBef>
                <a:spcPct val="20000"/>
              </a:spcBef>
              <a:buFontTx/>
              <a:buChar char="–"/>
            </a:pPr>
            <a:r>
              <a:rPr lang="en-US" sz="2800" dirty="0">
                <a:solidFill>
                  <a:srgbClr val="000000"/>
                </a:solidFill>
              </a:rPr>
              <a:t>A glass rectangle at the lower right corner of screen, extreme right edge of </a:t>
            </a:r>
            <a:r>
              <a:rPr lang="en-US" sz="2800" dirty="0" smtClean="0">
                <a:solidFill>
                  <a:srgbClr val="000000"/>
                </a:solidFill>
              </a:rPr>
              <a:t>taskbar</a:t>
            </a:r>
            <a:endParaRPr lang="en-US" sz="2400" dirty="0">
              <a:solidFill>
                <a:srgbClr val="000000"/>
              </a:solidFill>
            </a:endParaRPr>
          </a:p>
          <a:p>
            <a:pPr marL="342900" indent="-342900" eaLnBrk="0" hangingPunct="0">
              <a:spcBef>
                <a:spcPct val="20000"/>
              </a:spcBef>
              <a:buFontTx/>
              <a:buChar char="•"/>
            </a:pPr>
            <a:endParaRPr lang="en-US" sz="3600" dirty="0">
              <a:solidFill>
                <a:srgbClr val="000000"/>
              </a:solidFill>
            </a:endParaRPr>
          </a:p>
        </p:txBody>
      </p:sp>
      <p:pic>
        <p:nvPicPr>
          <p:cNvPr id="3074" name="Picture 2"/>
          <p:cNvPicPr>
            <a:picLocks noChangeAspect="1" noChangeArrowheads="1"/>
          </p:cNvPicPr>
          <p:nvPr/>
        </p:nvPicPr>
        <p:blipFill>
          <a:blip r:embed="rId3" cstate="email"/>
          <a:srcRect/>
          <a:stretch>
            <a:fillRect/>
          </a:stretch>
        </p:blipFill>
        <p:spPr bwMode="auto">
          <a:xfrm>
            <a:off x="1231900" y="4252913"/>
            <a:ext cx="6781800" cy="2085975"/>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idx="4294967295"/>
          </p:nvPr>
        </p:nvSpPr>
        <p:spPr/>
        <p:txBody>
          <a:bodyPr/>
          <a:lstStyle/>
          <a:p>
            <a:r>
              <a:rPr lang="en-US" sz="4000" smtClean="0"/>
              <a:t>Manage the Display of Individual and Multiple Windows</a:t>
            </a:r>
          </a:p>
        </p:txBody>
      </p:sp>
      <p:sp>
        <p:nvSpPr>
          <p:cNvPr id="96259" name="Content Placeholder 2"/>
          <p:cNvSpPr>
            <a:spLocks/>
          </p:cNvSpPr>
          <p:nvPr/>
        </p:nvSpPr>
        <p:spPr bwMode="auto">
          <a:xfrm>
            <a:off x="685800" y="1981200"/>
            <a:ext cx="7772400" cy="4114800"/>
          </a:xfrm>
          <a:prstGeom prst="rect">
            <a:avLst/>
          </a:prstGeom>
          <a:noFill/>
          <a:ln w="9525">
            <a:noFill/>
            <a:miter lim="800000"/>
            <a:headEnd/>
            <a:tailEnd/>
          </a:ln>
        </p:spPr>
        <p:txBody>
          <a:bodyPr/>
          <a:lstStyle/>
          <a:p>
            <a:pPr marL="342900" indent="-342900" eaLnBrk="0" hangingPunct="0">
              <a:spcBef>
                <a:spcPct val="20000"/>
              </a:spcBef>
            </a:pPr>
            <a:endParaRPr lang="en-US" sz="2800" b="1">
              <a:solidFill>
                <a:srgbClr val="000000"/>
              </a:solidFill>
            </a:endParaRPr>
          </a:p>
        </p:txBody>
      </p:sp>
      <p:sp>
        <p:nvSpPr>
          <p:cNvPr id="96260" name="Content Placeholder 2"/>
          <p:cNvSpPr>
            <a:spLocks/>
          </p:cNvSpPr>
          <p:nvPr/>
        </p:nvSpPr>
        <p:spPr bwMode="auto">
          <a:xfrm>
            <a:off x="838200" y="2133600"/>
            <a:ext cx="7772400" cy="4114800"/>
          </a:xfrm>
          <a:prstGeom prst="rect">
            <a:avLst/>
          </a:prstGeom>
          <a:noFill/>
          <a:ln w="9525">
            <a:noFill/>
            <a:miter lim="800000"/>
            <a:headEnd/>
            <a:tailEnd/>
          </a:ln>
        </p:spPr>
        <p:txBody>
          <a:bodyPr/>
          <a:lstStyle/>
          <a:p>
            <a:pPr marL="342900" indent="-342900" eaLnBrk="0" hangingPunct="0">
              <a:spcBef>
                <a:spcPct val="20000"/>
              </a:spcBef>
              <a:buFontTx/>
              <a:buChar char="•"/>
            </a:pPr>
            <a:r>
              <a:rPr lang="en-US" sz="3200" b="1" dirty="0">
                <a:solidFill>
                  <a:srgbClr val="000000"/>
                </a:solidFill>
              </a:rPr>
              <a:t>Cascade – arrangement of windows in a single stack, fanned out so that each title bar is visible</a:t>
            </a:r>
          </a:p>
          <a:p>
            <a:pPr marL="342900" indent="-342900" eaLnBrk="0" hangingPunct="0">
              <a:spcBef>
                <a:spcPct val="20000"/>
              </a:spcBef>
              <a:buFontTx/>
              <a:buChar char="•"/>
            </a:pPr>
            <a:r>
              <a:rPr lang="en-US" sz="3200" b="1" dirty="0">
                <a:solidFill>
                  <a:srgbClr val="000000"/>
                </a:solidFill>
              </a:rPr>
              <a:t>Stacked – arrangement of windows where three open windows display across the width of the screen in a vertical stack</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idx="4294967295"/>
          </p:nvPr>
        </p:nvSpPr>
        <p:spPr/>
        <p:txBody>
          <a:bodyPr/>
          <a:lstStyle/>
          <a:p>
            <a:r>
              <a:rPr lang="en-US" sz="4000" smtClean="0"/>
              <a:t>Manage the Display of Individual and Multiple Windows</a:t>
            </a:r>
          </a:p>
        </p:txBody>
      </p:sp>
      <p:sp>
        <p:nvSpPr>
          <p:cNvPr id="102403" name="Content Placeholder 2"/>
          <p:cNvSpPr>
            <a:spLocks/>
          </p:cNvSpPr>
          <p:nvPr/>
        </p:nvSpPr>
        <p:spPr bwMode="auto">
          <a:xfrm>
            <a:off x="685800" y="1981200"/>
            <a:ext cx="7772400" cy="4114800"/>
          </a:xfrm>
          <a:prstGeom prst="rect">
            <a:avLst/>
          </a:prstGeom>
          <a:noFill/>
          <a:ln w="9525">
            <a:noFill/>
            <a:miter lim="800000"/>
            <a:headEnd/>
            <a:tailEnd/>
          </a:ln>
        </p:spPr>
        <p:txBody>
          <a:bodyPr/>
          <a:lstStyle/>
          <a:p>
            <a:pPr marL="342900" indent="-342900" eaLnBrk="0" hangingPunct="0">
              <a:spcBef>
                <a:spcPct val="20000"/>
              </a:spcBef>
            </a:pPr>
            <a:endParaRPr lang="en-US" sz="2800" b="1">
              <a:solidFill>
                <a:srgbClr val="000000"/>
              </a:solidFill>
            </a:endParaRPr>
          </a:p>
        </p:txBody>
      </p:sp>
      <p:pic>
        <p:nvPicPr>
          <p:cNvPr id="12290" name="Picture 2"/>
          <p:cNvPicPr>
            <a:picLocks noChangeAspect="1" noChangeArrowheads="1"/>
          </p:cNvPicPr>
          <p:nvPr/>
        </p:nvPicPr>
        <p:blipFill>
          <a:blip r:embed="rId3" cstate="email"/>
          <a:srcRect/>
          <a:stretch>
            <a:fillRect/>
          </a:stretch>
        </p:blipFill>
        <p:spPr bwMode="auto">
          <a:xfrm>
            <a:off x="1133061" y="1713257"/>
            <a:ext cx="6858000" cy="4286250"/>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idx="4294967295"/>
          </p:nvPr>
        </p:nvSpPr>
        <p:spPr/>
        <p:txBody>
          <a:bodyPr/>
          <a:lstStyle/>
          <a:p>
            <a:r>
              <a:rPr lang="en-US" sz="4000" smtClean="0"/>
              <a:t>Manage the Display of Individual and Multiple Windows</a:t>
            </a:r>
          </a:p>
        </p:txBody>
      </p:sp>
      <p:sp>
        <p:nvSpPr>
          <p:cNvPr id="101379" name="Content Placeholder 2"/>
          <p:cNvSpPr>
            <a:spLocks/>
          </p:cNvSpPr>
          <p:nvPr/>
        </p:nvSpPr>
        <p:spPr bwMode="auto">
          <a:xfrm>
            <a:off x="685800" y="1981200"/>
            <a:ext cx="7772400" cy="4114800"/>
          </a:xfrm>
          <a:prstGeom prst="rect">
            <a:avLst/>
          </a:prstGeom>
          <a:noFill/>
          <a:ln w="9525">
            <a:noFill/>
            <a:miter lim="800000"/>
            <a:headEnd/>
            <a:tailEnd/>
          </a:ln>
        </p:spPr>
        <p:txBody>
          <a:bodyPr/>
          <a:lstStyle/>
          <a:p>
            <a:pPr marL="342900" indent="-342900" eaLnBrk="0" hangingPunct="0">
              <a:spcBef>
                <a:spcPct val="20000"/>
              </a:spcBef>
            </a:pPr>
            <a:endParaRPr lang="en-US" sz="2800" b="1">
              <a:solidFill>
                <a:srgbClr val="000000"/>
              </a:solidFill>
            </a:endParaRPr>
          </a:p>
        </p:txBody>
      </p:sp>
      <p:sp>
        <p:nvSpPr>
          <p:cNvPr id="101380" name="Content Placeholder 2"/>
          <p:cNvSpPr>
            <a:spLocks/>
          </p:cNvSpPr>
          <p:nvPr/>
        </p:nvSpPr>
        <p:spPr bwMode="auto">
          <a:xfrm>
            <a:off x="838200" y="2133600"/>
            <a:ext cx="7772400" cy="4114800"/>
          </a:xfrm>
          <a:prstGeom prst="rect">
            <a:avLst/>
          </a:prstGeom>
          <a:noFill/>
          <a:ln w="9525">
            <a:noFill/>
            <a:miter lim="800000"/>
            <a:headEnd/>
            <a:tailEnd/>
          </a:ln>
        </p:spPr>
        <p:txBody>
          <a:bodyPr/>
          <a:lstStyle/>
          <a:p>
            <a:pPr marL="342900" indent="-342900" eaLnBrk="0" hangingPunct="0">
              <a:spcBef>
                <a:spcPct val="20000"/>
              </a:spcBef>
              <a:buFontTx/>
              <a:buChar char="•"/>
            </a:pPr>
            <a:r>
              <a:rPr lang="en-US" sz="3200" b="1" dirty="0">
                <a:solidFill>
                  <a:srgbClr val="000000"/>
                </a:solidFill>
              </a:rPr>
              <a:t>Side by </a:t>
            </a:r>
            <a:r>
              <a:rPr lang="en-US" sz="3200" b="1" dirty="0" smtClean="0">
                <a:solidFill>
                  <a:srgbClr val="000000"/>
                </a:solidFill>
              </a:rPr>
              <a:t>side </a:t>
            </a:r>
            <a:r>
              <a:rPr lang="en-US" sz="3200" b="1" dirty="0">
                <a:solidFill>
                  <a:srgbClr val="000000"/>
                </a:solidFill>
              </a:rPr>
              <a:t>– arrangement of windows displayed side by side</a:t>
            </a:r>
          </a:p>
          <a:p>
            <a:pPr marL="742950" lvl="1" indent="-285750" eaLnBrk="0" hangingPunct="0">
              <a:spcBef>
                <a:spcPct val="20000"/>
              </a:spcBef>
              <a:buFontTx/>
              <a:buChar char="–"/>
            </a:pPr>
            <a:r>
              <a:rPr lang="en-US" sz="2800" dirty="0">
                <a:solidFill>
                  <a:srgbClr val="000000"/>
                </a:solidFill>
              </a:rPr>
              <a:t>Can work in any of the files</a:t>
            </a:r>
          </a:p>
          <a:p>
            <a:pPr marL="742950" lvl="1" indent="-285750" eaLnBrk="0" hangingPunct="0">
              <a:spcBef>
                <a:spcPct val="20000"/>
              </a:spcBef>
              <a:buFontTx/>
              <a:buChar char="–"/>
            </a:pPr>
            <a:r>
              <a:rPr lang="en-US" sz="2800" dirty="0">
                <a:solidFill>
                  <a:srgbClr val="000000"/>
                </a:solidFill>
              </a:rPr>
              <a:t>Clicking in a window makes it the active window until another window is </a:t>
            </a:r>
            <a:r>
              <a:rPr lang="en-US" sz="2800" dirty="0" smtClean="0">
                <a:solidFill>
                  <a:srgbClr val="000000"/>
                </a:solidFill>
              </a:rPr>
              <a:t>clicked</a:t>
            </a:r>
            <a:endParaRPr lang="en-US" sz="2800" b="1" dirty="0">
              <a:solidFill>
                <a:srgbClr val="000000"/>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idx="4294967295"/>
          </p:nvPr>
        </p:nvSpPr>
        <p:spPr/>
        <p:txBody>
          <a:bodyPr/>
          <a:lstStyle/>
          <a:p>
            <a:r>
              <a:rPr lang="en-US" sz="4000" dirty="0" smtClean="0"/>
              <a:t>Manage the Display of Individual and Multiple Windows</a:t>
            </a:r>
          </a:p>
        </p:txBody>
      </p:sp>
      <p:sp>
        <p:nvSpPr>
          <p:cNvPr id="97283" name="Content Placeholder 2"/>
          <p:cNvSpPr>
            <a:spLocks/>
          </p:cNvSpPr>
          <p:nvPr/>
        </p:nvSpPr>
        <p:spPr bwMode="auto">
          <a:xfrm>
            <a:off x="685800" y="1981200"/>
            <a:ext cx="7772400" cy="4114800"/>
          </a:xfrm>
          <a:prstGeom prst="rect">
            <a:avLst/>
          </a:prstGeom>
          <a:noFill/>
          <a:ln w="9525">
            <a:noFill/>
            <a:miter lim="800000"/>
            <a:headEnd/>
            <a:tailEnd/>
          </a:ln>
        </p:spPr>
        <p:txBody>
          <a:bodyPr/>
          <a:lstStyle/>
          <a:p>
            <a:pPr marL="342900" indent="-342900" eaLnBrk="0" hangingPunct="0">
              <a:spcBef>
                <a:spcPct val="20000"/>
              </a:spcBef>
            </a:pPr>
            <a:endParaRPr lang="en-US" sz="2800" b="1">
              <a:solidFill>
                <a:srgbClr val="000000"/>
              </a:solidFill>
            </a:endParaRPr>
          </a:p>
        </p:txBody>
      </p:sp>
      <p:pic>
        <p:nvPicPr>
          <p:cNvPr id="13314" name="Picture 2"/>
          <p:cNvPicPr>
            <a:picLocks noChangeAspect="1" noChangeArrowheads="1"/>
          </p:cNvPicPr>
          <p:nvPr/>
        </p:nvPicPr>
        <p:blipFill>
          <a:blip r:embed="rId3" cstate="email"/>
          <a:srcRect/>
          <a:stretch>
            <a:fillRect/>
          </a:stretch>
        </p:blipFill>
        <p:spPr bwMode="auto">
          <a:xfrm>
            <a:off x="1244670" y="1826937"/>
            <a:ext cx="6734175" cy="4257675"/>
          </a:xfrm>
          <a:prstGeom prst="rect">
            <a:avLst/>
          </a:prstGeom>
          <a:noFill/>
          <a:ln w="9525">
            <a:noFill/>
            <a:miter lim="800000"/>
            <a:headEnd/>
            <a:tailEnd/>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idx="4294967295"/>
          </p:nvPr>
        </p:nvSpPr>
        <p:spPr/>
        <p:txBody>
          <a:bodyPr/>
          <a:lstStyle/>
          <a:p>
            <a:r>
              <a:rPr lang="en-US" sz="4000" smtClean="0"/>
              <a:t>Manage the Display of Individual and Multiple Windows</a:t>
            </a:r>
          </a:p>
        </p:txBody>
      </p:sp>
      <p:sp>
        <p:nvSpPr>
          <p:cNvPr id="105475" name="Content Placeholder 2"/>
          <p:cNvSpPr>
            <a:spLocks/>
          </p:cNvSpPr>
          <p:nvPr/>
        </p:nvSpPr>
        <p:spPr bwMode="auto">
          <a:xfrm>
            <a:off x="685800" y="1981200"/>
            <a:ext cx="7772400" cy="4114800"/>
          </a:xfrm>
          <a:prstGeom prst="rect">
            <a:avLst/>
          </a:prstGeom>
          <a:noFill/>
          <a:ln w="9525">
            <a:noFill/>
            <a:miter lim="800000"/>
            <a:headEnd/>
            <a:tailEnd/>
          </a:ln>
        </p:spPr>
        <p:txBody>
          <a:bodyPr/>
          <a:lstStyle/>
          <a:p>
            <a:pPr marL="342900" indent="-342900" eaLnBrk="0" hangingPunct="0">
              <a:spcBef>
                <a:spcPct val="20000"/>
              </a:spcBef>
            </a:pPr>
            <a:endParaRPr lang="en-US" sz="2800" b="1">
              <a:solidFill>
                <a:srgbClr val="000000"/>
              </a:solidFill>
            </a:endParaRPr>
          </a:p>
        </p:txBody>
      </p:sp>
      <p:sp>
        <p:nvSpPr>
          <p:cNvPr id="105476" name="Content Placeholder 2"/>
          <p:cNvSpPr>
            <a:spLocks/>
          </p:cNvSpPr>
          <p:nvPr/>
        </p:nvSpPr>
        <p:spPr bwMode="auto">
          <a:xfrm>
            <a:off x="838200" y="2133600"/>
            <a:ext cx="7772400" cy="4114800"/>
          </a:xfrm>
          <a:prstGeom prst="rect">
            <a:avLst/>
          </a:prstGeom>
          <a:noFill/>
          <a:ln w="9525">
            <a:noFill/>
            <a:miter lim="800000"/>
            <a:headEnd/>
            <a:tailEnd/>
          </a:ln>
        </p:spPr>
        <p:txBody>
          <a:bodyPr/>
          <a:lstStyle/>
          <a:p>
            <a:pPr marL="342900" indent="-342900" eaLnBrk="0" hangingPunct="0">
              <a:spcBef>
                <a:spcPct val="20000"/>
              </a:spcBef>
              <a:buFontTx/>
              <a:buChar char="•"/>
            </a:pPr>
            <a:r>
              <a:rPr lang="en-US" sz="3200" b="1" dirty="0">
                <a:solidFill>
                  <a:srgbClr val="000000"/>
                </a:solidFill>
              </a:rPr>
              <a:t>Aero Flip 3D – arranges open windows in a three-dimensional stack, quickly flipped through without having to click on </a:t>
            </a:r>
            <a:r>
              <a:rPr lang="en-US" sz="3200" b="1" dirty="0" smtClean="0">
                <a:solidFill>
                  <a:srgbClr val="000000"/>
                </a:solidFill>
              </a:rPr>
              <a:t>taskbar</a:t>
            </a:r>
          </a:p>
          <a:p>
            <a:pPr marL="800100" lvl="1" indent="-342900" eaLnBrk="0" hangingPunct="0">
              <a:spcBef>
                <a:spcPct val="20000"/>
              </a:spcBef>
              <a:buFontTx/>
              <a:buChar char="•"/>
            </a:pPr>
            <a:r>
              <a:rPr lang="en-US" sz="2800" dirty="0" smtClean="0">
                <a:solidFill>
                  <a:srgbClr val="000000"/>
                </a:solidFill>
              </a:rPr>
              <a:t>Hold down the </a:t>
            </a:r>
            <a:r>
              <a:rPr lang="en-US" sz="2800" b="1" dirty="0" smtClean="0">
                <a:solidFill>
                  <a:srgbClr val="000000"/>
                </a:solidFill>
              </a:rPr>
              <a:t>Windows</a:t>
            </a:r>
            <a:r>
              <a:rPr lang="en-US" sz="2800" dirty="0" smtClean="0">
                <a:solidFill>
                  <a:srgbClr val="000000"/>
                </a:solidFill>
              </a:rPr>
              <a:t> key on the keyboard and press the </a:t>
            </a:r>
            <a:r>
              <a:rPr lang="en-US" sz="2800" b="1" dirty="0" smtClean="0">
                <a:solidFill>
                  <a:srgbClr val="000000"/>
                </a:solidFill>
              </a:rPr>
              <a:t>Tab</a:t>
            </a:r>
            <a:r>
              <a:rPr lang="en-US" sz="2800" dirty="0" smtClean="0">
                <a:solidFill>
                  <a:srgbClr val="000000"/>
                </a:solidFill>
              </a:rPr>
              <a:t> key repeatedly to flip through the open windows</a:t>
            </a:r>
            <a:endParaRPr lang="en-US" sz="2800" dirty="0">
              <a:solidFill>
                <a:srgbClr val="000000"/>
              </a:solidFill>
            </a:endParaRPr>
          </a:p>
          <a:p>
            <a:pPr marL="742950" lvl="1" indent="-285750" eaLnBrk="0" hangingPunct="0">
              <a:spcBef>
                <a:spcPct val="20000"/>
              </a:spcBef>
            </a:pPr>
            <a:endParaRPr lang="en-US" sz="3600" b="1" dirty="0">
              <a:solidFill>
                <a:srgbClr val="000000"/>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idx="4294967295"/>
          </p:nvPr>
        </p:nvSpPr>
        <p:spPr/>
        <p:txBody>
          <a:bodyPr/>
          <a:lstStyle/>
          <a:p>
            <a:r>
              <a:rPr lang="en-US" sz="4000" smtClean="0"/>
              <a:t>Manage the Display of Individual and Multiple Windows</a:t>
            </a:r>
          </a:p>
        </p:txBody>
      </p:sp>
      <p:sp>
        <p:nvSpPr>
          <p:cNvPr id="107523" name="Content Placeholder 2"/>
          <p:cNvSpPr>
            <a:spLocks/>
          </p:cNvSpPr>
          <p:nvPr/>
        </p:nvSpPr>
        <p:spPr bwMode="auto">
          <a:xfrm>
            <a:off x="685800" y="1981200"/>
            <a:ext cx="7772400" cy="4114800"/>
          </a:xfrm>
          <a:prstGeom prst="rect">
            <a:avLst/>
          </a:prstGeom>
          <a:noFill/>
          <a:ln w="9525">
            <a:noFill/>
            <a:miter lim="800000"/>
            <a:headEnd/>
            <a:tailEnd/>
          </a:ln>
        </p:spPr>
        <p:txBody>
          <a:bodyPr/>
          <a:lstStyle/>
          <a:p>
            <a:pPr marL="342900" indent="-342900" eaLnBrk="0" hangingPunct="0">
              <a:spcBef>
                <a:spcPct val="20000"/>
              </a:spcBef>
            </a:pPr>
            <a:endParaRPr lang="en-US" sz="2800" b="1">
              <a:solidFill>
                <a:srgbClr val="000000"/>
              </a:solidFill>
            </a:endParaRPr>
          </a:p>
        </p:txBody>
      </p:sp>
      <p:sp>
        <p:nvSpPr>
          <p:cNvPr id="107524" name="Content Placeholder 2"/>
          <p:cNvSpPr>
            <a:spLocks/>
          </p:cNvSpPr>
          <p:nvPr/>
        </p:nvSpPr>
        <p:spPr bwMode="auto">
          <a:xfrm>
            <a:off x="838200" y="2133600"/>
            <a:ext cx="7772400" cy="4114800"/>
          </a:xfrm>
          <a:prstGeom prst="rect">
            <a:avLst/>
          </a:prstGeom>
          <a:noFill/>
          <a:ln w="9525">
            <a:noFill/>
            <a:miter lim="800000"/>
            <a:headEnd/>
            <a:tailEnd/>
          </a:ln>
        </p:spPr>
        <p:txBody>
          <a:bodyPr/>
          <a:lstStyle/>
          <a:p>
            <a:pPr marL="342900" indent="-342900" eaLnBrk="0" hangingPunct="0">
              <a:spcBef>
                <a:spcPct val="20000"/>
              </a:spcBef>
              <a:buFontTx/>
              <a:buChar char="•"/>
            </a:pPr>
            <a:r>
              <a:rPr lang="en-US" sz="3200" b="1" dirty="0">
                <a:solidFill>
                  <a:srgbClr val="000000"/>
                </a:solidFill>
              </a:rPr>
              <a:t>Snap</a:t>
            </a:r>
            <a:r>
              <a:rPr lang="en-US" sz="3200" b="1" i="1" dirty="0">
                <a:solidFill>
                  <a:srgbClr val="000000"/>
                </a:solidFill>
              </a:rPr>
              <a:t> – </a:t>
            </a:r>
            <a:r>
              <a:rPr lang="en-US" sz="3200" b="1" dirty="0">
                <a:solidFill>
                  <a:srgbClr val="000000"/>
                </a:solidFill>
              </a:rPr>
              <a:t>f</a:t>
            </a:r>
            <a:r>
              <a:rPr lang="en-US" sz="3200" b="1" dirty="0" smtClean="0">
                <a:solidFill>
                  <a:srgbClr val="000000"/>
                </a:solidFill>
              </a:rPr>
              <a:t>eature </a:t>
            </a:r>
            <a:r>
              <a:rPr lang="en-US" sz="3200" b="1" dirty="0">
                <a:solidFill>
                  <a:srgbClr val="000000"/>
                </a:solidFill>
              </a:rPr>
              <a:t>that automatically resizes windows when you move (snap) them to the edge of the screen</a:t>
            </a:r>
          </a:p>
          <a:p>
            <a:pPr marL="742950" lvl="1" indent="-285750" eaLnBrk="0" hangingPunct="0">
              <a:spcBef>
                <a:spcPct val="20000"/>
              </a:spcBef>
              <a:buFontTx/>
              <a:buChar char="–"/>
            </a:pPr>
            <a:r>
              <a:rPr lang="en-US" sz="2800" dirty="0">
                <a:solidFill>
                  <a:srgbClr val="000000"/>
                </a:solidFill>
              </a:rPr>
              <a:t>Arrange windows side by side, expand windows vertically, or maximize a window</a:t>
            </a:r>
          </a:p>
          <a:p>
            <a:pPr marL="742950" lvl="1" indent="-285750" eaLnBrk="0" hangingPunct="0">
              <a:spcBef>
                <a:spcPct val="20000"/>
              </a:spcBef>
              <a:buFontTx/>
              <a:buChar char="–"/>
            </a:pPr>
            <a:r>
              <a:rPr lang="en-US" sz="2800" dirty="0">
                <a:solidFill>
                  <a:srgbClr val="000000"/>
                </a:solidFill>
              </a:rPr>
              <a:t>Compare two documents</a:t>
            </a:r>
          </a:p>
          <a:p>
            <a:pPr marL="742950" lvl="1" indent="-285750" eaLnBrk="0" hangingPunct="0">
              <a:spcBef>
                <a:spcPct val="20000"/>
              </a:spcBef>
              <a:buFontTx/>
              <a:buChar char="–"/>
            </a:pPr>
            <a:r>
              <a:rPr lang="en-US" sz="2800" dirty="0">
                <a:solidFill>
                  <a:srgbClr val="000000"/>
                </a:solidFill>
              </a:rPr>
              <a:t>Copy or move files between two windows</a:t>
            </a:r>
          </a:p>
          <a:p>
            <a:pPr marL="742950" lvl="1" indent="-285750" eaLnBrk="0" hangingPunct="0">
              <a:spcBef>
                <a:spcPct val="20000"/>
              </a:spcBef>
              <a:buFontTx/>
              <a:buChar char="–"/>
            </a:pPr>
            <a:r>
              <a:rPr lang="en-US" sz="2800" dirty="0" smtClean="0">
                <a:solidFill>
                  <a:srgbClr val="000000"/>
                </a:solidFill>
              </a:rPr>
              <a:t>Expand </a:t>
            </a:r>
            <a:r>
              <a:rPr lang="en-US" sz="2800" dirty="0">
                <a:solidFill>
                  <a:srgbClr val="000000"/>
                </a:solidFill>
              </a:rPr>
              <a:t>long documents to reduce scrolling</a:t>
            </a:r>
          </a:p>
          <a:p>
            <a:pPr marL="342900" indent="-342900" eaLnBrk="0" hangingPunct="0">
              <a:spcBef>
                <a:spcPct val="20000"/>
              </a:spcBef>
            </a:pPr>
            <a:endParaRPr lang="en-US" sz="3600" b="1" dirty="0">
              <a:solidFill>
                <a:srgbClr val="000000"/>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idx="4294967295"/>
          </p:nvPr>
        </p:nvSpPr>
        <p:spPr/>
        <p:txBody>
          <a:bodyPr/>
          <a:lstStyle/>
          <a:p>
            <a:r>
              <a:rPr lang="en-US" sz="4000" smtClean="0"/>
              <a:t>Manage the Display of Individual and Multiple Windows</a:t>
            </a:r>
          </a:p>
        </p:txBody>
      </p:sp>
      <p:sp>
        <p:nvSpPr>
          <p:cNvPr id="109571" name="Content Placeholder 2"/>
          <p:cNvSpPr>
            <a:spLocks/>
          </p:cNvSpPr>
          <p:nvPr/>
        </p:nvSpPr>
        <p:spPr bwMode="auto">
          <a:xfrm>
            <a:off x="685800" y="1981200"/>
            <a:ext cx="7772400" cy="4114800"/>
          </a:xfrm>
          <a:prstGeom prst="rect">
            <a:avLst/>
          </a:prstGeom>
          <a:noFill/>
          <a:ln w="9525">
            <a:noFill/>
            <a:miter lim="800000"/>
            <a:headEnd/>
            <a:tailEnd/>
          </a:ln>
        </p:spPr>
        <p:txBody>
          <a:bodyPr/>
          <a:lstStyle/>
          <a:p>
            <a:pPr marL="342900" indent="-342900" eaLnBrk="0" hangingPunct="0">
              <a:spcBef>
                <a:spcPct val="20000"/>
              </a:spcBef>
            </a:pPr>
            <a:endParaRPr lang="en-US" sz="2800" b="1">
              <a:solidFill>
                <a:srgbClr val="000000"/>
              </a:solidFill>
            </a:endParaRPr>
          </a:p>
        </p:txBody>
      </p:sp>
      <p:sp>
        <p:nvSpPr>
          <p:cNvPr id="109572" name="Content Placeholder 2"/>
          <p:cNvSpPr>
            <a:spLocks/>
          </p:cNvSpPr>
          <p:nvPr/>
        </p:nvSpPr>
        <p:spPr bwMode="auto">
          <a:xfrm>
            <a:off x="838200" y="2133600"/>
            <a:ext cx="7772400" cy="4114800"/>
          </a:xfrm>
          <a:prstGeom prst="rect">
            <a:avLst/>
          </a:prstGeom>
          <a:noFill/>
          <a:ln w="9525">
            <a:noFill/>
            <a:miter lim="800000"/>
            <a:headEnd/>
            <a:tailEnd/>
          </a:ln>
        </p:spPr>
        <p:txBody>
          <a:bodyPr/>
          <a:lstStyle/>
          <a:p>
            <a:pPr marL="342900" indent="-342900" eaLnBrk="0" hangingPunct="0">
              <a:spcBef>
                <a:spcPct val="20000"/>
              </a:spcBef>
              <a:buFontTx/>
              <a:buChar char="•"/>
            </a:pPr>
            <a:r>
              <a:rPr lang="en-US" sz="3200" b="1" dirty="0">
                <a:solidFill>
                  <a:srgbClr val="000000"/>
                </a:solidFill>
              </a:rPr>
              <a:t>Aero Shake </a:t>
            </a:r>
            <a:r>
              <a:rPr lang="en-US" sz="3200" b="1" dirty="0" smtClean="0">
                <a:solidFill>
                  <a:srgbClr val="000000"/>
                </a:solidFill>
              </a:rPr>
              <a:t>–used to </a:t>
            </a:r>
            <a:r>
              <a:rPr lang="en-US" sz="3200" b="1" dirty="0">
                <a:solidFill>
                  <a:srgbClr val="000000"/>
                </a:solidFill>
              </a:rPr>
              <a:t>focus on a single window without minimizing all other open windows individually</a:t>
            </a:r>
          </a:p>
          <a:p>
            <a:pPr marL="742950" lvl="1" indent="-285750" eaLnBrk="0" hangingPunct="0">
              <a:spcBef>
                <a:spcPct val="20000"/>
              </a:spcBef>
              <a:buFontTx/>
              <a:buChar char="–"/>
            </a:pPr>
            <a:r>
              <a:rPr lang="en-US" sz="2800" dirty="0">
                <a:solidFill>
                  <a:srgbClr val="000000"/>
                </a:solidFill>
              </a:rPr>
              <a:t>Point to title bar of active </a:t>
            </a:r>
            <a:r>
              <a:rPr lang="en-US" sz="2800" dirty="0" smtClean="0">
                <a:solidFill>
                  <a:srgbClr val="000000"/>
                </a:solidFill>
              </a:rPr>
              <a:t>window and hold </a:t>
            </a:r>
            <a:r>
              <a:rPr lang="en-US" sz="2800" dirty="0">
                <a:solidFill>
                  <a:srgbClr val="000000"/>
                </a:solidFill>
              </a:rPr>
              <a:t>down left mouse button</a:t>
            </a:r>
          </a:p>
          <a:p>
            <a:pPr marL="742950" lvl="1" indent="-285750" eaLnBrk="0" hangingPunct="0">
              <a:spcBef>
                <a:spcPct val="20000"/>
              </a:spcBef>
              <a:buFontTx/>
              <a:buChar char="–"/>
            </a:pPr>
            <a:r>
              <a:rPr lang="en-US" sz="2800" dirty="0">
                <a:solidFill>
                  <a:srgbClr val="000000"/>
                </a:solidFill>
              </a:rPr>
              <a:t>Move mouse back and forth vigorously </a:t>
            </a:r>
            <a:r>
              <a:rPr lang="en-US" sz="2800" dirty="0" smtClean="0">
                <a:solidFill>
                  <a:srgbClr val="000000"/>
                </a:solidFill>
              </a:rPr>
              <a:t>to minimize all </a:t>
            </a:r>
            <a:r>
              <a:rPr lang="en-US" sz="2800" dirty="0">
                <a:solidFill>
                  <a:srgbClr val="000000"/>
                </a:solidFill>
              </a:rPr>
              <a:t>other </a:t>
            </a:r>
            <a:r>
              <a:rPr lang="en-US" sz="2800" dirty="0" smtClean="0">
                <a:solidFill>
                  <a:srgbClr val="000000"/>
                </a:solidFill>
              </a:rPr>
              <a:t>windows</a:t>
            </a:r>
            <a:endParaRPr lang="en-US" sz="2800" dirty="0">
              <a:solidFill>
                <a:srgbClr val="000000"/>
              </a:solidFill>
            </a:endParaRPr>
          </a:p>
          <a:p>
            <a:pPr marL="742950" lvl="1" indent="-285750" eaLnBrk="0" hangingPunct="0">
              <a:spcBef>
                <a:spcPct val="20000"/>
              </a:spcBef>
              <a:buFontTx/>
              <a:buChar char="–"/>
            </a:pPr>
            <a:r>
              <a:rPr lang="en-US" sz="2800" dirty="0">
                <a:solidFill>
                  <a:srgbClr val="000000"/>
                </a:solidFill>
              </a:rPr>
              <a:t>Repeat and all </a:t>
            </a:r>
            <a:r>
              <a:rPr lang="en-US" sz="2800" dirty="0" smtClean="0">
                <a:solidFill>
                  <a:srgbClr val="000000"/>
                </a:solidFill>
              </a:rPr>
              <a:t>windows </a:t>
            </a:r>
            <a:r>
              <a:rPr lang="en-US" sz="2800" dirty="0">
                <a:solidFill>
                  <a:srgbClr val="000000"/>
                </a:solidFill>
              </a:rPr>
              <a:t>will be visible </a:t>
            </a:r>
          </a:p>
          <a:p>
            <a:pPr marL="342900" indent="-342900" eaLnBrk="0" hangingPunct="0">
              <a:spcBef>
                <a:spcPct val="20000"/>
              </a:spcBef>
            </a:pPr>
            <a:endParaRPr lang="en-US" sz="2800" b="1" dirty="0">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sz="3200" dirty="0" smtClean="0"/>
              <a:t>Create a New Folder and Save a File on a Removable Storage Device</a:t>
            </a:r>
          </a:p>
        </p:txBody>
      </p:sp>
      <p:pic>
        <p:nvPicPr>
          <p:cNvPr id="22530" name="Picture 2"/>
          <p:cNvPicPr>
            <a:picLocks noChangeAspect="1" noChangeArrowheads="1"/>
          </p:cNvPicPr>
          <p:nvPr/>
        </p:nvPicPr>
        <p:blipFill>
          <a:blip r:embed="rId3" cstate="email"/>
          <a:srcRect/>
          <a:stretch>
            <a:fillRect/>
          </a:stretch>
        </p:blipFill>
        <p:spPr bwMode="auto">
          <a:xfrm>
            <a:off x="774700" y="1408113"/>
            <a:ext cx="6472238" cy="40780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p:txBody>
          <a:bodyPr/>
          <a:lstStyle/>
          <a:p>
            <a:pPr eaLnBrk="1" hangingPunct="1"/>
            <a:r>
              <a:rPr lang="en-US" smtClean="0"/>
              <a:t>Covered Objectives</a:t>
            </a:r>
          </a:p>
        </p:txBody>
      </p:sp>
      <p:sp>
        <p:nvSpPr>
          <p:cNvPr id="83970" name="Rectangle 3"/>
          <p:cNvSpPr>
            <a:spLocks noGrp="1" noChangeArrowheads="1"/>
          </p:cNvSpPr>
          <p:nvPr>
            <p:ph type="body" idx="1"/>
          </p:nvPr>
        </p:nvSpPr>
        <p:spPr>
          <a:xfrm>
            <a:off x="657225" y="1995488"/>
            <a:ext cx="7772400" cy="4114800"/>
          </a:xfrm>
        </p:spPr>
        <p:txBody>
          <a:bodyPr/>
          <a:lstStyle/>
          <a:p>
            <a:r>
              <a:rPr lang="en-US" b="1" dirty="0" smtClean="0"/>
              <a:t>Create a New Folder and Save a File on a Removable Storage Device</a:t>
            </a:r>
          </a:p>
          <a:p>
            <a:r>
              <a:rPr lang="en-US" b="1" dirty="0" smtClean="0"/>
              <a:t>Identify the Functions of an Operating System</a:t>
            </a:r>
          </a:p>
          <a:p>
            <a:r>
              <a:rPr lang="en-US" b="1" dirty="0" smtClean="0"/>
              <a:t>Use the Getting Started Information and Windows Help and Support</a:t>
            </a:r>
          </a:p>
          <a:p>
            <a:r>
              <a:rPr lang="en-US" b="1" dirty="0" smtClean="0"/>
              <a:t>Log Off, Turn Off Your Computer, and View Power Options</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p:txBody>
          <a:bodyPr/>
          <a:lstStyle/>
          <a:p>
            <a:pPr eaLnBrk="1" hangingPunct="1"/>
            <a:r>
              <a:rPr lang="en-US" smtClean="0"/>
              <a:t>Covered Objectives</a:t>
            </a:r>
          </a:p>
        </p:txBody>
      </p:sp>
      <p:sp>
        <p:nvSpPr>
          <p:cNvPr id="84994" name="Rectangle 3"/>
          <p:cNvSpPr>
            <a:spLocks noGrp="1" noChangeArrowheads="1"/>
          </p:cNvSpPr>
          <p:nvPr>
            <p:ph type="body" idx="1"/>
          </p:nvPr>
        </p:nvSpPr>
        <p:spPr>
          <a:xfrm>
            <a:off x="657225" y="1995488"/>
            <a:ext cx="7772400" cy="4114800"/>
          </a:xfrm>
        </p:spPr>
        <p:txBody>
          <a:bodyPr/>
          <a:lstStyle/>
          <a:p>
            <a:r>
              <a:rPr lang="en-US" b="1" dirty="0" smtClean="0"/>
              <a:t>Manage User Accounts</a:t>
            </a:r>
          </a:p>
          <a:p>
            <a:r>
              <a:rPr lang="en-US" b="1" dirty="0" smtClean="0"/>
              <a:t>Display Libraries, Folders and Files in a Window</a:t>
            </a:r>
          </a:p>
          <a:p>
            <a:r>
              <a:rPr lang="en-US" b="1" dirty="0" smtClean="0"/>
              <a:t>Start Programs and Open Data Files</a:t>
            </a:r>
          </a:p>
          <a:p>
            <a:r>
              <a:rPr lang="en-US" b="1" dirty="0" smtClean="0"/>
              <a:t>Manage the Display of Individual and Multiple Windows</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5866" y="3285067"/>
            <a:ext cx="7763933" cy="1473200"/>
          </a:xfrm>
        </p:spPr>
        <p:txBody>
          <a:bodyPr/>
          <a:lstStyle/>
          <a:p>
            <a:pPr marL="0" indent="0" algn="ctr">
              <a:buNone/>
            </a:pPr>
            <a:r>
              <a:rPr lang="en-US" sz="1600" dirty="0">
                <a:latin typeface="+mj-lt"/>
                <a:cs typeface="Times New Roman" pitchFamily="18"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a:p>
            <a:endParaRPr lang="en-US" sz="1600" dirty="0"/>
          </a:p>
        </p:txBody>
      </p:sp>
      <p:pic>
        <p:nvPicPr>
          <p:cNvPr id="4" name="Picture 4" descr="cid:3287383400_2177562"/>
          <p:cNvPicPr>
            <a:picLocks noChangeAspect="1" noChangeArrowheads="1"/>
          </p:cNvPicPr>
          <p:nvPr/>
        </p:nvPicPr>
        <p:blipFill>
          <a:blip r:embed="rId2" r:link="rId3"/>
          <a:srcRect/>
          <a:stretch>
            <a:fillRect/>
          </a:stretch>
        </p:blipFill>
        <p:spPr bwMode="auto">
          <a:xfrm>
            <a:off x="427567" y="209550"/>
            <a:ext cx="8423275" cy="2747963"/>
          </a:xfrm>
          <a:prstGeom prst="rect">
            <a:avLst/>
          </a:prstGeom>
          <a:solidFill>
            <a:schemeClr val="hlink"/>
          </a:solidFill>
          <a:ln w="9525">
            <a:solidFill>
              <a:schemeClr val="bg1"/>
            </a:solidFill>
            <a:miter lim="800000"/>
            <a:headEnd/>
            <a:tailEnd/>
          </a:ln>
        </p:spPr>
      </p:pic>
    </p:spTree>
    <p:extLst>
      <p:ext uri="{BB962C8B-B14F-4D97-AF65-F5344CB8AC3E}">
        <p14:creationId xmlns:p14="http://schemas.microsoft.com/office/powerpoint/2010/main" val="518342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sz="3200" smtClean="0"/>
              <a:t>Create a New Folder and Save a File on a Removable Storage Device</a:t>
            </a:r>
          </a:p>
        </p:txBody>
      </p:sp>
      <p:sp>
        <p:nvSpPr>
          <p:cNvPr id="24578" name="Content Placeholder 2"/>
          <p:cNvSpPr>
            <a:spLocks noGrp="1"/>
          </p:cNvSpPr>
          <p:nvPr>
            <p:ph idx="1"/>
          </p:nvPr>
        </p:nvSpPr>
        <p:spPr>
          <a:xfrm>
            <a:off x="685800" y="1655763"/>
            <a:ext cx="7772400" cy="4440237"/>
          </a:xfrm>
        </p:spPr>
        <p:txBody>
          <a:bodyPr/>
          <a:lstStyle/>
          <a:p>
            <a:r>
              <a:rPr lang="en-US" b="1" smtClean="0"/>
              <a:t>Parts of the Windows 7 Desktop</a:t>
            </a:r>
          </a:p>
          <a:p>
            <a:pPr lvl="1"/>
            <a:r>
              <a:rPr lang="en-US" smtClean="0"/>
              <a:t>Desktop</a:t>
            </a:r>
          </a:p>
          <a:p>
            <a:pPr lvl="1"/>
            <a:r>
              <a:rPr lang="en-US" smtClean="0"/>
              <a:t>Notification area</a:t>
            </a:r>
          </a:p>
          <a:p>
            <a:pPr lvl="1"/>
            <a:r>
              <a:rPr lang="en-US" smtClean="0"/>
              <a:t>Recycle Bin</a:t>
            </a:r>
          </a:p>
          <a:p>
            <a:pPr lvl="1"/>
            <a:r>
              <a:rPr lang="en-US" smtClean="0"/>
              <a:t>Show desktop button</a:t>
            </a:r>
          </a:p>
          <a:p>
            <a:pPr lvl="1"/>
            <a:r>
              <a:rPr lang="en-US" smtClean="0"/>
              <a:t>Start button</a:t>
            </a:r>
          </a:p>
          <a:p>
            <a:pPr lvl="1"/>
            <a:r>
              <a:rPr lang="en-US" smtClean="0"/>
              <a:t>Taskbar</a:t>
            </a:r>
          </a:p>
          <a:p>
            <a:endParaRPr 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sz="3200" smtClean="0"/>
              <a:t>Create a New Folder and Save a File on a Removable Storage Device</a:t>
            </a:r>
          </a:p>
        </p:txBody>
      </p:sp>
      <p:pic>
        <p:nvPicPr>
          <p:cNvPr id="25602" name="Picture 2"/>
          <p:cNvPicPr>
            <a:picLocks noChangeAspect="1" noChangeArrowheads="1"/>
          </p:cNvPicPr>
          <p:nvPr/>
        </p:nvPicPr>
        <p:blipFill>
          <a:blip r:embed="rId3" cstate="email"/>
          <a:srcRect/>
          <a:stretch>
            <a:fillRect/>
          </a:stretch>
        </p:blipFill>
        <p:spPr bwMode="auto">
          <a:xfrm>
            <a:off x="676275" y="1497013"/>
            <a:ext cx="7758113" cy="4789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8000"/>
      </a:dk1>
      <a:lt1>
        <a:srgbClr val="FFFFFF"/>
      </a:lt1>
      <a:dk2>
        <a:srgbClr val="000000"/>
      </a:dk2>
      <a:lt2>
        <a:srgbClr val="808080"/>
      </a:lt2>
      <a:accent1>
        <a:srgbClr val="BBE0E3"/>
      </a:accent1>
      <a:accent2>
        <a:srgbClr val="333399"/>
      </a:accent2>
      <a:accent3>
        <a:srgbClr val="FFFFFF"/>
      </a:accent3>
      <a:accent4>
        <a:srgbClr val="006C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2758</TotalTime>
  <Words>2849</Words>
  <Application>Microsoft Office PowerPoint</Application>
  <PresentationFormat>On-screen Show (4:3)</PresentationFormat>
  <Paragraphs>444</Paragraphs>
  <Slides>72</Slides>
  <Notes>71</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Default Design</vt:lpstr>
      <vt:lpstr>PowerPoint Presentation</vt:lpstr>
      <vt:lpstr>Objectives</vt:lpstr>
      <vt:lpstr>Objectives</vt:lpstr>
      <vt:lpstr>Create a New Folder and Save a File on a Removable Storage Device</vt:lpstr>
      <vt:lpstr>Create a New Folder and Save a File on a Removable Storage Device</vt:lpstr>
      <vt:lpstr>Create a New Folder and Save a File on a Removable Storage Device</vt:lpstr>
      <vt:lpstr>Create a New Folder and Save a File on a Removable Storage Device</vt:lpstr>
      <vt:lpstr>Create a New Folder and Save a File on a Removable Storage Device</vt:lpstr>
      <vt:lpstr>Create a New Folder and Save a File on a Removable Storage Device</vt:lpstr>
      <vt:lpstr>Create a New Folder and Save a File on a Removable Storage Device</vt:lpstr>
      <vt:lpstr>Create a New Folder and Save a File on a Removable Storage Device</vt:lpstr>
      <vt:lpstr>Create a New Folder and Save a File on a Removable Storage Device</vt:lpstr>
      <vt:lpstr>Create a New Folder and Save a File on a Removable Storage Device</vt:lpstr>
      <vt:lpstr>Create a New Folder and Save a File on a Removable Storage Device</vt:lpstr>
      <vt:lpstr>Create a New Folder and Save a File on a Removable Storage Device</vt:lpstr>
      <vt:lpstr>Create a New Folder and Save a File on a Removable Storage Device</vt:lpstr>
      <vt:lpstr>Create a New Folder and Save a File on a Removable Storage Device</vt:lpstr>
      <vt:lpstr>Create a New Folder and Save a File on a Removable Storage Device</vt:lpstr>
      <vt:lpstr>Identify the Functions of an Operating System</vt:lpstr>
      <vt:lpstr>Identify the Functions of an Operating System</vt:lpstr>
      <vt:lpstr>Use the Getting Started Information and Windows Help and Support</vt:lpstr>
      <vt:lpstr>Use the Getting Started Information and Windows Help and Support</vt:lpstr>
      <vt:lpstr>Use the Getting Started Information and Windows Help and Support</vt:lpstr>
      <vt:lpstr>Use the Getting Started Information and Windows Help and Support</vt:lpstr>
      <vt:lpstr>Log Off, Turn Off Your Computer, and View Power Options</vt:lpstr>
      <vt:lpstr>Log Off, Turn Off Your Computer, and View Power Options</vt:lpstr>
      <vt:lpstr>Log Off, Turn Off Your Computer, and View Power Options</vt:lpstr>
      <vt:lpstr>Log Off, Turn Off Your Computer, and View Power Options</vt:lpstr>
      <vt:lpstr>Log Off, Turn Off Your Computer, and View Power Options</vt:lpstr>
      <vt:lpstr>Manage User Accounts</vt:lpstr>
      <vt:lpstr>Manage User Accounts</vt:lpstr>
      <vt:lpstr>Manage User Accounts</vt:lpstr>
      <vt:lpstr>Manage User Accounts</vt:lpstr>
      <vt:lpstr>Manage User Accounts</vt:lpstr>
      <vt:lpstr>Manage User Accounts</vt:lpstr>
      <vt:lpstr>Manage User Accounts</vt:lpstr>
      <vt:lpstr>Display Libraries, Folders, and Files in a Window</vt:lpstr>
      <vt:lpstr>Display Libraries, Folders, and Files in a Window</vt:lpstr>
      <vt:lpstr>Display Libraries, Folders, and Files in a Window</vt:lpstr>
      <vt:lpstr>Display Libraries, Folders, and Files in a Window</vt:lpstr>
      <vt:lpstr>Display Libraries, Folders, and Files in a Window</vt:lpstr>
      <vt:lpstr>Display Libraries, Folders, and Files in a Window</vt:lpstr>
      <vt:lpstr>Display Libraries, Folders, and Files in a Window</vt:lpstr>
      <vt:lpstr>Display Libraries, Folders, and Files in a Window</vt:lpstr>
      <vt:lpstr>Display Libraries, Folders, and Files in a Window</vt:lpstr>
      <vt:lpstr>Display Libraries, Folders, and Files in a Window</vt:lpstr>
      <vt:lpstr>Display Libraries, Folders, and Files in a Window</vt:lpstr>
      <vt:lpstr>Start Programs and Open Data Files</vt:lpstr>
      <vt:lpstr>Start Programs and Open Data Files</vt:lpstr>
      <vt:lpstr>Start Programs and Open Data Files</vt:lpstr>
      <vt:lpstr>Start Programs and Open Data Files</vt:lpstr>
      <vt:lpstr>Start Programs and Open Data Files</vt:lpstr>
      <vt:lpstr>Start Programs and Open Data Files</vt:lpstr>
      <vt:lpstr>Start Programs and Open Data Files</vt:lpstr>
      <vt:lpstr>Start Programs and Open Data Files</vt:lpstr>
      <vt:lpstr>Manage the Display of Individual and Multiple Windows</vt:lpstr>
      <vt:lpstr>Manage the Display of Individual and Multiple Windows</vt:lpstr>
      <vt:lpstr>Manage the Display of Individual and Multiple Windows</vt:lpstr>
      <vt:lpstr>Manage the Display of Individual and Multiple Windows</vt:lpstr>
      <vt:lpstr>Manage the Display of Individual and Multiple Windows</vt:lpstr>
      <vt:lpstr>Manage the Display of Individual and Multiple Windows</vt:lpstr>
      <vt:lpstr>Manage the Display of Individual and Multiple Windows</vt:lpstr>
      <vt:lpstr>Manage the Display of Individual and Multiple Windows</vt:lpstr>
      <vt:lpstr>Manage the Display of Individual and Multiple Windows</vt:lpstr>
      <vt:lpstr>Manage the Display of Individual and Multiple Windows</vt:lpstr>
      <vt:lpstr>Manage the Display of Individual and Multiple Windows</vt:lpstr>
      <vt:lpstr>Manage the Display of Individual and Multiple Windows</vt:lpstr>
      <vt:lpstr>Manage the Display of Individual and Multiple Windows</vt:lpstr>
      <vt:lpstr>Manage the Display of Individual and Multiple Windows</vt:lpstr>
      <vt:lpstr>Covered Objectives</vt:lpstr>
      <vt:lpstr>Covered Objectives</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 Series</dc:creator>
  <dcterms:created xsi:type="dcterms:W3CDTF">2005-06-17T14:53:09Z</dcterms:created>
  <dcterms:modified xsi:type="dcterms:W3CDTF">2011-04-21T17:08:11Z</dcterms:modified>
</cp:coreProperties>
</file>