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1"/>
  </p:sldMasterIdLst>
  <p:notesMasterIdLst>
    <p:notesMasterId r:id="rId34"/>
  </p:notesMasterIdLst>
  <p:sldIdLst>
    <p:sldId id="344" r:id="rId2"/>
    <p:sldId id="346" r:id="rId3"/>
    <p:sldId id="347" r:id="rId4"/>
    <p:sldId id="351" r:id="rId5"/>
    <p:sldId id="350" r:id="rId6"/>
    <p:sldId id="349" r:id="rId7"/>
    <p:sldId id="352" r:id="rId8"/>
    <p:sldId id="353" r:id="rId9"/>
    <p:sldId id="354" r:id="rId10"/>
    <p:sldId id="355" r:id="rId11"/>
    <p:sldId id="356" r:id="rId12"/>
    <p:sldId id="357" r:id="rId13"/>
    <p:sldId id="394" r:id="rId14"/>
    <p:sldId id="366" r:id="rId15"/>
    <p:sldId id="393" r:id="rId16"/>
    <p:sldId id="401" r:id="rId17"/>
    <p:sldId id="402" r:id="rId18"/>
    <p:sldId id="403" r:id="rId19"/>
    <p:sldId id="397" r:id="rId20"/>
    <p:sldId id="399" r:id="rId21"/>
    <p:sldId id="358" r:id="rId22"/>
    <p:sldId id="359" r:id="rId23"/>
    <p:sldId id="428" r:id="rId24"/>
    <p:sldId id="400" r:id="rId25"/>
    <p:sldId id="361" r:id="rId26"/>
    <p:sldId id="432" r:id="rId27"/>
    <p:sldId id="436" r:id="rId28"/>
    <p:sldId id="437" r:id="rId29"/>
    <p:sldId id="364" r:id="rId30"/>
    <p:sldId id="413" r:id="rId31"/>
    <p:sldId id="442" r:id="rId32"/>
    <p:sldId id="44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00"/>
    <a:srgbClr val="00FF00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75233" autoAdjust="0"/>
  </p:normalViewPr>
  <p:slideViewPr>
    <p:cSldViewPr snapToGrid="0">
      <p:cViewPr varScale="1">
        <p:scale>
          <a:sx n="97" d="100"/>
          <a:sy n="97" d="100"/>
        </p:scale>
        <p:origin x="14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9.xml"/><Relationship Id="rId3" Type="http://schemas.openxmlformats.org/officeDocument/2006/relationships/slide" Target="slides/slide13.xml"/><Relationship Id="rId7" Type="http://schemas.openxmlformats.org/officeDocument/2006/relationships/slide" Target="slides/slide2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22.xml"/><Relationship Id="rId5" Type="http://schemas.openxmlformats.org/officeDocument/2006/relationships/slide" Target="slides/slide21.xml"/><Relationship Id="rId4" Type="http://schemas.openxmlformats.org/officeDocument/2006/relationships/slide" Target="slides/slide15.xml"/><Relationship Id="rId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E584CC-E99E-F147-88A2-F04BF8BA5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5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To make a complex scene, you'd use a modeling program to generate this stuff, but let's do it by hand for this assignment. You can keep your scene simple.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E1B72-F0AB-B44B-9567-B380939FD10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AA65E-1F4E-5A42-A0B0-45AE9B6B7E97}" type="slidenum">
              <a:rPr lang="en-US"/>
              <a:pPr/>
              <a:t>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A6083-B14A-BC4B-93EA-2F8FA0DBE832}" type="slidenum">
              <a:rPr lang="en-US"/>
              <a:pPr/>
              <a:t>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/>
              <a:t>How would you know what color to use for each pixel of the image?  The basic idea is to "shoot a ray" from the eye, through the pixel of the image, and see what part of the world model it hits first.  If it hits a red object, we color that pixel red.</a:t>
            </a:r>
          </a:p>
          <a:p>
            <a:endParaRPr lang="en-US"/>
          </a:p>
          <a:p>
            <a:r>
              <a:rPr lang="en-US"/>
              <a:t>What would you get using this approach, do you think?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584CC-E99E-F147-88A2-F04BF8BA56E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8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584CC-E99E-F147-88A2-F04BF8BA56E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6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584CC-E99E-F147-88A2-F04BF8BA56E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91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all happens in the “graphics pipeline”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584CC-E99E-F147-88A2-F04BF8BA56E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4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Here's Intel's vision of computer graphics hardware history</a:t>
            </a:r>
          </a:p>
          <a:p>
            <a:r>
              <a:rPr lang="en-US" dirty="0"/>
              <a:t>Intel's </a:t>
            </a:r>
            <a:r>
              <a:rPr lang="en-US" dirty="0" err="1"/>
              <a:t>Larrabee</a:t>
            </a:r>
            <a:r>
              <a:rPr lang="en-US" dirty="0"/>
              <a:t> – many cores, fully programmable, can be used for graphics</a:t>
            </a:r>
          </a:p>
          <a:p>
            <a:r>
              <a:rPr lang="en-US" dirty="0"/>
              <a:t>(or other things) </a:t>
            </a:r>
          </a:p>
          <a:p>
            <a:r>
              <a:rPr lang="en-US" dirty="0"/>
              <a:t>Released Dec. 09 – hasn't really caught on. </a:t>
            </a:r>
          </a:p>
          <a:p>
            <a:r>
              <a:rPr lang="en-US" dirty="0"/>
              <a:t>Graphics is data parallel. (Same processing on each pixel – ideal for parallelization.) Except not as much as Intel thought. Many different kinds of parallelism to exploit.</a:t>
            </a:r>
          </a:p>
          <a:p>
            <a:r>
              <a:rPr lang="en-US" dirty="0"/>
              <a:t>Intel was also shocked to find out that it can take longer to implement something in software on multi-core CPUs than in custom hardware. The were slow to the plate. </a:t>
            </a:r>
          </a:p>
          <a:p>
            <a:r>
              <a:rPr lang="en-US" dirty="0"/>
              <a:t>Also, hardware is more efficient for performance and cost/energy</a:t>
            </a:r>
          </a:p>
          <a:p>
            <a:endParaRPr lang="en-US" dirty="0"/>
          </a:p>
          <a:p>
            <a:r>
              <a:rPr lang="en-US" dirty="0"/>
              <a:t>(This take draws from a paper by Andrew Richards, "Why Intel </a:t>
            </a:r>
            <a:r>
              <a:rPr lang="en-US" dirty="0" err="1"/>
              <a:t>Larrabee</a:t>
            </a:r>
            <a:r>
              <a:rPr lang="en-US" dirty="0"/>
              <a:t> really stumbled: developer analysis")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7EB1D-6F5F-324A-B58E-55884C7314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6163B-ABE8-3C45-BB9A-D06E1DC2C34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17538"/>
            <a:ext cx="7648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8288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83" r:id="rId2"/>
    <p:sldLayoutId id="2147483782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3" name="Text Box 5"/>
          <p:cNvSpPr txBox="1">
            <a:spLocks noChangeArrowheads="1"/>
          </p:cNvSpPr>
          <p:nvPr/>
        </p:nvSpPr>
        <p:spPr bwMode="auto">
          <a:xfrm>
            <a:off x="762000" y="2743200"/>
            <a:ext cx="74231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A50021"/>
                </a:solidFill>
              </a:rPr>
              <a:t>Ray Tracing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BB30FF5E-5925-D846-8917-3483638E6A4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Blob with ground plane</a:t>
            </a:r>
          </a:p>
        </p:txBody>
      </p:sp>
      <p:pic>
        <p:nvPicPr>
          <p:cNvPr id="72709" name="Picture 3" descr="blob1c-floo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47604969-2C6C-0D42-B5EB-575DABA441C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Blob with transparency</a:t>
            </a:r>
          </a:p>
        </p:txBody>
      </p:sp>
      <p:pic>
        <p:nvPicPr>
          <p:cNvPr id="73733" name="Picture 3" descr="blob1c-trans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B0D3898D-BB94-CF42-AD03-651E28920E9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Blob with refraction</a:t>
            </a:r>
          </a:p>
        </p:txBody>
      </p:sp>
      <p:pic>
        <p:nvPicPr>
          <p:cNvPr id="74757" name="Picture 3" descr="blob1c-i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1086" y="458512"/>
            <a:ext cx="7648575" cy="1143000"/>
          </a:xfrm>
        </p:spPr>
        <p:txBody>
          <a:bodyPr/>
          <a:lstStyle/>
          <a:p>
            <a:pPr eaLnBrk="1" hangingPunct="1"/>
            <a:r>
              <a:rPr lang="en-US"/>
              <a:t>Types of illumination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5313" y="2146852"/>
            <a:ext cx="7696200" cy="3816626"/>
          </a:xfrm>
        </p:spPr>
        <p:txBody>
          <a:bodyPr/>
          <a:lstStyle/>
          <a:p>
            <a:pPr eaLnBrk="1" hangingPunct="1"/>
            <a:r>
              <a:rPr lang="en-US" b="1" dirty="0"/>
              <a:t>Ambient</a:t>
            </a:r>
            <a:r>
              <a:rPr lang="en-US" dirty="0"/>
              <a:t> – "light soup" that affects every point equally</a:t>
            </a:r>
          </a:p>
          <a:p>
            <a:pPr eaLnBrk="1" hangingPunct="1"/>
            <a:r>
              <a:rPr lang="en-US" b="1" dirty="0"/>
              <a:t>Diffuse</a:t>
            </a:r>
            <a:r>
              <a:rPr lang="en-US" dirty="0"/>
              <a:t> – shading that depends on the angle of the surface to the light source</a:t>
            </a:r>
          </a:p>
          <a:p>
            <a:pPr eaLnBrk="1" hangingPunct="1"/>
            <a:r>
              <a:rPr lang="en-US" b="1" dirty="0"/>
              <a:t>Specular</a:t>
            </a:r>
            <a:r>
              <a:rPr lang="en-US" dirty="0"/>
              <a:t> – 'highlights.' Falls off sharply away from the reflection direction</a:t>
            </a:r>
          </a:p>
          <a:p>
            <a:pPr marL="0" indent="0" eaLnBrk="1" hangingPunct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are these made of?</a:t>
            </a:r>
          </a:p>
        </p:txBody>
      </p:sp>
      <p:pic>
        <p:nvPicPr>
          <p:cNvPr id="76806" name="Picture 4" descr="plastic-vs-met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784860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Material types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331" y="1912938"/>
            <a:ext cx="7696200" cy="4876800"/>
          </a:xfrm>
        </p:spPr>
        <p:txBody>
          <a:bodyPr/>
          <a:lstStyle/>
          <a:p>
            <a:pPr eaLnBrk="1" hangingPunct="1"/>
            <a:r>
              <a:rPr lang="en-US" dirty="0"/>
              <a:t>Dielectrics (non-conductors): </a:t>
            </a:r>
          </a:p>
          <a:p>
            <a:pPr lvl="1" eaLnBrk="1" hangingPunct="1"/>
            <a:r>
              <a:rPr lang="en-US" dirty="0"/>
              <a:t>In body reflection, light penetrates the surface and is affected by material pigment</a:t>
            </a:r>
          </a:p>
          <a:p>
            <a:pPr lvl="1" eaLnBrk="1" hangingPunct="1"/>
            <a:r>
              <a:rPr lang="en-US" dirty="0"/>
              <a:t>Highlights are the color of the light source</a:t>
            </a:r>
          </a:p>
          <a:p>
            <a:pPr lvl="1" eaLnBrk="1" hangingPunct="1"/>
            <a:r>
              <a:rPr lang="en-US" dirty="0"/>
              <a:t>Examples: paint, plastic, wood, … </a:t>
            </a:r>
          </a:p>
          <a:p>
            <a:pPr eaLnBrk="1" hangingPunct="1"/>
            <a:r>
              <a:rPr lang="en-US" dirty="0"/>
              <a:t>Conductors (metals)</a:t>
            </a:r>
          </a:p>
          <a:p>
            <a:pPr lvl="1" eaLnBrk="1" hangingPunct="1"/>
            <a:r>
              <a:rPr lang="en-US" dirty="0"/>
              <a:t>No light penetrates the surface</a:t>
            </a:r>
          </a:p>
          <a:p>
            <a:pPr lvl="1" eaLnBrk="1" hangingPunct="1"/>
            <a:r>
              <a:rPr lang="en-US" dirty="0"/>
              <a:t>Highlight and "body" reflection are affected equally by the material</a:t>
            </a:r>
          </a:p>
          <a:p>
            <a:pPr lvl="1" eaLnBrk="1" hangingPunct="1"/>
            <a:r>
              <a:rPr lang="en-US" dirty="0"/>
              <a:t>Same color for diffuse and specular reflection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687EADF1-9828-1D44-834E-C749ADA3AB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Finishes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8854" name="Picture 4" descr="finis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52C85238-E775-BC43-B7DF-4A4ABB9D54F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Textures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79878" name="Picture 4" descr="tex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23468F21-B2A7-8D41-B735-BD233EB50E2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Surface (Ripples)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0902" name="Picture 5" descr="ripp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819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E69635D6-A750-4E41-BAEF-B019C5C535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POV-Ray Primitives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1926" name="Picture 4" descr="primit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606287" y="445260"/>
            <a:ext cx="7648575" cy="1143000"/>
          </a:xfrm>
        </p:spPr>
        <p:txBody>
          <a:bodyPr/>
          <a:lstStyle/>
          <a:p>
            <a:pPr eaLnBrk="1" hangingPunct="1"/>
            <a:r>
              <a:rPr lang="en-US" dirty="0"/>
              <a:t>How does Ray-Tracing work?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Modeling</a:t>
            </a:r>
          </a:p>
          <a:p>
            <a:pPr lvl="1" eaLnBrk="1" hangingPunct="1"/>
            <a:r>
              <a:rPr lang="en-US" dirty="0"/>
              <a:t>Build a 3D model of the world </a:t>
            </a:r>
          </a:p>
          <a:p>
            <a:pPr lvl="2" eaLnBrk="1" hangingPunct="1"/>
            <a:r>
              <a:rPr lang="en-US" dirty="0"/>
              <a:t>Geometric primitives</a:t>
            </a:r>
          </a:p>
          <a:p>
            <a:pPr lvl="2" eaLnBrk="1" hangingPunct="1"/>
            <a:r>
              <a:rPr lang="en-US" dirty="0"/>
              <a:t>Light sources</a:t>
            </a:r>
          </a:p>
          <a:p>
            <a:pPr lvl="2" eaLnBrk="1" hangingPunct="1"/>
            <a:r>
              <a:rPr lang="en-US" dirty="0"/>
              <a:t>Material properties</a:t>
            </a:r>
          </a:p>
          <a:p>
            <a:pPr lvl="1" eaLnBrk="1" hangingPunct="1"/>
            <a:r>
              <a:rPr lang="en-US" dirty="0"/>
              <a:t>Simulate the bouncing of light rays</a:t>
            </a:r>
          </a:p>
          <a:p>
            <a:pPr lvl="2" eaLnBrk="1" hangingPunct="1"/>
            <a:r>
              <a:rPr lang="en-US" dirty="0"/>
              <a:t>Trace ray from eye through image pixel to see what it hits</a:t>
            </a:r>
          </a:p>
          <a:p>
            <a:pPr lvl="2" eaLnBrk="1" hangingPunct="1"/>
            <a:r>
              <a:rPr lang="en-US" dirty="0"/>
              <a:t>From there, bounce ray in reflection direction, towards light source, etc.</a:t>
            </a:r>
          </a:p>
          <a:p>
            <a:pPr lvl="2" eaLnBrk="1" hangingPunct="1"/>
            <a:r>
              <a:rPr lang="en-US" dirty="0"/>
              <a:t>Thus, model physics of emission, reflection, transmission, etc. (backwards)</a:t>
            </a:r>
          </a:p>
          <a:p>
            <a:pPr lvl="2" eaLnBrk="1" hangingPunct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7CBF70BB-1C90-1640-98E9-B83583C379D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Sunsethf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3974" name="Picture 4" descr="sunseth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ray-trace…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Transparency?</a:t>
            </a:r>
          </a:p>
          <a:p>
            <a:pPr eaLnBrk="1" hangingPunct="1"/>
            <a:r>
              <a:rPr lang="en-US"/>
              <a:t>Refraction?</a:t>
            </a:r>
          </a:p>
          <a:p>
            <a:pPr eaLnBrk="1" hangingPunct="1"/>
            <a:r>
              <a:rPr lang="en-US"/>
              <a:t>Reflection?</a:t>
            </a:r>
          </a:p>
          <a:p>
            <a:pPr eaLnBrk="1" hangingPunct="1"/>
            <a:r>
              <a:rPr lang="en-US"/>
              <a:t>Fog?</a:t>
            </a:r>
          </a:p>
          <a:p>
            <a:pPr eaLnBrk="1" hangingPunct="1"/>
            <a:r>
              <a:rPr lang="en-US"/>
              <a:t>Anti-aliasing?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858078" y="432008"/>
            <a:ext cx="7648575" cy="1143000"/>
          </a:xfrm>
        </p:spPr>
        <p:txBody>
          <a:bodyPr/>
          <a:lstStyle/>
          <a:p>
            <a:pPr eaLnBrk="1" hangingPunct="1"/>
            <a:r>
              <a:rPr lang="en-US" dirty="0"/>
              <a:t>Drawbacks of ray tracing?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8078" y="1981200"/>
            <a:ext cx="7696200" cy="4876800"/>
          </a:xfrm>
        </p:spPr>
        <p:txBody>
          <a:bodyPr/>
          <a:lstStyle/>
          <a:p>
            <a:pPr eaLnBrk="1" hangingPunct="1"/>
            <a:r>
              <a:rPr lang="en-US" dirty="0"/>
              <a:t>Time: many rays are needed per pixel…</a:t>
            </a:r>
          </a:p>
          <a:p>
            <a:pPr lvl="1" eaLnBrk="1" hangingPunct="1"/>
            <a:r>
              <a:rPr lang="en-US" dirty="0"/>
              <a:t>Up to 25 rays through each pixel</a:t>
            </a:r>
          </a:p>
          <a:p>
            <a:pPr lvl="1" eaLnBrk="1" hangingPunct="1"/>
            <a:r>
              <a:rPr lang="en-US" dirty="0"/>
              <a:t>Each ray may bounce and split many times</a:t>
            </a:r>
          </a:p>
          <a:p>
            <a:pPr lvl="1" eaLnBrk="1" hangingPunct="1"/>
            <a:r>
              <a:rPr lang="en-US" dirty="0"/>
              <a:t>Each ray tested for intersection with many objects</a:t>
            </a:r>
          </a:p>
          <a:p>
            <a:pPr lvl="1" eaLnBrk="1" hangingPunct="1"/>
            <a:r>
              <a:rPr lang="en-US" dirty="0"/>
              <a:t>Need to be able to compute intersection with shape and ray, bounce angles, etc.</a:t>
            </a:r>
          </a:p>
          <a:p>
            <a:pPr eaLnBrk="1" hangingPunct="1"/>
            <a:r>
              <a:rPr lang="en-US" dirty="0"/>
              <a:t>Shape limitations</a:t>
            </a:r>
          </a:p>
          <a:p>
            <a:pPr eaLnBrk="1" hangingPunct="1"/>
            <a:r>
              <a:rPr lang="en-US" dirty="0"/>
              <a:t>Hard lighting</a:t>
            </a:r>
          </a:p>
          <a:p>
            <a:pPr lvl="1" eaLnBrk="1" hangingPunct="1"/>
            <a:r>
              <a:rPr lang="en-US" dirty="0"/>
              <a:t>No soft shadows, inter-object diffusion, etc</a:t>
            </a:r>
          </a:p>
          <a:p>
            <a:pPr lvl="1" eaLnBrk="1" hangingPunct="1">
              <a:buFont typeface="Wingdings" charset="2"/>
              <a:buNone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Ray Tracing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ray tracing:</a:t>
            </a:r>
          </a:p>
          <a:p>
            <a:pPr lvl="1"/>
            <a:r>
              <a:rPr lang="en-US" dirty="0"/>
              <a:t>hard shadows</a:t>
            </a:r>
          </a:p>
          <a:p>
            <a:pPr lvl="1"/>
            <a:r>
              <a:rPr lang="en-US" dirty="0"/>
              <a:t>no color bleeding</a:t>
            </a:r>
          </a:p>
          <a:p>
            <a:pPr lvl="1"/>
            <a:r>
              <a:rPr lang="en-US" dirty="0"/>
              <a:t>Slow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How else could you generate realistic-looking images – without the hard shadows and aliasing? Color bleed?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F94B1C0A-7903-DE4B-B0BB-39E5B86C8C2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Radiosity in POV-Ray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166" name="Picture 4" descr="r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Radiosity</a:t>
            </a: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8565" y="1981200"/>
            <a:ext cx="7696200" cy="4393096"/>
          </a:xfrm>
        </p:spPr>
        <p:txBody>
          <a:bodyPr/>
          <a:lstStyle/>
          <a:p>
            <a:pPr eaLnBrk="1" hangingPunct="1"/>
            <a:r>
              <a:rPr lang="en-US" dirty="0"/>
              <a:t>Treat each patch as reflector and emitter of light</a:t>
            </a:r>
          </a:p>
          <a:p>
            <a:pPr eaLnBrk="1" hangingPunct="1"/>
            <a:r>
              <a:rPr lang="en-US" dirty="0"/>
              <a:t>Each patch affects every other patch depending on distance, orientation, occlusion etc.</a:t>
            </a:r>
          </a:p>
          <a:p>
            <a:pPr eaLnBrk="1" hangingPunct="1"/>
            <a:r>
              <a:rPr lang="en-US" dirty="0"/>
              <a:t>Let light "bounce around" for a few iterations to compute the amount of light reaching a patch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1285875" y="6465888"/>
            <a:ext cx="7696200" cy="242887"/>
          </a:xfrm>
        </p:spPr>
        <p:txBody>
          <a:bodyPr/>
          <a:lstStyle/>
          <a:p>
            <a:pPr algn="ctr">
              <a:buFont typeface="Wingdings" charset="2"/>
              <a:buNone/>
            </a:pPr>
            <a:r>
              <a:rPr lang="en-US" sz="1000"/>
              <a:t>Image: Wikipedia</a:t>
            </a:r>
          </a:p>
        </p:txBody>
      </p:sp>
      <p:pic>
        <p:nvPicPr>
          <p:cNvPr id="9319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95" y="980661"/>
            <a:ext cx="9151696" cy="48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834" y="1997076"/>
            <a:ext cx="7696200" cy="3939898"/>
          </a:xfrm>
        </p:spPr>
        <p:txBody>
          <a:bodyPr/>
          <a:lstStyle/>
          <a:p>
            <a:r>
              <a:rPr lang="en-US" dirty="0"/>
              <a:t>We need to know the percentage of the light leaving one patch that reaches another (form factor).</a:t>
            </a:r>
          </a:p>
          <a:p>
            <a:r>
              <a:rPr lang="en-US" dirty="0"/>
              <a:t>How to compute?</a:t>
            </a:r>
          </a:p>
        </p:txBody>
      </p:sp>
    </p:spTree>
    <p:extLst>
      <p:ext uri="{BB962C8B-B14F-4D97-AF65-F5344CB8AC3E}">
        <p14:creationId xmlns:p14="http://schemas.microsoft.com/office/powerpoint/2010/main" val="3647433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Hemicube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factor computation:</a:t>
            </a:r>
          </a:p>
          <a:p>
            <a:pPr lvl="1"/>
            <a:r>
              <a:rPr lang="en-US" dirty="0"/>
              <a:t>Put a </a:t>
            </a:r>
            <a:r>
              <a:rPr lang="en-US" dirty="0" err="1"/>
              <a:t>hemicube</a:t>
            </a:r>
            <a:r>
              <a:rPr lang="en-US" dirty="0"/>
              <a:t> around patch reference point</a:t>
            </a:r>
          </a:p>
          <a:p>
            <a:pPr lvl="1"/>
            <a:r>
              <a:rPr lang="en-US" dirty="0"/>
              <a:t>Render an image in each of five directions</a:t>
            </a:r>
          </a:p>
          <a:p>
            <a:pPr lvl="1"/>
            <a:r>
              <a:rPr lang="en-US" dirty="0"/>
              <a:t>Count pixels…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4" y="3911048"/>
            <a:ext cx="2866336" cy="2866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979310"/>
            <a:ext cx="2794552" cy="27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93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Radiosity summary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1330" y="2067339"/>
            <a:ext cx="7696200" cy="4280452"/>
          </a:xfrm>
        </p:spPr>
        <p:txBody>
          <a:bodyPr/>
          <a:lstStyle/>
          <a:p>
            <a:pPr eaLnBrk="1" hangingPunct="1"/>
            <a:r>
              <a:rPr lang="en-US" dirty="0"/>
              <a:t>Radiosity gives wonderful soft shading</a:t>
            </a:r>
          </a:p>
          <a:p>
            <a:pPr eaLnBrk="1" hangingPunct="1"/>
            <a:r>
              <a:rPr lang="en-US" dirty="0"/>
              <a:t>But even slower than ray tracing…</a:t>
            </a:r>
          </a:p>
          <a:p>
            <a:pPr eaLnBrk="1" hangingPunct="1"/>
            <a:r>
              <a:rPr lang="en-US" dirty="0"/>
              <a:t>Can't do reflection, refraction, specular highlights with radiosity</a:t>
            </a:r>
          </a:p>
          <a:p>
            <a:pPr eaLnBrk="1" hangingPunct="1"/>
            <a:r>
              <a:rPr lang="en-US" dirty="0"/>
              <a:t>Can </a:t>
            </a:r>
            <a:r>
              <a:rPr lang="en-US" i="1" dirty="0"/>
              <a:t>combine</a:t>
            </a:r>
            <a:r>
              <a:rPr lang="en-US" dirty="0"/>
              <a:t> ray tracing and radiosity for best of both worlds (and twice the time)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897835" y="365746"/>
            <a:ext cx="7648575" cy="1143000"/>
          </a:xfrm>
        </p:spPr>
        <p:txBody>
          <a:bodyPr/>
          <a:lstStyle/>
          <a:p>
            <a:pPr eaLnBrk="1" hangingPunct="1"/>
            <a:r>
              <a:rPr lang="en-US" dirty="0"/>
              <a:t>Modeling the World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camera {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location  &lt;0, 5, -5&gt;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look_at   &lt;0, 0, 0&gt;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angle 58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light_source { &lt;-20, 30, -25&gt;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color red 0.6 green 0.6 blue 0.6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Courier New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blob {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threshold 0.5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sphere   { &lt;-2, 0, 0&gt;, 1, 2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cylinder { &lt;-2, 0, 0&gt;, &lt;2, 0, 0&gt;, 0.5, 1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cylinder { &lt;0, 0, -2&gt;, &lt;0, 0, 2&gt;, 0.5, 1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cylinder { &lt;0, -2, 0&gt;, &lt;0, 2, 0&gt;, 0.5, 1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pigment  { color red 1 green 0 blue 0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finish   { ambient 0.2 diffuse 0.8 phong 1 }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  rotate &lt;0, 20, 0&gt;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Rendering pipeline</a:t>
            </a:r>
          </a:p>
        </p:txBody>
      </p:sp>
      <p:sp>
        <p:nvSpPr>
          <p:cNvPr id="131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Where does lighting happen? Shading? Reflections? Resizing and moving objects? </a:t>
            </a:r>
            <a:r>
              <a:rPr lang="en-US"/>
              <a:t>Textures? </a:t>
            </a:r>
            <a:r>
              <a:rPr lang="en-US" dirty="0"/>
              <a:t>Bump mapping? Displacement mapping? Hidden surface removal?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7" y="3208338"/>
            <a:ext cx="8372176" cy="9268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History of Interactive Graphics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295400" y="6473825"/>
            <a:ext cx="7696200" cy="231775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en-US" sz="1000"/>
              <a:t>http://www.geeks3d.com/20080810/graphics-rendering-pipelines/</a:t>
            </a:r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6563"/>
            <a:ext cx="914400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Nvidia: Moore's Law is Dead, </a:t>
            </a:r>
            <a:br>
              <a:rPr lang="en-US" sz="3200" b="1"/>
            </a:br>
            <a:r>
              <a:rPr lang="en-US" sz="3200" b="1"/>
              <a:t>Multi-core Not Future</a:t>
            </a:r>
            <a:endParaRPr lang="en-US" sz="320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93709" y="1802410"/>
            <a:ext cx="8950291" cy="1749173"/>
          </a:xfrm>
        </p:spPr>
        <p:txBody>
          <a:bodyPr/>
          <a:lstStyle/>
          <a:p>
            <a:r>
              <a:rPr lang="en-US" dirty="0"/>
              <a:t>According to NVidia, the future is not a few cores optimized for serial performance speed, it's many smaller processors optimized for power consumption.</a:t>
            </a:r>
          </a:p>
          <a:p>
            <a:endParaRPr lang="en-US" dirty="0"/>
          </a:p>
        </p:txBody>
      </p:sp>
      <p:pic>
        <p:nvPicPr>
          <p:cNvPr id="2765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482" y="3248898"/>
            <a:ext cx="5587240" cy="335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Ray thru pixel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4518" name="Picture 5" descr="ray2"/>
          <p:cNvPicPr>
            <a:picLocks noChangeAspect="1" noChangeArrowheads="1"/>
          </p:cNvPicPr>
          <p:nvPr/>
        </p:nvPicPr>
        <p:blipFill>
          <a:blip r:embed="rId2"/>
          <a:srcRect l="4645" r="7433"/>
          <a:stretch>
            <a:fillRect/>
          </a:stretch>
        </p:blipFill>
        <p:spPr bwMode="auto">
          <a:xfrm>
            <a:off x="31750" y="808382"/>
            <a:ext cx="9112250" cy="604961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D50DD-E0B4-4F4D-BCF4-0CD17D9A1BD5}"/>
              </a:ext>
            </a:extLst>
          </p:cNvPr>
          <p:cNvSpPr txBox="1"/>
          <p:nvPr/>
        </p:nvSpPr>
        <p:spPr>
          <a:xfrm>
            <a:off x="3140765" y="81754"/>
            <a:ext cx="247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Ray Tracing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Flat blob</a:t>
            </a:r>
          </a:p>
        </p:txBody>
      </p:sp>
      <p:pic>
        <p:nvPicPr>
          <p:cNvPr id="65541" name="Picture 2" descr="blob1c-fl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5373"/>
            <a:ext cx="9144000" cy="67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A0D0A0-42B4-3B43-9C9B-A0653E541558}"/>
              </a:ext>
            </a:extLst>
          </p:cNvPr>
          <p:cNvSpPr txBox="1"/>
          <p:nvPr/>
        </p:nvSpPr>
        <p:spPr>
          <a:xfrm>
            <a:off x="3339548" y="139308"/>
            <a:ext cx="222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Ray Tracing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6758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66777B82-EACE-D940-B41B-921E37E263E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Bounce toward lights</a:t>
            </a:r>
          </a:p>
        </p:txBody>
      </p:sp>
      <p:pic>
        <p:nvPicPr>
          <p:cNvPr id="67589" name="Picture 3" descr="ray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390525"/>
            <a:ext cx="10896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Shadows</a:t>
            </a:r>
          </a:p>
        </p:txBody>
      </p:sp>
      <p:pic>
        <p:nvPicPr>
          <p:cNvPr id="69637" name="Picture 2" descr="ray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390525"/>
            <a:ext cx="10896600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A87B5F08-2E71-D643-A555-A6226A2EDDC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Shaded blob</a:t>
            </a:r>
          </a:p>
        </p:txBody>
      </p:sp>
      <p:pic>
        <p:nvPicPr>
          <p:cNvPr id="70661" name="Picture 2" descr="blob1c-diffus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2"/>
          <p:cNvSpPr>
            <a:spLocks noGrp="1"/>
          </p:cNvSpPr>
          <p:nvPr>
            <p:ph type="dt" sz="quarter" idx="4294967295"/>
          </p:nvPr>
        </p:nvSpPr>
        <p:spPr>
          <a:xfrm>
            <a:off x="510540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Interactive Computer Graphics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4038600" cy="3810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Chapter 1 - </a:t>
            </a:r>
            <a:fld id="{9E2E1F3C-A20F-8645-83CA-4CD2AC5075D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Blob with Highlights</a:t>
            </a:r>
          </a:p>
        </p:txBody>
      </p:sp>
      <p:pic>
        <p:nvPicPr>
          <p:cNvPr id="71685" name="Picture 3" descr="blob1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12741</TotalTime>
  <Words>1058</Words>
  <Application>Microsoft Macintosh PowerPoint</Application>
  <PresentationFormat>On-screen Show (4:3)</PresentationFormat>
  <Paragraphs>161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Courier New</vt:lpstr>
      <vt:lpstr>Tahoma</vt:lpstr>
      <vt:lpstr>Wingdings</vt:lpstr>
      <vt:lpstr>Blends</vt:lpstr>
      <vt:lpstr>PowerPoint Presentation</vt:lpstr>
      <vt:lpstr>How does Ray-Tracing work?</vt:lpstr>
      <vt:lpstr>Modeling the World</vt:lpstr>
      <vt:lpstr>Ray thru pixel</vt:lpstr>
      <vt:lpstr>Flat blob</vt:lpstr>
      <vt:lpstr>Bounce toward lights</vt:lpstr>
      <vt:lpstr>Shadows</vt:lpstr>
      <vt:lpstr>Shaded blob</vt:lpstr>
      <vt:lpstr>Blob with Highlights</vt:lpstr>
      <vt:lpstr>Blob with ground plane</vt:lpstr>
      <vt:lpstr>Blob with transparency</vt:lpstr>
      <vt:lpstr>Blob with refraction</vt:lpstr>
      <vt:lpstr>Types of illumination</vt:lpstr>
      <vt:lpstr>What are these made of?</vt:lpstr>
      <vt:lpstr>Material types</vt:lpstr>
      <vt:lpstr>Finishes</vt:lpstr>
      <vt:lpstr>Textures</vt:lpstr>
      <vt:lpstr>Surface (Ripples)</vt:lpstr>
      <vt:lpstr>POV-Ray Primitives</vt:lpstr>
      <vt:lpstr>Sunsethf</vt:lpstr>
      <vt:lpstr>How to ray-trace…</vt:lpstr>
      <vt:lpstr>Drawbacks of ray tracing?</vt:lpstr>
      <vt:lpstr>Beyond Ray Tracing</vt:lpstr>
      <vt:lpstr>Radiosity in POV-Ray</vt:lpstr>
      <vt:lpstr>Radiosity</vt:lpstr>
      <vt:lpstr>PowerPoint Presentation</vt:lpstr>
      <vt:lpstr>Form factors</vt:lpstr>
      <vt:lpstr>Hemicube algorithm</vt:lpstr>
      <vt:lpstr>Radiosity summary</vt:lpstr>
      <vt:lpstr>Rendering pipeline</vt:lpstr>
      <vt:lpstr>History of Interactive Graphics</vt:lpstr>
      <vt:lpstr>Nvidia: Moore's Law is Dead,  Multi-core Not Future</vt:lpstr>
    </vt:vector>
  </TitlesOfParts>
  <Company>Calvin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Plantinga</dc:creator>
  <cp:lastModifiedBy>Barbara Hecker</cp:lastModifiedBy>
  <cp:revision>152</cp:revision>
  <cp:lastPrinted>1601-01-01T00:00:00Z</cp:lastPrinted>
  <dcterms:created xsi:type="dcterms:W3CDTF">2011-03-17T14:48:07Z</dcterms:created>
  <dcterms:modified xsi:type="dcterms:W3CDTF">2018-10-21T18:16:55Z</dcterms:modified>
</cp:coreProperties>
</file>