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9"/>
  </p:notesMasterIdLst>
  <p:handoutMasterIdLst>
    <p:handoutMasterId r:id="rId70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403" r:id="rId13"/>
    <p:sldId id="404" r:id="rId14"/>
    <p:sldId id="342" r:id="rId15"/>
    <p:sldId id="343" r:id="rId16"/>
    <p:sldId id="348" r:id="rId17"/>
    <p:sldId id="399" r:id="rId18"/>
    <p:sldId id="349" r:id="rId19"/>
    <p:sldId id="350" r:id="rId20"/>
    <p:sldId id="351" r:id="rId21"/>
    <p:sldId id="352" r:id="rId22"/>
    <p:sldId id="353" r:id="rId23"/>
    <p:sldId id="360" r:id="rId24"/>
    <p:sldId id="361" r:id="rId25"/>
    <p:sldId id="362" r:id="rId26"/>
    <p:sldId id="363" r:id="rId27"/>
    <p:sldId id="419" r:id="rId28"/>
    <p:sldId id="365" r:id="rId29"/>
    <p:sldId id="366" r:id="rId30"/>
    <p:sldId id="367" r:id="rId31"/>
    <p:sldId id="400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401" r:id="rId51"/>
    <p:sldId id="431" r:id="rId52"/>
    <p:sldId id="432" r:id="rId53"/>
    <p:sldId id="433" r:id="rId54"/>
    <p:sldId id="434" r:id="rId55"/>
    <p:sldId id="435" r:id="rId56"/>
    <p:sldId id="436" r:id="rId57"/>
    <p:sldId id="437" r:id="rId58"/>
    <p:sldId id="438" r:id="rId59"/>
    <p:sldId id="439" r:id="rId60"/>
    <p:sldId id="440" r:id="rId61"/>
    <p:sldId id="441" r:id="rId62"/>
    <p:sldId id="442" r:id="rId63"/>
    <p:sldId id="443" r:id="rId64"/>
    <p:sldId id="444" r:id="rId65"/>
    <p:sldId id="445" r:id="rId66"/>
    <p:sldId id="446" r:id="rId67"/>
    <p:sldId id="395" r:id="rId6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00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950" y="43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58"/>
    </p:cViewPr>
  </p:sorterViewPr>
  <p:notesViewPr>
    <p:cSldViewPr snapToGrid="0"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241D02D-F0BE-479D-BFAE-28F6DABC06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9A33344-A246-47EE-87AD-DC2B769C31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AF886B7E-9DF3-450F-92F2-1A3BF26B8AC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53339C26-84D6-4CAB-9ACB-F216D65381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fld id="{DF7B4608-F3D0-4E52-ABA4-6F2681683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45CDFB-7A76-4C4D-913D-3C7D6FE5DE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FB24A69-0B86-44C0-95FA-F8D9A69311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AA27146D-C92E-4EEF-9F79-56BA93AB21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01186F9-B596-4A19-9264-7D2B4FC636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C645014-0F43-4A0F-901D-B500E062F2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87C6AF3-49D0-4016-A1FB-7B03E0453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fld id="{47794835-A72A-4AEF-B6EC-BD8CE85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99622B3D-0367-4444-9539-0A19B9C5C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0F231A0-42E6-42C1-AA16-355CDC8B6E93}" type="slidenum">
              <a:rPr lang="en-US" altLang="en-US">
                <a:latin typeface="Helvetica" panose="020B0604020202020204" pitchFamily="34" charset="0"/>
              </a:rPr>
              <a:pPr/>
              <a:t>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EA8275E6-FD6A-48F9-B73C-B9CBBABB92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0E929097-3E92-4823-A49C-65FB8759C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CE0E1E75-0157-44F3-9622-F350D085C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07A095-AA18-4824-800F-5810C91ED729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325FA7A5-5293-4037-A8FE-84A57628C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B76E2EA0-63AB-4CE6-9C1C-A93A950A4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F9EA5C68-574E-43D3-8AA4-1A0D2027A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CBCCD95-CD05-47DB-845C-969685A4B775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6CC32CC-C84C-408C-875E-EC881AC2B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316F2FD8-38C8-4D92-A346-9A90DEADB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1B43D4C6-B078-49B2-94A6-F75E86081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EA43B7E-7F16-4CAA-8D0B-87BEF463E3F2}" type="slidenum">
              <a:rPr lang="en-US" altLang="en-US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292BC99-152D-4943-9445-C6754FFD2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9E8606BA-AF5C-481E-B48E-40B54C2A2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F7928AB6-7C3B-4284-B62D-52F8811E9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0F6CBA1-5D3E-43EC-A5A8-ECCA8CDA3AD6}" type="slidenum">
              <a:rPr lang="en-US" altLang="en-US">
                <a:latin typeface="Helvetica" panose="020B0604020202020204" pitchFamily="34" charset="0"/>
              </a:rPr>
              <a:pPr/>
              <a:t>15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A8E06C7-855A-4A71-93B8-11AE283BF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7B26E9D-0999-4B30-AAA7-486C7B89D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C1E2D357-98EF-44EF-B229-8FA6D5243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A78D6B-1C3F-43B1-8131-69093AE887F4}" type="slidenum">
              <a:rPr lang="en-US" altLang="en-US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9137F58-B6E2-4DA1-8F77-D8941EA61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923125C-6B37-4814-8FA7-9CCA22E99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EA5E9E73-6680-4E2A-BDBC-23CBA418BA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949489-9DD0-4351-83D6-B782AC42A5C2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B84BDA33-3B5E-4843-A374-C409C28EBA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DCD1BC93-1450-4427-8557-C475503C4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23FCA68B-76DE-4E19-AFEB-C704D673A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AA47A3-9678-4904-932E-9EDB75B03B24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DA20A22-D5AD-48A6-BFB6-E91F19D04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3B366905-0837-46D1-8A35-E7D3946BB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4DF6CBB8-BE1B-4115-8FA4-3DA7E6684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8548D9-7E48-4BD7-865E-CD96DE02414D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6AA81E7E-1E15-49B4-BC44-1BDAD2867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0D836AD2-F06B-4210-85C4-32B1FA7D4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13C20D6-3B91-4BDF-A0EB-A01D448F9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8747A0-3F23-4346-9D94-40B7D7FD4BD7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DF4BF30-6508-4917-B4C4-0D2D5FF3D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BA14F544-E18E-4FD8-8779-D7DF3900C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50C617EC-69D7-48FD-96B7-888407EFA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2E3722-5434-4F37-913B-2B1F1F97A901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6E09880E-5593-4F49-B83A-199813924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2A483F1E-ED51-4E4A-83B7-93984987F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9F30B147-5EF2-41FD-A336-400E42907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E255C31-64E2-43F9-BBBD-9CEB59C57D52}" type="slidenum">
              <a:rPr lang="en-US" altLang="en-US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B2EF8695-F0C2-4FCB-9C59-377007B3A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A0CE4DCE-61B5-44FB-9697-E30B508F9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6243B76-2943-42FA-AE2E-8057E0DD3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09C96D-E87B-4C31-99FE-48B6AE2110B9}" type="slidenum">
              <a:rPr lang="en-US" altLang="en-US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A9262E4-57B9-4642-B155-37E91B7CC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0A1AB74C-BD95-4DD3-84AC-B364BD691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901C5943-A604-4186-BD17-441B8EDDC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BD022F-97F0-4574-BB51-63412DE8BAAC}" type="slidenum">
              <a:rPr lang="en-US" altLang="en-US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F507C2D-484D-4A5B-B922-81627BBC5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03FF2E32-DC03-4BBA-B152-8A4AC669F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E23A9656-86B1-4C99-926E-64E7EC4E8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CB05FC-BB22-4350-90D1-FD01A765181B}" type="slidenum">
              <a:rPr lang="en-US" altLang="en-US">
                <a:latin typeface="Helvetica" panose="020B0604020202020204" pitchFamily="34" charset="0"/>
              </a:rPr>
              <a:pPr/>
              <a:t>25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512BC6C-8103-4427-AE5D-8B1656598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365BBC49-203D-48FB-B5E3-E304CAFE6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46A3333C-AE35-4AAE-8347-17622A596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A05447-E3CE-4EF1-A94F-D7CBC0B7D017}" type="slidenum">
              <a:rPr lang="en-US" altLang="en-US">
                <a:latin typeface="Helvetica" panose="020B0604020202020204" pitchFamily="34" charset="0"/>
              </a:rPr>
              <a:pPr/>
              <a:t>26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F3D210D4-6BF0-4A24-8068-30C18155C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F3DC1F24-2CCF-4C8C-A244-1B90B164B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8C2DA0D5-8D6D-4EE4-9EE4-6DBD76E8F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5F994C-A057-4A63-AE72-3FF0DACC8E52}" type="slidenum">
              <a:rPr lang="en-US" altLang="en-US">
                <a:latin typeface="Helvetica" panose="020B0604020202020204" pitchFamily="34" charset="0"/>
              </a:rPr>
              <a:pPr/>
              <a:t>29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B2AAB34-98DF-4C8C-A90B-B710AF16F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FF7C1FB6-D31C-46B7-9D58-808998AF7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1F8059EB-C1F4-41C7-8BDD-788F7EBF2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913BD3-2B56-45D2-9EE3-2D6BA22F452A}" type="slidenum">
              <a:rPr lang="en-US" altLang="en-US">
                <a:latin typeface="Helvetica" panose="020B0604020202020204" pitchFamily="34" charset="0"/>
              </a:rPr>
              <a:pPr/>
              <a:t>30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858E480D-A895-4DA3-BB9A-E02ED49B5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96BF19E-94FF-4012-BDC7-437E159A1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AD03251D-B2B5-4661-A4DC-47F059246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8E53CD-0E68-44EA-8FA1-CA1DA7ACA031}" type="slidenum">
              <a:rPr lang="en-US" altLang="en-US">
                <a:latin typeface="Helvetica" panose="020B0604020202020204" pitchFamily="34" charset="0"/>
              </a:rPr>
              <a:pPr/>
              <a:t>31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816B22A-223C-46BB-B5D9-3EF020289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40F016C1-8C0F-4D11-B19D-1B0E182EE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8408D356-8C72-4527-8A9E-B805AC785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4299F4-DE32-472A-828E-99AC97F85AD6}" type="slidenum">
              <a:rPr lang="en-US" altLang="en-US">
                <a:latin typeface="Helvetica" panose="020B0604020202020204" pitchFamily="34" charset="0"/>
              </a:rPr>
              <a:pPr/>
              <a:t>32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22E28FCD-1056-4D3D-9ACD-83965BCF1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C10C43C3-A73A-42A6-A35F-C138D4AF4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63E5A769-B41F-409B-96F7-18D03BDE4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4B1DCA8-7D2E-45C2-A17E-B777FE8BF056}" type="slidenum">
              <a:rPr lang="en-US" altLang="en-US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8F55E19D-E8B3-4452-A038-9BCF911F5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6D1C4F68-5A97-427E-AB9C-31AA19BCF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A160A673-73B6-4D0B-AE41-7400795590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9055B3-7CA8-468D-80A4-EFD1891BDB98}" type="slidenum">
              <a:rPr lang="en-US" altLang="en-US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BEA9070E-1FCE-4DD4-AEED-61B1DD5C8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F3319BC-D57C-4115-A220-CA1578D21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16CDF5D-5DA4-4CFA-BCC7-390A2861E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AABF19-B1BB-4598-B75E-B058130364E3}" type="slidenum">
              <a:rPr lang="en-US" altLang="en-US">
                <a:latin typeface="Helvetica" panose="020B0604020202020204" pitchFamily="34" charset="0"/>
              </a:rPr>
              <a:pPr/>
              <a:t>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FB5F106-41EE-4364-BF1E-20D5C6B2A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294DEFC-309C-4B8E-9AC7-318287BBA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C3F4BD51-7370-4471-9455-9FAA962FE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D35ECC-3C35-45A9-90FF-173B28872470}" type="slidenum">
              <a:rPr lang="en-US" altLang="en-US">
                <a:latin typeface="Helvetica" panose="020B0604020202020204" pitchFamily="34" charset="0"/>
              </a:rPr>
              <a:pPr/>
              <a:t>35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0AB19387-36B0-44FF-A334-CD940F2A7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5F188A5-8C67-46D5-8035-90BDFED9F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C05E2778-289B-4FA5-A492-109BEB533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7FBAA6-8447-4B86-94DA-8EBECE675900}" type="slidenum">
              <a:rPr lang="en-US" altLang="en-US">
                <a:latin typeface="Helvetica" panose="020B0604020202020204" pitchFamily="34" charset="0"/>
              </a:rPr>
              <a:pPr/>
              <a:t>36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79229461-A223-439E-9F67-F96DEE523F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1408816B-F76B-4AC2-A2E1-9FCADC0E3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CC0926BF-5F58-45F3-886B-2FC15B7FF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89229-DE4E-445F-987B-9FB85B6EB635}" type="slidenum">
              <a:rPr lang="en-US" altLang="en-US">
                <a:latin typeface="Helvetica" panose="020B0604020202020204" pitchFamily="34" charset="0"/>
              </a:rPr>
              <a:pPr/>
              <a:t>37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77D4AAE1-3D09-4155-A61A-3F1F36C42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86A985B6-3037-4C54-BA8E-73201FFC5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E95F55ED-CF22-47BB-A4F1-B460B1D8B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3E603D-49B1-4296-AFD2-423EB8C53B4D}" type="slidenum">
              <a:rPr lang="en-US" altLang="en-US">
                <a:latin typeface="Helvetica" panose="020B0604020202020204" pitchFamily="34" charset="0"/>
              </a:rPr>
              <a:pPr/>
              <a:t>38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9BC7AB09-93B9-4BA4-877E-3CCE3D14D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4F8C03A3-1A3A-401F-BD0A-A1C0DA492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12E9F2BA-6286-4675-A574-E6B57F2B8F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9A63ADF-0873-41FA-9C34-062DC213BF4E}" type="slidenum">
              <a:rPr lang="en-US" altLang="en-US">
                <a:latin typeface="Helvetica" panose="020B0604020202020204" pitchFamily="34" charset="0"/>
              </a:rPr>
              <a:pPr/>
              <a:t>39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B25B9E3-8879-4B53-9B9A-FE00C8F84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F12CBF22-8D18-428E-9818-515DCCEEC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6044D9D1-4022-4B17-AC3A-FC63E3105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553468A-38EB-46C6-BF85-948BB8C046E0}" type="slidenum">
              <a:rPr lang="en-US" altLang="en-US">
                <a:latin typeface="Helvetica" panose="020B0604020202020204" pitchFamily="34" charset="0"/>
              </a:rPr>
              <a:pPr/>
              <a:t>40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34DA4BF8-CC55-4E4C-B1AE-1BCAB50DA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02ECD0A4-9571-447C-BBD7-4957F7444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CA676750-B4D3-4F18-AA52-519F9E769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EE3CDB-421C-4E33-8E8E-873AD4598F3E}" type="slidenum">
              <a:rPr lang="en-US" altLang="en-US">
                <a:latin typeface="Helvetica" panose="020B0604020202020204" pitchFamily="34" charset="0"/>
              </a:rPr>
              <a:pPr/>
              <a:t>41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B9B86B8A-9592-4F2B-88CC-5725A5D372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A6A5A5C3-6C82-4C1B-950D-A1B6687A4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7C44AEC8-02CE-442B-AD2A-963292252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4EA03B-198F-4011-9BDC-983A5F1750D4}" type="slidenum">
              <a:rPr lang="en-US" altLang="en-US">
                <a:latin typeface="Helvetica" panose="020B0604020202020204" pitchFamily="34" charset="0"/>
              </a:rPr>
              <a:pPr/>
              <a:t>42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5B237BFB-5094-48A6-8D1D-812AB43C8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CDCBE579-7F53-441F-BC12-B153F1DDD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AEEB3116-0A89-4DB2-9F89-097868556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3D6632-CA5F-4B56-8AD9-AB8805051578}" type="slidenum">
              <a:rPr lang="en-US" altLang="en-US">
                <a:latin typeface="Helvetica" panose="020B0604020202020204" pitchFamily="34" charset="0"/>
              </a:rPr>
              <a:pPr/>
              <a:t>44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1A4D3144-9169-4202-8CFC-05EBC6596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F45851CC-2986-4769-9EDF-BD13E088F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9FDADC0-F5DF-4D1F-B8F6-B07400DF0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A4E3610-9E09-4C5F-B265-434A74CEF86E}" type="slidenum">
              <a:rPr lang="en-US" altLang="en-US">
                <a:latin typeface="Helvetica" panose="020B0604020202020204" pitchFamily="34" charset="0"/>
              </a:rPr>
              <a:pPr/>
              <a:t>45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D4BE53D0-AA2F-4499-8CF1-022EEB9C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1B8BC2EB-E345-4207-8D96-428E55C5D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4CBE908-8BB0-4DF6-A630-7278A1DB2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2CC5BE-059E-4E33-A616-7566B8C50E03}" type="slidenum">
              <a:rPr lang="en-US" altLang="en-US">
                <a:latin typeface="Helvetica" panose="020B0604020202020204" pitchFamily="34" charset="0"/>
              </a:rPr>
              <a:pPr/>
              <a:t>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C41B09B-CF38-410C-AB74-BB59838E0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0C60F9F9-E7B8-45A8-91CF-E2EF6341B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D38E2BCC-6763-4F93-9A27-415FB4345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D9B9FD1-100D-4C2E-9427-0CDF0A2FB98D}" type="slidenum">
              <a:rPr lang="en-US" altLang="en-US">
                <a:latin typeface="Helvetica" panose="020B0604020202020204" pitchFamily="34" charset="0"/>
              </a:rPr>
              <a:pPr/>
              <a:t>46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4627EDFF-B8C3-4BDD-9F08-8EF15D1B4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27F1191-666F-4ECF-896F-F12B93A3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395AA5DD-A159-4BC8-B0B4-62C228F8A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A29CC0-F102-4AA1-A9A2-5E8696EDCEA1}" type="slidenum">
              <a:rPr lang="en-US" altLang="en-US">
                <a:latin typeface="Helvetica" panose="020B0604020202020204" pitchFamily="34" charset="0"/>
              </a:rPr>
              <a:pPr/>
              <a:t>47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72118A2F-2588-4308-98F3-4C540E019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D0D00539-4C19-4343-8F60-D0ECE1BCE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2869BB6A-A424-4A9F-8F08-9E5CED4A3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D26438-1D7C-4B65-BD22-47AB5585AE9F}" type="slidenum">
              <a:rPr lang="en-US" altLang="en-US">
                <a:latin typeface="Helvetica" panose="020B0604020202020204" pitchFamily="34" charset="0"/>
              </a:rPr>
              <a:pPr/>
              <a:t>48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7C562C5D-B6F1-410C-9C15-862B61F47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CCCFBF8B-BAA5-4791-B56F-89AE8DECA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D0DE149E-B4E9-447D-A96F-52CED7627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6C1A27-5E0E-4519-B47D-CE7061E41505}" type="slidenum">
              <a:rPr lang="en-US" altLang="en-US">
                <a:latin typeface="Helvetica" panose="020B0604020202020204" pitchFamily="34" charset="0"/>
              </a:rPr>
              <a:pPr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7FFAF1B4-28CB-4198-8533-8A8CD9404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0C7A78A9-8BCC-4FDB-8409-FB8A22AB7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C0D01FE7-E886-40E8-92FA-8D1E3FB67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6E6D4CE-7E51-45F9-9D38-C961FBDFB35D}" type="slidenum">
              <a:rPr lang="en-US" altLang="en-US">
                <a:latin typeface="Helvetica" panose="020B0604020202020204" pitchFamily="34" charset="0"/>
              </a:rPr>
              <a:pPr/>
              <a:t>50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FFE513B4-8EB5-4368-ADC7-E41FF4071A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2238889-0C7B-45C6-998F-D0BFA15F7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4C6EACAF-E6EA-457D-8641-E32A9D95C0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3CEC8C6-E810-4484-A297-26A2437CEBA7}" type="slidenum">
              <a:rPr lang="en-US" altLang="en-US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F41D4B89-0756-4DD7-8336-2BFB3BDAC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508A804A-2118-4ED2-BE3C-0C1214B97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8E9A843E-1C4B-4C88-B075-0559BA69A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8E3A2B-1C0B-471A-A4D6-4233FF161C8C}" type="slidenum">
              <a:rPr lang="en-US" altLang="en-US">
                <a:latin typeface="Helvetica" panose="020B0604020202020204" pitchFamily="34" charset="0"/>
              </a:rPr>
              <a:pPr/>
              <a:t>52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008F5292-EF3C-4544-82EA-378A61593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1F80D565-56DF-403E-B659-3C94647E2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E5E56C28-C60C-4E30-B37A-C45B0ABB0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5C7750-47E1-458A-9989-9BA8D4448C94}" type="slidenum">
              <a:rPr lang="en-US" altLang="en-US">
                <a:latin typeface="Helvetica" panose="020B0604020202020204" pitchFamily="34" charset="0"/>
              </a:rPr>
              <a:pPr/>
              <a:t>53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316BCF08-E5F3-4982-863F-E15695200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246B23B8-CBD0-4DC0-A03E-62ED08FCA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D3347AF9-CA54-42AC-9FA2-E17F9D18B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0C2A26-FBF5-46FA-899B-D75458F32531}" type="slidenum">
              <a:rPr lang="en-US" altLang="en-US">
                <a:latin typeface="Helvetica" panose="020B0604020202020204" pitchFamily="34" charset="0"/>
              </a:rPr>
              <a:pPr/>
              <a:t>57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62558D90-8CA8-4F16-A6C4-3F37608C4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87E4D024-6FA4-4D6B-903C-7C347FA17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2713C8E-F06D-48F7-9A44-14B868B4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EE641A-9D92-4373-A5E0-4C11D51957E7}" type="slidenum">
              <a:rPr lang="en-US" altLang="en-US">
                <a:latin typeface="Helvetica" panose="020B0604020202020204" pitchFamily="34" charset="0"/>
              </a:rPr>
              <a:pPr/>
              <a:t>58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4E7ACE6D-059D-483A-A103-CE92675F2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9E07AD1A-894F-44C2-B8F0-559D0E99B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98DA1FFB-D227-47BC-9728-00B782DC2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9090DC-ADAD-4D5C-A055-EC054CBA9BCF}" type="slidenum">
              <a:rPr lang="en-US" altLang="en-US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D1394AA-6D61-4202-8BF0-CEA24B547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F15A9A43-7F68-408F-9962-E7E257DA4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A2A9F0C-8B1F-4324-A783-5596BAC59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959CA7-2AF4-41B1-8F12-DE232B007B07}" type="slidenum">
              <a:rPr lang="en-US" altLang="en-US">
                <a:latin typeface="Helvetica" panose="020B0604020202020204" pitchFamily="34" charset="0"/>
              </a:rPr>
              <a:pPr/>
              <a:t>59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A495CF2E-10C4-49A6-B353-620534988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04D12019-D120-4BCE-9EFE-1883EE02D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53451A08-37D6-4065-ADF9-DCFC5E7F5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F6A302-414C-4CF1-ABBB-AF2CB72D9427}" type="slidenum">
              <a:rPr lang="en-US" altLang="en-US">
                <a:latin typeface="Helvetica" panose="020B0604020202020204" pitchFamily="34" charset="0"/>
              </a:rPr>
              <a:pPr/>
              <a:t>60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D5FEAE45-D480-4553-9BB5-5A0507ABE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7B30AC3E-C36C-4606-A8DA-4C89455DB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F3964CCA-B0C6-4BC4-9C47-2A0B624ED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4AC478-933A-4CBB-A14C-170BD7B7A37D}" type="slidenum">
              <a:rPr lang="en-US" altLang="en-US">
                <a:latin typeface="Helvetica" panose="020B0604020202020204" pitchFamily="34" charset="0"/>
              </a:rPr>
              <a:pPr/>
              <a:t>61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5BA5CE0E-B27A-4856-9DE3-4E3B5F085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F3BEEA9A-3ADC-4256-823F-620A5A5D3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B7F14923-ACFB-4915-B395-086C762B8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6B647AF-E822-4E57-BBE1-148D84FF4D7D}" type="slidenum">
              <a:rPr lang="en-US" altLang="en-US">
                <a:latin typeface="Helvetica" panose="020B0604020202020204" pitchFamily="34" charset="0"/>
              </a:rPr>
              <a:pPr/>
              <a:t>62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87E30E3B-E975-4CB0-A0C9-8AAF2DFCC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5C53E0C4-D20D-4178-B4B6-479C700AF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C389213D-C1B2-4D5F-A81C-615509487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CCD4250-8549-41EB-B8CE-11C2FE70C1AD}" type="slidenum">
              <a:rPr lang="en-US" altLang="en-US">
                <a:latin typeface="Helvetica" panose="020B0604020202020204" pitchFamily="34" charset="0"/>
              </a:rPr>
              <a:pPr/>
              <a:t>63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E9DAFE2-DC1F-4D1E-B399-6B86FC7E2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091DFE67-CF76-4428-8F44-8818B6CA4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ED0B62DC-CB08-44D1-BC03-AEB34D5AE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63A73F-90DC-456E-8045-F336DF30EDE6}" type="slidenum">
              <a:rPr lang="en-US" altLang="en-US">
                <a:latin typeface="Helvetica" panose="020B0604020202020204" pitchFamily="34" charset="0"/>
              </a:rPr>
              <a:pPr/>
              <a:t>64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0845853C-5FA1-4025-BED7-C0AB0146F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00CAEAE0-BD27-4E21-A6F6-851C82C87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CA637A56-6863-41EE-AA0A-373A6CE79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5DB225-437D-47A1-AC86-C348FBB6B5C2}" type="slidenum">
              <a:rPr lang="en-US" altLang="en-US">
                <a:latin typeface="Helvetica" panose="020B0604020202020204" pitchFamily="34" charset="0"/>
              </a:rPr>
              <a:pPr/>
              <a:t>65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866B417B-93D6-4ED8-B9CC-B9C6B0EAE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CC7CAEC1-5261-4D7B-B4CB-0B9C19BF7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87E65574-C17F-4176-AEAD-E10057288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DB658E-05DD-4628-B2EA-452E849C1C28}" type="slidenum">
              <a:rPr lang="en-US" altLang="en-US">
                <a:latin typeface="Helvetica" panose="020B0604020202020204" pitchFamily="34" charset="0"/>
              </a:rPr>
              <a:pPr/>
              <a:t>66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29E3D940-7858-42F4-BFF7-ADDBC0AA9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BACAC1CB-C347-4FF6-BB9C-CDBBAF17F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DF69C08F-D0B7-4A7F-B4BC-CA12D73A0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509B2EB-74E1-4827-890E-11429954D163}" type="slidenum">
              <a:rPr lang="en-US" altLang="en-US">
                <a:latin typeface="Helvetica" panose="020B0604020202020204" pitchFamily="34" charset="0"/>
              </a:rPr>
              <a:pPr/>
              <a:t>67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503BE3B8-8709-416F-955A-C1B867F722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5E9933E8-7EB8-47B5-A34A-BA868C636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F9B0566-9DAA-40C6-BD9B-DA3EA4130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4794C4-13B3-47CE-ACEF-23B8A06F7C64}" type="slidenum">
              <a:rPr lang="en-US" altLang="en-US">
                <a:latin typeface="Helvetica" panose="020B0604020202020204" pitchFamily="34" charset="0"/>
              </a:rPr>
              <a:pPr/>
              <a:t>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81609710-F8FF-4ADB-8E3E-64DA55F85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AD31A64-FBDF-459A-A519-16090EBFF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45A6516-3DB2-4824-B72A-8EE1BBC96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DB922B-DA28-4C54-94E7-219C3AC7D96C}" type="slidenum">
              <a:rPr lang="en-US" altLang="en-US">
                <a:latin typeface="Helvetica" panose="020B0604020202020204" pitchFamily="34" charset="0"/>
              </a:rPr>
              <a:pPr/>
              <a:t>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A894EF00-BCDC-4C20-B789-F97A7D949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C601010-0C10-45CE-AA58-E5A36F0C5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8A20251-A093-4172-BD74-A36C2A3F8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EF4FF4-C9FD-46D9-BF24-6598973F25B8}" type="slidenum">
              <a:rPr lang="en-US" altLang="en-US">
                <a:latin typeface="Helvetica" panose="020B0604020202020204" pitchFamily="34" charset="0"/>
              </a:rPr>
              <a:pPr/>
              <a:t>10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6BD19E41-E753-43B4-A52C-F3C0FDC80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AFC68E5A-AEFD-4D41-934B-C0BEE5796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92D03978-248F-4696-B60F-15CD45A7C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5C935A-6734-4108-A7F7-F209D07F3D5B}" type="slidenum">
              <a:rPr lang="en-US" altLang="en-US">
                <a:latin typeface="Helvetica" panose="020B0604020202020204" pitchFamily="34" charset="0"/>
              </a:rPr>
              <a:pPr/>
              <a:t>11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14A40313-58A0-42FC-AA3D-425318110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BA8BA248-769F-4CA6-AD44-A8BE8C9CD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CCE4291-D714-4279-B2A7-8F16FBBE1455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7EC0B7F-4FC3-4478-9027-E8EE05E80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2D394CA-65D6-4B9E-8B3A-820F32DF2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DB53706C-F40D-4391-BED3-927BEFA54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DBF7E6E-01C9-4F8E-8169-2A534741B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0A712DA-57B7-4C35-AF2D-585D6C4CA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23FF6E01-B082-4987-9C4A-C0A440FA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F35C5DFA-BB79-4089-88B7-D92F5341E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45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3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33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84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51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56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73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75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7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52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90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1AB84DD3-4A46-4765-841C-BF9DFC08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8B8B9C40-FB55-4BC1-9678-A5A9E978A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385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491697-DEDE-4F27-95FC-692C936D7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5AC41D-CD6D-4AA1-A267-3D1BBA2D3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82C41C68-24EF-44DE-8ADF-448757180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DE0286C-F756-496E-ABEB-5613EE236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18630376-BF82-4C11-BC51-C4D2919A3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7051F425-51BF-47D4-98B0-661C9EA6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9.</a:t>
            </a:r>
            <a:fld id="{A1B636A9-AB21-4ABC-8AA3-56D421424B49}" type="slidenum"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6623C3AB-13C0-4491-A41B-99C50D89D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8853500B-FBC1-47E1-B755-E9D8F229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E96BDB3D-3FA1-40ED-87F9-5B9873450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79997BE-9BB1-4138-B224-8F7553DD50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93750"/>
            <a:ext cx="7772400" cy="2128838"/>
          </a:xfrm>
        </p:spPr>
        <p:txBody>
          <a:bodyPr/>
          <a:lstStyle/>
          <a:p>
            <a:pPr eaLnBrk="1" hangingPunct="1"/>
            <a:r>
              <a:rPr lang="en-US" altLang="en-US"/>
              <a:t>Chapter 9:  Main Memory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EE17CB2-3EF8-43F1-A8BB-98F682CD0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3808" y="235762"/>
            <a:ext cx="75485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Logical vs. Physical Address Space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26127BF-B122-444D-8E10-A4BB1E147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236663"/>
            <a:ext cx="7702615" cy="4468812"/>
          </a:xfrm>
        </p:spPr>
        <p:txBody>
          <a:bodyPr/>
          <a:lstStyle/>
          <a:p>
            <a:r>
              <a:rPr lang="en-US" altLang="en-US" dirty="0"/>
              <a:t>The concept of a logical address space that is bound to a separate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central to proper memory management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generated by the CPU; also referred to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address seen by the memory unit</a:t>
            </a:r>
          </a:p>
          <a:p>
            <a:r>
              <a:rPr lang="en-US" altLang="en-US" dirty="0"/>
              <a:t>Logical and physical addresses are the same in compile-time and load-time address-binding schemes; logical (virtual) and physical addresses differ in execution-time address-binding scheme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the set of all logical addresses generated by a program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the set of all physical addresses generated by a program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B95EF18-CDEF-4577-B2D3-2194188A6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7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</a:t>
            </a:r>
            <a:r>
              <a:rPr lang="en-US" altLang="en-US" sz="2800" dirty="0"/>
              <a:t>MMU</a:t>
            </a:r>
            <a:r>
              <a:rPr lang="en-US" altLang="en-US" dirty="0"/>
              <a:t>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8574B01-7329-4E5A-9F99-22E3D9375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7" y="1147602"/>
            <a:ext cx="7623108" cy="4484688"/>
          </a:xfrm>
        </p:spPr>
        <p:txBody>
          <a:bodyPr/>
          <a:lstStyle/>
          <a:p>
            <a:r>
              <a:rPr lang="en-US" altLang="en-US" dirty="0"/>
              <a:t>Hardware device that at run time maps virtual to physical address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Many methods possible, covered in the rest of this chapter</a:t>
            </a:r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13316" name="Picture 4" descr="W:\os-book\OS10\slide-dir\os-figures\9_04.jpg">
            <a:extLst>
              <a:ext uri="{FF2B5EF4-FFF2-40B4-BE49-F238E27FC236}">
                <a16:creationId xmlns:a16="http://schemas.microsoft.com/office/drawing/2014/main" id="{2AB2E1F5-A2FA-4767-BE68-4BD3C62D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900238"/>
            <a:ext cx="51371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1853C0D-86FA-4ABD-BE59-06CB86C67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5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FED0DC6-3DA5-44F7-A884-CB2916BA4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1482" y="1163638"/>
            <a:ext cx="7630045" cy="44846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Consider simple scheme. which is  a generalization of the base-register scheme.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The base register now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</a:p>
          <a:p>
            <a:pPr>
              <a:defRPr/>
            </a:pPr>
            <a:r>
              <a:rPr lang="en-US" altLang="en-US" dirty="0"/>
              <a:t>The value in the relocation register is added to every address generated by a user process at the time it is sent to memory</a:t>
            </a:r>
          </a:p>
          <a:p>
            <a:pPr>
              <a:defRPr/>
            </a:pPr>
            <a:r>
              <a:rPr lang="en-US" altLang="en-US" dirty="0"/>
              <a:t>The user program deals with </a:t>
            </a:r>
            <a:r>
              <a:rPr lang="en-US" altLang="en-US" i="1" dirty="0"/>
              <a:t>logical</a:t>
            </a:r>
            <a:r>
              <a:rPr lang="en-US" altLang="en-US" dirty="0"/>
              <a:t> addresses; it never sees the </a:t>
            </a:r>
            <a:r>
              <a:rPr lang="en-US" altLang="en-US" i="1" dirty="0"/>
              <a:t>real</a:t>
            </a:r>
            <a:r>
              <a:rPr lang="en-US" altLang="en-US" dirty="0"/>
              <a:t> physical addresses</a:t>
            </a:r>
          </a:p>
          <a:p>
            <a:pPr lvl="1">
              <a:defRPr/>
            </a:pPr>
            <a:r>
              <a:rPr lang="en-US" altLang="en-US" dirty="0"/>
              <a:t>Execution-time binding occurs when reference is made to location in memory</a:t>
            </a:r>
          </a:p>
          <a:p>
            <a:pPr lvl="1">
              <a:defRPr/>
            </a:pPr>
            <a:r>
              <a:rPr lang="en-US" altLang="en-US" dirty="0"/>
              <a:t>Logical address bound to physical addresses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03BE3E9-3276-40C6-9019-A680702CA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7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(Cont.)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112FE82-FDC2-4B07-9892-9E8699A75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1482" y="1163638"/>
            <a:ext cx="7704690" cy="4484687"/>
          </a:xfrm>
        </p:spPr>
        <p:txBody>
          <a:bodyPr/>
          <a:lstStyle/>
          <a:p>
            <a:r>
              <a:rPr lang="en-US" altLang="en-US" dirty="0"/>
              <a:t>Consider simple scheme. which is  a generalization of the base-register scheme.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The base register now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</a:p>
          <a:p>
            <a:r>
              <a:rPr lang="en-US" altLang="en-US" dirty="0"/>
              <a:t>The value in the relocation register is added to every address generated by a user process at the time it is sent to memory</a:t>
            </a:r>
          </a:p>
        </p:txBody>
      </p:sp>
      <p:pic>
        <p:nvPicPr>
          <p:cNvPr id="15364" name="Picture 2" descr="W:\os-book\OS10\slide-dir\os-figures\9_05.jpg">
            <a:extLst>
              <a:ext uri="{FF2B5EF4-FFF2-40B4-BE49-F238E27FC236}">
                <a16:creationId xmlns:a16="http://schemas.microsoft.com/office/drawing/2014/main" id="{CBF084AF-4DAB-4818-B64F-34A63D30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2957513"/>
            <a:ext cx="39814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17DA286-2F3A-47A5-A909-FB6B92D7C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631" y="237998"/>
            <a:ext cx="8224837" cy="571500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Loading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DD2F991-6EF7-4E08-A73D-5D29F7603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07" y="1135063"/>
            <a:ext cx="7641772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The entire  program does need to be in memory to execute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Routine is not loaded until it is called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Better memory-space utilization; unused routine is never loaded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All routines kept on disk in relocatable load format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Useful when large amounts of code are needed to handle infrequently occurring cases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No special support from the operating system is required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Implemented through program design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OS can help by providing libraries to implement dynamic loading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696C27A-FB51-40E7-91BD-D5EBFD1BE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Linking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C59CC23-F8F4-463E-94EA-C3BD81D92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4" y="1062038"/>
            <a:ext cx="7669764" cy="46609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Static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linking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system libraries and program code combined by the loader into the binary program image</a:t>
            </a:r>
          </a:p>
          <a:p>
            <a:r>
              <a:rPr lang="en-US" altLang="en-US" dirty="0"/>
              <a:t>Dynamic linking –linking postponed until execution time</a:t>
            </a:r>
            <a:endParaRPr lang="en-US" altLang="en-US" sz="800" dirty="0"/>
          </a:p>
          <a:p>
            <a:r>
              <a:rPr lang="en-US" altLang="en-US" dirty="0"/>
              <a:t>Small piece of code,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stub</a:t>
            </a:r>
            <a:r>
              <a:rPr lang="en-US" altLang="en-US" dirty="0"/>
              <a:t>, used to locate the appropriate memory-resident library routine</a:t>
            </a:r>
            <a:endParaRPr lang="en-US" altLang="en-US" sz="800" dirty="0"/>
          </a:p>
          <a:p>
            <a:r>
              <a:rPr lang="en-US" altLang="en-US" dirty="0"/>
              <a:t>Stub replaces itself with the address of the routine, and executes the routine</a:t>
            </a:r>
            <a:endParaRPr lang="en-US" altLang="en-US" sz="800" dirty="0"/>
          </a:p>
          <a:p>
            <a:r>
              <a:rPr lang="en-US" altLang="en-US" dirty="0"/>
              <a:t>Operating system checks if routine is in processes</a:t>
            </a:r>
            <a:r>
              <a:rPr lang="ja-JP" altLang="en-US" dirty="0"/>
              <a:t>’</a:t>
            </a:r>
            <a:r>
              <a:rPr lang="en-US" altLang="ja-JP" dirty="0"/>
              <a:t> memory address</a:t>
            </a:r>
          </a:p>
          <a:p>
            <a:pPr lvl="1"/>
            <a:r>
              <a:rPr lang="en-US" altLang="en-US" dirty="0"/>
              <a:t>If not in address space, add to address space</a:t>
            </a:r>
            <a:endParaRPr lang="en-US" altLang="en-US" sz="800" dirty="0"/>
          </a:p>
          <a:p>
            <a:r>
              <a:rPr lang="en-US" altLang="en-US" dirty="0"/>
              <a:t>Dynamic linking is particularly useful for libraries</a:t>
            </a:r>
            <a:endParaRPr lang="en-US" altLang="en-US" sz="800" dirty="0"/>
          </a:p>
          <a:p>
            <a:r>
              <a:rPr lang="en-US" altLang="en-US" dirty="0"/>
              <a:t>System also 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libraries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Consider applicability to patching system libraries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Versioning may be needed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5A517565-09AB-4767-AA90-A8C1F0CB8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22674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</a:t>
            </a:r>
          </a:p>
        </p:txBody>
      </p:sp>
      <p:sp>
        <p:nvSpPr>
          <p:cNvPr id="18435" name="Rectangle 1027">
            <a:extLst>
              <a:ext uri="{FF2B5EF4-FFF2-40B4-BE49-F238E27FC236}">
                <a16:creationId xmlns:a16="http://schemas.microsoft.com/office/drawing/2014/main" id="{363EA7DD-91CF-4272-A490-C12027151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077913"/>
            <a:ext cx="7633413" cy="4991100"/>
          </a:xfrm>
        </p:spPr>
        <p:txBody>
          <a:bodyPr/>
          <a:lstStyle/>
          <a:p>
            <a:r>
              <a:rPr lang="en-US" altLang="en-US" dirty="0"/>
              <a:t>Main memory must support both OS and user processes</a:t>
            </a:r>
          </a:p>
          <a:p>
            <a:r>
              <a:rPr lang="en-US" altLang="en-US" dirty="0"/>
              <a:t>Limited resource, must allocate efficiently</a:t>
            </a:r>
          </a:p>
          <a:p>
            <a:r>
              <a:rPr lang="en-US" altLang="en-US" dirty="0"/>
              <a:t>Contiguous allocation is one early method</a:t>
            </a:r>
          </a:p>
          <a:p>
            <a:r>
              <a:rPr lang="en-US" altLang="en-US" dirty="0"/>
              <a:t>Main memory usually into two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partitions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Resident operating system, usually held in low memory with interrupt vector</a:t>
            </a:r>
          </a:p>
          <a:p>
            <a:pPr lvl="1"/>
            <a:r>
              <a:rPr lang="en-US" altLang="en-US" dirty="0"/>
              <a:t>User processes then held in high memory</a:t>
            </a:r>
          </a:p>
          <a:p>
            <a:pPr lvl="1"/>
            <a:r>
              <a:rPr lang="en-US" altLang="en-US" dirty="0"/>
              <a:t>Each process contained in single contiguous section of memory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8560E35A-794D-4ECB-A0B0-C5E4764E2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32005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 (Cont.)</a:t>
            </a:r>
          </a:p>
        </p:txBody>
      </p:sp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05D35068-7CB7-493B-864A-9C27D4AD8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093788"/>
            <a:ext cx="7605421" cy="4991100"/>
          </a:xfrm>
        </p:spPr>
        <p:txBody>
          <a:bodyPr/>
          <a:lstStyle/>
          <a:p>
            <a:r>
              <a:rPr lang="en-US" altLang="en-US" dirty="0"/>
              <a:t>Relocation registers used to protect user processes from each other, and from changing operating-system code and data</a:t>
            </a:r>
          </a:p>
          <a:p>
            <a:pPr lvl="1"/>
            <a:r>
              <a:rPr lang="en-US" altLang="en-US" dirty="0"/>
              <a:t>Base register contains value of smallest physical address</a:t>
            </a:r>
          </a:p>
          <a:p>
            <a:pPr lvl="1"/>
            <a:r>
              <a:rPr lang="en-US" altLang="en-US" dirty="0"/>
              <a:t>Limit register contains range of logical addresses – each logical address must be less than the limit register </a:t>
            </a:r>
          </a:p>
          <a:p>
            <a:pPr lvl="1"/>
            <a:r>
              <a:rPr lang="en-US" altLang="en-US" dirty="0"/>
              <a:t>MMU maps logical address </a:t>
            </a:r>
            <a:r>
              <a:rPr lang="en-US" altLang="en-US" i="1" dirty="0"/>
              <a:t>dynamically</a:t>
            </a:r>
          </a:p>
          <a:p>
            <a:pPr lvl="1"/>
            <a:r>
              <a:rPr lang="en-US" altLang="en-US" dirty="0"/>
              <a:t>Can then allow actions such as kernel code being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transient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and kernel changing size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A539788-E800-4271-88C5-165DD453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693" y="232005"/>
            <a:ext cx="8442325" cy="57626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Hardware Support for Relocation and Limit Registers</a:t>
            </a:r>
          </a:p>
        </p:txBody>
      </p:sp>
      <p:pic>
        <p:nvPicPr>
          <p:cNvPr id="20483" name="Picture 4" descr="8">
            <a:extLst>
              <a:ext uri="{FF2B5EF4-FFF2-40B4-BE49-F238E27FC236}">
                <a16:creationId xmlns:a16="http://schemas.microsoft.com/office/drawing/2014/main" id="{8B9138A6-75B5-441A-842E-43E123DF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347788"/>
            <a:ext cx="58451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E547A1C-BA00-4FD5-B75F-1BA0C14CB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9837" y="184150"/>
            <a:ext cx="8438113" cy="615950"/>
          </a:xfrm>
        </p:spPr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dirty="0"/>
              <a:t>Variable Partition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B12B19D-5F62-4569-A4AE-2840954F1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1076325"/>
            <a:ext cx="7770813" cy="3262313"/>
          </a:xfrm>
        </p:spPr>
        <p:txBody>
          <a:bodyPr/>
          <a:lstStyle/>
          <a:p>
            <a:r>
              <a:rPr lang="en-US" altLang="en-US" dirty="0"/>
              <a:t>Multiple-partition allocation</a:t>
            </a:r>
          </a:p>
          <a:p>
            <a:pPr lvl="1"/>
            <a:r>
              <a:rPr lang="en-US" altLang="en-US" sz="1600" dirty="0"/>
              <a:t>Degree of multiprogramming limited by number of partitions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Variable-partition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dirty="0"/>
              <a:t>sizes for efficiency (sized to a given process’ needs)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Hole</a:t>
            </a:r>
            <a:r>
              <a:rPr lang="en-US" altLang="en-US" sz="1600" dirty="0"/>
              <a:t> – block of available memory; holes of various size are scattered throughout memory</a:t>
            </a:r>
          </a:p>
          <a:p>
            <a:pPr lvl="1"/>
            <a:r>
              <a:rPr lang="en-US" altLang="en-US" sz="1600" dirty="0"/>
              <a:t>When a process arrives, it is allocated memory from a hole large enough to accommodate it</a:t>
            </a:r>
          </a:p>
          <a:p>
            <a:pPr lvl="1"/>
            <a:r>
              <a:rPr lang="en-US" altLang="en-US" sz="1600" dirty="0"/>
              <a:t>Process exiting frees its partition, adjacent free partitions combined</a:t>
            </a:r>
          </a:p>
          <a:p>
            <a:pPr lvl="1"/>
            <a:r>
              <a:rPr lang="en-US" altLang="en-US" sz="1600" dirty="0"/>
              <a:t>Operating system maintains information about:</a:t>
            </a:r>
            <a:br>
              <a:rPr lang="en-US" altLang="en-US" sz="1600" dirty="0"/>
            </a:br>
            <a:r>
              <a:rPr lang="en-US" altLang="en-US" sz="1600" dirty="0"/>
              <a:t>a) allocated partitions    b) free partitions (hole)</a:t>
            </a:r>
          </a:p>
        </p:txBody>
      </p:sp>
      <p:pic>
        <p:nvPicPr>
          <p:cNvPr id="21508" name="Picture 5" descr="W:\os-book\OS10\slide-dir\os-figures\9_07.jpg">
            <a:extLst>
              <a:ext uri="{FF2B5EF4-FFF2-40B4-BE49-F238E27FC236}">
                <a16:creationId xmlns:a16="http://schemas.microsoft.com/office/drawing/2014/main" id="{6DDB2633-499B-427F-A2B7-19B399A9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4446588"/>
            <a:ext cx="48990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C38B97-7795-4DED-B696-8AD40F968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75" y="214313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9:  Memory Management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427F6F0-7B2E-46E8-AA4D-0BCC9683C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203325"/>
            <a:ext cx="7678381" cy="4483100"/>
          </a:xfrm>
        </p:spPr>
        <p:txBody>
          <a:bodyPr/>
          <a:lstStyle/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Contiguous Memory Allocation</a:t>
            </a:r>
          </a:p>
          <a:p>
            <a:r>
              <a:rPr lang="en-US" altLang="en-US" dirty="0"/>
              <a:t>Paging</a:t>
            </a:r>
          </a:p>
          <a:p>
            <a:r>
              <a:rPr lang="en-US" altLang="en-US" dirty="0"/>
              <a:t>Structure of the Page Table</a:t>
            </a:r>
          </a:p>
          <a:p>
            <a:r>
              <a:rPr lang="en-US" altLang="en-US" dirty="0"/>
              <a:t>Swapping</a:t>
            </a:r>
          </a:p>
          <a:p>
            <a:r>
              <a:rPr lang="en-US" altLang="en-US" dirty="0"/>
              <a:t>Example: The Intel 32 and 64-bit Architectures</a:t>
            </a:r>
          </a:p>
          <a:p>
            <a:r>
              <a:rPr lang="en-US" altLang="en-US" dirty="0"/>
              <a:t>Example: ARMv8 Architecture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1A741CD-CC0B-4B8D-B4DA-1C981F6F7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886" y="235762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Storage-Allocation Problem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46846F0-F200-438E-8BA7-F729921F7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9550" y="1709738"/>
            <a:ext cx="7001977" cy="2605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First-fit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first</a:t>
            </a:r>
            <a:r>
              <a:rPr lang="en-US" altLang="en-US" dirty="0"/>
              <a:t> hole that is big enough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Best-fit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smallest</a:t>
            </a:r>
            <a:r>
              <a:rPr lang="en-US" altLang="en-US" dirty="0"/>
              <a:t> hole that is big enough; must search entire list, unless ordered by size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Produces the smallest leftover hole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largest</a:t>
            </a:r>
            <a:r>
              <a:rPr lang="en-US" altLang="en-US" dirty="0"/>
              <a:t> hole; must also search entire list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Produces the largest leftover hole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21455A16-B9AD-4BA3-B8E6-118DAB62A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86" y="1164447"/>
            <a:ext cx="610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How to satisfy a request of size </a:t>
            </a:r>
            <a:r>
              <a:rPr lang="en-US" altLang="en-US" b="1" i="1" dirty="0">
                <a:latin typeface="Helvetica" panose="020B0604020202020204" pitchFamily="34" charset="0"/>
              </a:rPr>
              <a:t>n</a:t>
            </a:r>
            <a:r>
              <a:rPr lang="en-US" altLang="en-US" dirty="0">
                <a:latin typeface="Helvetica" panose="020B0604020202020204" pitchFamily="34" charset="0"/>
              </a:rPr>
              <a:t> from a list of free holes?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6E8A16A6-712F-4B6F-B60A-95477559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55" y="3844115"/>
            <a:ext cx="722212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First-fit and best-fit better than worst-fit in terms of speed and storage utilization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534D9BC0-752C-49BF-81BD-50A1A3166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236379"/>
            <a:ext cx="78311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Fragmentation</a:t>
            </a:r>
          </a:p>
        </p:txBody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id="{C8EC98FB-DB12-4D53-B1D8-DA0D6EC9F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1114425"/>
            <a:ext cx="7663186" cy="4999038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External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total memory space exists to satisfy a request, but it is not contiguous</a:t>
            </a:r>
            <a:endParaRPr lang="en-US" altLang="en-US" b="1" dirty="0">
              <a:solidFill>
                <a:srgbClr val="3366FF"/>
              </a:solidFill>
            </a:endParaRP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allocated memory may be slightly larger than requested memory; this size difference is memory internal to a partition, but not being used</a:t>
            </a:r>
          </a:p>
          <a:p>
            <a:r>
              <a:rPr lang="en-US" altLang="en-US" dirty="0"/>
              <a:t>First fit analysis reveals that given </a:t>
            </a:r>
            <a:r>
              <a:rPr lang="en-US" altLang="en-US" i="1" dirty="0"/>
              <a:t>N</a:t>
            </a:r>
            <a:r>
              <a:rPr lang="en-US" altLang="en-US" dirty="0"/>
              <a:t> blocks allocated, 0.5 </a:t>
            </a:r>
            <a:r>
              <a:rPr lang="en-US" altLang="en-US" i="1" dirty="0"/>
              <a:t>N</a:t>
            </a:r>
            <a:r>
              <a:rPr lang="en-US" altLang="en-US" dirty="0"/>
              <a:t> blocks lost to fragmentation</a:t>
            </a:r>
          </a:p>
          <a:p>
            <a:pPr lvl="1"/>
            <a:r>
              <a:rPr lang="en-US" altLang="en-US" dirty="0"/>
              <a:t>1/3 may be unusable -&gt;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50-percent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rule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08491A6-3C3E-4138-B669-0D4F9036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493"/>
            <a:ext cx="8229600" cy="576263"/>
          </a:xfrm>
        </p:spPr>
        <p:txBody>
          <a:bodyPr/>
          <a:lstStyle/>
          <a:p>
            <a:r>
              <a:rPr lang="en-US" altLang="en-US" dirty="0"/>
              <a:t>Fragmentation (Cont.)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73A91733-AB03-41FF-84D0-DFF0EF0FE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154113"/>
            <a:ext cx="7651102" cy="4530725"/>
          </a:xfrm>
        </p:spPr>
        <p:txBody>
          <a:bodyPr/>
          <a:lstStyle/>
          <a:p>
            <a:r>
              <a:rPr lang="en-US" altLang="en-US" dirty="0"/>
              <a:t>Reduce external fragmentation by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compaction</a:t>
            </a:r>
          </a:p>
          <a:p>
            <a:pPr lvl="1"/>
            <a:r>
              <a:rPr lang="en-US" altLang="en-US" dirty="0"/>
              <a:t>Shuffle memory contents to place all free memory together in one large block</a:t>
            </a:r>
          </a:p>
          <a:p>
            <a:pPr lvl="1"/>
            <a:r>
              <a:rPr lang="en-US" altLang="en-US" dirty="0"/>
              <a:t>Compaction is possible </a:t>
            </a:r>
            <a:r>
              <a:rPr lang="en-US" altLang="en-US" i="1" dirty="0"/>
              <a:t>only</a:t>
            </a:r>
            <a:r>
              <a:rPr lang="en-US" altLang="en-US" dirty="0"/>
              <a:t> if relocation is dynamic, and is done at execution time</a:t>
            </a:r>
          </a:p>
          <a:p>
            <a:pPr lvl="1"/>
            <a:r>
              <a:rPr lang="en-US" altLang="en-US" dirty="0"/>
              <a:t>I/O problem</a:t>
            </a:r>
          </a:p>
          <a:p>
            <a:pPr lvl="2"/>
            <a:r>
              <a:rPr lang="en-US" altLang="en-US" dirty="0"/>
              <a:t>Latch job in memory while it is involved in I/O</a:t>
            </a:r>
          </a:p>
          <a:p>
            <a:pPr lvl="2"/>
            <a:r>
              <a:rPr lang="en-US" altLang="en-US" dirty="0"/>
              <a:t>Do I/O only into OS buffers</a:t>
            </a:r>
          </a:p>
          <a:p>
            <a:r>
              <a:rPr lang="en-US" altLang="en-US" dirty="0"/>
              <a:t>Now consider that backing store has same fragmentation problems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E725BB56-A638-4160-B622-2B266E8E7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Paging</a:t>
            </a:r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441B5E44-FE32-44C1-BCFC-248B4940F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28713"/>
            <a:ext cx="7484706" cy="4764087"/>
          </a:xfrm>
        </p:spPr>
        <p:txBody>
          <a:bodyPr/>
          <a:lstStyle/>
          <a:p>
            <a:r>
              <a:rPr lang="en-US" altLang="en-US" dirty="0"/>
              <a:t>Physical  address space of a process can be noncontiguous; process is allocated physical memory whenever the latter is available</a:t>
            </a:r>
          </a:p>
          <a:p>
            <a:pPr lvl="1"/>
            <a:r>
              <a:rPr lang="en-US" altLang="en-US" dirty="0"/>
              <a:t>Avoids external fragmentation</a:t>
            </a:r>
          </a:p>
          <a:p>
            <a:pPr lvl="1"/>
            <a:r>
              <a:rPr lang="en-US" altLang="en-US" dirty="0"/>
              <a:t>Avoids problem of varying sized memory chunks</a:t>
            </a:r>
            <a:endParaRPr lang="en-US" altLang="en-US" sz="800" dirty="0"/>
          </a:p>
          <a:p>
            <a:r>
              <a:rPr lang="en-US" altLang="en-US" dirty="0"/>
              <a:t>Divide physical memory into fixed-sized blocks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Size </a:t>
            </a:r>
            <a:r>
              <a:rPr lang="en-US" altLang="en-US" dirty="0"/>
              <a:t>is power of 2, between 512 bytes and 16 Mbytes</a:t>
            </a:r>
            <a:endParaRPr lang="en-US" altLang="en-US" sz="800" dirty="0"/>
          </a:p>
          <a:p>
            <a:r>
              <a:rPr lang="en-US" altLang="en-US" dirty="0"/>
              <a:t>Divide logical memory into blocks of same size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pages</a:t>
            </a:r>
          </a:p>
          <a:p>
            <a:r>
              <a:rPr lang="en-US" altLang="en-US" dirty="0"/>
              <a:t>Keep track of all free frames</a:t>
            </a:r>
            <a:endParaRPr lang="en-US" altLang="en-US" sz="800" dirty="0"/>
          </a:p>
          <a:p>
            <a:r>
              <a:rPr lang="en-US" altLang="en-US" dirty="0"/>
              <a:t>To run a program of size </a:t>
            </a:r>
            <a:r>
              <a:rPr lang="en-US" altLang="en-US" b="1" i="1" dirty="0"/>
              <a:t>N</a:t>
            </a:r>
            <a:r>
              <a:rPr lang="en-US" altLang="en-US" i="1" dirty="0"/>
              <a:t> </a:t>
            </a:r>
            <a:r>
              <a:rPr lang="en-US" altLang="en-US" dirty="0"/>
              <a:t>pages, need to find </a:t>
            </a:r>
            <a:r>
              <a:rPr lang="en-US" altLang="en-US" b="1" i="1" dirty="0"/>
              <a:t>N</a:t>
            </a:r>
            <a:r>
              <a:rPr lang="en-US" altLang="en-US" dirty="0"/>
              <a:t> free frames and load program</a:t>
            </a:r>
            <a:endParaRPr lang="en-US" altLang="en-US" sz="800" dirty="0"/>
          </a:p>
          <a:p>
            <a:r>
              <a:rPr lang="en-US" altLang="en-US" dirty="0"/>
              <a:t>Set up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dirty="0"/>
              <a:t> to translate logical to physical addresses</a:t>
            </a:r>
            <a:endParaRPr lang="en-US" altLang="en-US" sz="800" dirty="0"/>
          </a:p>
          <a:p>
            <a:r>
              <a:rPr lang="en-US" altLang="en-US" dirty="0"/>
              <a:t>Backing store likewise split into pages</a:t>
            </a:r>
          </a:p>
          <a:p>
            <a:r>
              <a:rPr lang="en-US" altLang="en-US" dirty="0"/>
              <a:t>Still have Internal fragmentation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576DB622-C30C-459E-B80D-9EEFF320C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36379"/>
            <a:ext cx="78406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Address Translation Scheme</a:t>
            </a:r>
          </a:p>
        </p:txBody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42BA3A11-5083-4DE6-80B0-272DB2FBA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1375" y="1125538"/>
            <a:ext cx="7299325" cy="44831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Address generated by CPU is divided into: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number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p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used as an index into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which contains base address of each page in physical memory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offset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d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combined with base address to define the physical memory address that is sent to the memory unit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For given logical address space 2</a:t>
            </a:r>
            <a:r>
              <a:rPr lang="en-US" altLang="en-US" i="1" baseline="30000" dirty="0"/>
              <a:t>m </a:t>
            </a:r>
            <a:r>
              <a:rPr lang="en-US" altLang="en-US" dirty="0"/>
              <a:t>and page size</a:t>
            </a:r>
            <a:r>
              <a:rPr lang="en-US" altLang="en-US" baseline="30000" dirty="0"/>
              <a:t> </a:t>
            </a:r>
            <a:r>
              <a:rPr lang="en-US" altLang="en-US" i="1" dirty="0"/>
              <a:t>2</a:t>
            </a:r>
            <a:r>
              <a:rPr lang="en-US" altLang="en-US" baseline="30000" dirty="0"/>
              <a:t>n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69904815-E7B7-455B-B35E-A1E6ACF08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882900"/>
            <a:ext cx="33432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EF58487-042D-466C-B9C3-00E5052CD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3291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Paging Hardware</a:t>
            </a:r>
          </a:p>
        </p:txBody>
      </p:sp>
      <p:pic>
        <p:nvPicPr>
          <p:cNvPr id="27651" name="Picture 7" descr="C:\Users\as668\Desktop\9_08.jpg">
            <a:extLst>
              <a:ext uri="{FF2B5EF4-FFF2-40B4-BE49-F238E27FC236}">
                <a16:creationId xmlns:a16="http://schemas.microsoft.com/office/drawing/2014/main" id="{D7F6073E-F3FF-45ED-A7D7-18DC3340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666875"/>
            <a:ext cx="658971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449B79E3-F191-44B4-954F-BE958071C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819" y="167339"/>
            <a:ext cx="8229600" cy="6445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Paging Model of Logical and  Physical Memory</a:t>
            </a:r>
          </a:p>
        </p:txBody>
      </p:sp>
      <p:pic>
        <p:nvPicPr>
          <p:cNvPr id="28675" name="Picture 1030">
            <a:extLst>
              <a:ext uri="{FF2B5EF4-FFF2-40B4-BE49-F238E27FC236}">
                <a16:creationId xmlns:a16="http://schemas.microsoft.com/office/drawing/2014/main" id="{A17EFDC3-16BC-41C6-9509-A5486492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203325"/>
            <a:ext cx="4938712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627C9DD-1BF9-4605-A223-3B7680AC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2622"/>
            <a:ext cx="8229600" cy="576263"/>
          </a:xfrm>
        </p:spPr>
        <p:txBody>
          <a:bodyPr/>
          <a:lstStyle/>
          <a:p>
            <a:r>
              <a:rPr lang="en-US" altLang="en-US" dirty="0"/>
              <a:t>Paging Example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D53A6D79-A0D1-42C5-8E0A-4AF4B4E9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4" y="1138238"/>
            <a:ext cx="7604449" cy="4821237"/>
          </a:xfrm>
        </p:spPr>
        <p:txBody>
          <a:bodyPr/>
          <a:lstStyle/>
          <a:p>
            <a:r>
              <a:rPr lang="en-US" altLang="en-US" dirty="0"/>
              <a:t>Logical address:  n = 2 and  m = 4. Using a page size of 4 bytes and a physical memory of 32 bytes (8 pages)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5AE8FE82-D7E1-4A71-B46E-996A46A9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014538"/>
            <a:ext cx="338455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1C42DCF-3AEE-42B0-9D55-FB193775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593" y="175468"/>
            <a:ext cx="7491607" cy="636588"/>
          </a:xfrm>
        </p:spPr>
        <p:txBody>
          <a:bodyPr/>
          <a:lstStyle/>
          <a:p>
            <a:r>
              <a:rPr lang="en-US" altLang="en-US" sz="2600" dirty="0"/>
              <a:t>Paging -- Calculating internal fragmentation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E5EBE8C-22E3-4150-941E-4711C5E7D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96" y="1112044"/>
            <a:ext cx="7491607" cy="4633912"/>
          </a:xfrm>
        </p:spPr>
        <p:txBody>
          <a:bodyPr/>
          <a:lstStyle/>
          <a:p>
            <a:r>
              <a:rPr lang="en-US" altLang="en-US" dirty="0"/>
              <a:t>Page size = 2,048 bytes</a:t>
            </a:r>
          </a:p>
          <a:p>
            <a:r>
              <a:rPr lang="en-US" altLang="en-US" dirty="0"/>
              <a:t>Process size = 72,766 bytes</a:t>
            </a:r>
          </a:p>
          <a:p>
            <a:r>
              <a:rPr lang="en-US" altLang="en-US" dirty="0"/>
              <a:t>35 pages + 1,086 bytes</a:t>
            </a:r>
          </a:p>
          <a:p>
            <a:r>
              <a:rPr lang="en-US" altLang="en-US" dirty="0"/>
              <a:t>Internal fragmentation of 2,048 - 1,086 = 962 bytes</a:t>
            </a:r>
          </a:p>
          <a:p>
            <a:r>
              <a:rPr lang="en-US" altLang="en-US" dirty="0"/>
              <a:t>Worst case fragmentation = 1 frame – 1 byte</a:t>
            </a:r>
          </a:p>
          <a:p>
            <a:r>
              <a:rPr lang="en-US" altLang="en-US" dirty="0"/>
              <a:t>On average fragmentation = 1 / 2 frame size</a:t>
            </a:r>
          </a:p>
          <a:p>
            <a:r>
              <a:rPr lang="en-US" altLang="en-US" dirty="0"/>
              <a:t>So small frame sizes desirable?</a:t>
            </a:r>
          </a:p>
          <a:p>
            <a:r>
              <a:rPr lang="en-US" altLang="en-US" dirty="0"/>
              <a:t>But each page table entry takes memory to track</a:t>
            </a:r>
          </a:p>
          <a:p>
            <a:r>
              <a:rPr lang="en-US" altLang="en-US" dirty="0"/>
              <a:t>Page sizes growing over time</a:t>
            </a:r>
          </a:p>
          <a:p>
            <a:pPr lvl="1"/>
            <a:r>
              <a:rPr lang="en-US" altLang="en-US" dirty="0"/>
              <a:t>Solaris supports two page sizes – 8 KB and 4 MB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11DB5D7-2090-4EB1-A4E3-DD891DD5B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Free Frames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2B35E02C-51CA-48A4-B94E-7860BD0EE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5721350"/>
            <a:ext cx="190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Before allocation</a:t>
            </a: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6981FAE5-4311-453C-B15C-45797AB0C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573405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After allocation</a:t>
            </a: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9684D19C-89A5-46D5-A831-8E02C3B9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244600"/>
            <a:ext cx="590391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CB8D04B-AD7F-49A8-9388-3AF72B45C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05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B5605CA-B522-4E77-8066-64E776435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6" y="1262063"/>
            <a:ext cx="7735078" cy="4440237"/>
          </a:xfrm>
        </p:spPr>
        <p:txBody>
          <a:bodyPr/>
          <a:lstStyle/>
          <a:p>
            <a:r>
              <a:rPr lang="en-US" altLang="en-US" dirty="0"/>
              <a:t>To provide a detailed description of various ways of organizing memory hardware</a:t>
            </a:r>
          </a:p>
          <a:p>
            <a:r>
              <a:rPr lang="en-US" altLang="en-US" dirty="0"/>
              <a:t>To discuss various memory-management techniques, </a:t>
            </a:r>
          </a:p>
          <a:p>
            <a:r>
              <a:rPr lang="en-US" altLang="en-US" dirty="0"/>
              <a:t>To provide a detailed description of the Intel Pentium, which supports both pure segmentation and segmentation with paging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0F89E33-0E54-4551-A82B-37622A289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23576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Implementation of Page Table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B578CE8-E6A7-4D4B-8099-B7E1B8DD6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4" y="1146175"/>
            <a:ext cx="7725746" cy="4686300"/>
          </a:xfrm>
        </p:spPr>
        <p:txBody>
          <a:bodyPr/>
          <a:lstStyle/>
          <a:p>
            <a:r>
              <a:rPr lang="en-US" altLang="en-US" dirty="0"/>
              <a:t>Page table is kept in main memory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PTBR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points to the page table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indicates size of the page table</a:t>
            </a:r>
          </a:p>
          <a:p>
            <a:r>
              <a:rPr lang="en-US" altLang="en-US" dirty="0"/>
              <a:t>In this scheme every data/instruction access requires two memory accesses</a:t>
            </a:r>
          </a:p>
          <a:p>
            <a:pPr lvl="1"/>
            <a:r>
              <a:rPr lang="en-US" altLang="en-US" dirty="0"/>
              <a:t>One for the page table and one for the data / instruction</a:t>
            </a:r>
          </a:p>
          <a:p>
            <a:r>
              <a:rPr lang="en-US" altLang="en-US" dirty="0"/>
              <a:t>The two-memory access problem can be solved by the use of a special fast-lookup hardware cache called 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translation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look-aside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TLBs</a:t>
            </a:r>
            <a:r>
              <a:rPr lang="en-US" altLang="en-US" dirty="0"/>
              <a:t>) (also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associative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dirty="0"/>
              <a:t>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230AB13-6435-4378-B830-FECCFE605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46" y="222674"/>
            <a:ext cx="836022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Translation Look-Aside Buffer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B8310ED-D6D5-4E0C-8BB0-4E773523D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101" y="1146175"/>
            <a:ext cx="7144399" cy="4606925"/>
          </a:xfrm>
        </p:spPr>
        <p:txBody>
          <a:bodyPr/>
          <a:lstStyle/>
          <a:p>
            <a:r>
              <a:rPr lang="en-US" altLang="en-US" dirty="0"/>
              <a:t>Some TLBs store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identifiers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ASIDs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 each TLB entry – uniquely identifies each process to provide address-space protection for that process</a:t>
            </a:r>
          </a:p>
          <a:p>
            <a:pPr lvl="1"/>
            <a:r>
              <a:rPr lang="en-US" altLang="en-US" dirty="0"/>
              <a:t>Otherwise need to flush at every context switch</a:t>
            </a:r>
          </a:p>
          <a:p>
            <a:r>
              <a:rPr lang="en-US" altLang="en-US" dirty="0"/>
              <a:t>TLBs typically small (64 to 1,024 entries)</a:t>
            </a:r>
          </a:p>
          <a:p>
            <a:r>
              <a:rPr lang="en-US" altLang="en-US" dirty="0"/>
              <a:t>On a TLB miss, value is loaded into the TLB for faster access next time</a:t>
            </a:r>
          </a:p>
          <a:p>
            <a:pPr lvl="1"/>
            <a:r>
              <a:rPr lang="en-US" altLang="en-US" dirty="0"/>
              <a:t>Replacement policies must be considered</a:t>
            </a:r>
          </a:p>
          <a:p>
            <a:pPr lvl="1"/>
            <a:r>
              <a:rPr lang="en-US" altLang="en-US" dirty="0"/>
              <a:t>Some entries can be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wired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down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for permanent fast access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>
            <a:extLst>
              <a:ext uri="{FF2B5EF4-FFF2-40B4-BE49-F238E27FC236}">
                <a16:creationId xmlns:a16="http://schemas.microsoft.com/office/drawing/2014/main" id="{A7C684B0-80FB-46D4-B8E4-5BAFFE7E2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Hardware</a:t>
            </a:r>
          </a:p>
        </p:txBody>
      </p:sp>
      <p:sp>
        <p:nvSpPr>
          <p:cNvPr id="34819" name="Rectangle 2051">
            <a:extLst>
              <a:ext uri="{FF2B5EF4-FFF2-40B4-BE49-F238E27FC236}">
                <a16:creationId xmlns:a16="http://schemas.microsoft.com/office/drawing/2014/main" id="{E7B29C5B-AFCD-4031-B6DE-A755EE36A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11263"/>
            <a:ext cx="7735078" cy="4483100"/>
          </a:xfrm>
        </p:spPr>
        <p:txBody>
          <a:bodyPr/>
          <a:lstStyle/>
          <a:p>
            <a:r>
              <a:rPr lang="en-US" altLang="en-US" dirty="0"/>
              <a:t>Associative memory – parallel search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Address translation (p, d)</a:t>
            </a:r>
          </a:p>
          <a:p>
            <a:pPr marL="627063" lvl="1"/>
            <a:r>
              <a:rPr lang="en-US" altLang="en-US" dirty="0"/>
              <a:t>If p is in associative register, get frame # out</a:t>
            </a:r>
          </a:p>
          <a:p>
            <a:pPr marL="627063" lvl="1"/>
            <a:r>
              <a:rPr lang="en-US" altLang="en-US" dirty="0"/>
              <a:t>Otherwise get frame # from page table in memory</a:t>
            </a:r>
          </a:p>
          <a:p>
            <a:pPr marL="627063" lvl="1"/>
            <a:endParaRPr lang="en-US" altLang="en-US" dirty="0"/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id="{1BA7F075-72DD-4E05-B0C4-AC7DAF33A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93863"/>
            <a:ext cx="29432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034F0B9-0ADC-441A-ABA1-37FF75092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Paging Hardware With TLB</a:t>
            </a:r>
            <a:endParaRPr lang="en-US" altLang="en-US" sz="2400" dirty="0"/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0D2FCA98-0A3D-46E7-B9FC-5E2B1E86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284288"/>
            <a:ext cx="5637213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A1C10ED-0838-45BF-9D06-E530E5EF2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Effective Access Time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1905E63-D1E4-48E6-BE3E-4EFB204C3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231638"/>
            <a:ext cx="7772400" cy="4835558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Clr>
                <a:srgbClr val="993300"/>
              </a:buClr>
              <a:buFont typeface="Wingdings" panose="05000000000000000000" pitchFamily="2" charset="2"/>
              <a:buChar char="§"/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Hit ratio – percentage of times that a page number is found in the  TLB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An </a:t>
            </a:r>
            <a:r>
              <a:rPr lang="en-US" altLang="en-US" dirty="0">
                <a:sym typeface="Symbol" pitchFamily="18" charset="2"/>
              </a:rPr>
              <a:t>80% hit ratio means that we find the desired  page number  in the TLB 80% of the time.</a:t>
            </a:r>
            <a:endParaRPr lang="en-US" altLang="en-US" dirty="0"/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Suppose that 10 nanoseconds to access memory.  </a:t>
            </a: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If we find the desired page in TLB then a mapped-memory access take 10 ns</a:t>
            </a: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Otherwise we need two memory access so it is 20 ns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Effective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Access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Time</a:t>
            </a:r>
            <a:r>
              <a:rPr lang="en-US" altLang="en-US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EAT</a:t>
            </a:r>
            <a:r>
              <a:rPr lang="en-US" altLang="en-US" dirty="0"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	               EAT = </a:t>
            </a:r>
            <a:r>
              <a:rPr lang="en-US" altLang="en-US" dirty="0">
                <a:sym typeface="Symbol" pitchFamily="18" charset="2"/>
              </a:rPr>
              <a:t>0.80 x 10 + 0.20 x 20 = 12 </a:t>
            </a:r>
            <a:r>
              <a:rPr lang="en-US" altLang="en-US" dirty="0"/>
              <a:t> nanoseconds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       implying 20% slowdown in access time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Consider  amore realistic hit ratio of 99%,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     EAT = 0.99 x 10 + 0.01 x 20 = 10.1ns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      implying  only 1% slowdown in access time.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endParaRPr lang="en-US" altLang="en-US" dirty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>
            <a:extLst>
              <a:ext uri="{FF2B5EF4-FFF2-40B4-BE49-F238E27FC236}">
                <a16:creationId xmlns:a16="http://schemas.microsoft.com/office/drawing/2014/main" id="{81EB7566-C4A8-46A0-8405-B237E9898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 Protection</a:t>
            </a:r>
          </a:p>
        </p:txBody>
      </p:sp>
      <p:sp>
        <p:nvSpPr>
          <p:cNvPr id="37891" name="Rectangle 2051">
            <a:extLst>
              <a:ext uri="{FF2B5EF4-FFF2-40B4-BE49-F238E27FC236}">
                <a16:creationId xmlns:a16="http://schemas.microsoft.com/office/drawing/2014/main" id="{243E4155-B2C5-48A3-9386-D371D820E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5" y="1157288"/>
            <a:ext cx="7651102" cy="4468812"/>
          </a:xfrm>
        </p:spPr>
        <p:txBody>
          <a:bodyPr/>
          <a:lstStyle/>
          <a:p>
            <a:r>
              <a:rPr lang="en-US" altLang="en-US" dirty="0"/>
              <a:t>Memory protection implemented by associating protection bit with each frame to indicate if read-only or read-write access is allowed</a:t>
            </a:r>
          </a:p>
          <a:p>
            <a:pPr lvl="1"/>
            <a:r>
              <a:rPr lang="en-US" altLang="en-US" dirty="0"/>
              <a:t>Can also add more bits to indicate page execute-only, and so 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Valid-invalid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bit attached to each entry in the page table: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valid</a:t>
            </a:r>
            <a:r>
              <a:rPr lang="ja-JP" altLang="en-US" dirty="0"/>
              <a:t>”</a:t>
            </a:r>
            <a:r>
              <a:rPr lang="en-US" altLang="ja-JP" dirty="0"/>
              <a:t> indicates that the associated page is in the process</a:t>
            </a:r>
            <a:r>
              <a:rPr lang="ja-JP" altLang="en-US" dirty="0"/>
              <a:t>’</a:t>
            </a:r>
            <a:r>
              <a:rPr lang="en-US" altLang="ja-JP" dirty="0"/>
              <a:t> logical address space, and is thus a legal page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invalid</a:t>
            </a:r>
            <a:r>
              <a:rPr lang="ja-JP" altLang="en-US" dirty="0"/>
              <a:t>”</a:t>
            </a:r>
            <a:r>
              <a:rPr lang="en-US" altLang="ja-JP" dirty="0"/>
              <a:t> indicates that the page is not in the process</a:t>
            </a:r>
            <a:r>
              <a:rPr lang="ja-JP" altLang="en-US" dirty="0"/>
              <a:t>’</a:t>
            </a:r>
            <a:r>
              <a:rPr lang="en-US" altLang="ja-JP" dirty="0"/>
              <a:t> logical address space</a:t>
            </a:r>
          </a:p>
          <a:p>
            <a:pPr lvl="1"/>
            <a:r>
              <a:rPr lang="en-US" altLang="en-US" dirty="0"/>
              <a:t>Or use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Any violations result in a trap to the kernel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145B4E6-5DED-4B37-B9F1-D64E18F15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127" y="-95603"/>
            <a:ext cx="8112611" cy="90328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Valid (v) or Invalid (i) Bit In A Page Table</a:t>
            </a:r>
          </a:p>
        </p:txBody>
      </p:sp>
      <p:pic>
        <p:nvPicPr>
          <p:cNvPr id="38915" name="Picture 5">
            <a:extLst>
              <a:ext uri="{FF2B5EF4-FFF2-40B4-BE49-F238E27FC236}">
                <a16:creationId xmlns:a16="http://schemas.microsoft.com/office/drawing/2014/main" id="{51286D0E-48B1-4A77-B77D-2A6859C88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252538"/>
            <a:ext cx="50990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921CA97-CF77-4743-9E98-4A047BEE3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Pages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36A1277-493F-4EAE-9460-2793BEE19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113421"/>
            <a:ext cx="7734788" cy="44831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</a:p>
          <a:p>
            <a:pPr lvl="1"/>
            <a:r>
              <a:rPr lang="en-US" altLang="en-US" dirty="0"/>
              <a:t>One copy of read-only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reentrant</a:t>
            </a:r>
            <a:r>
              <a:rPr lang="en-US" altLang="en-US" dirty="0"/>
              <a:t>) code shared among processes (i.e., text editors, compilers, window systems)</a:t>
            </a:r>
          </a:p>
          <a:p>
            <a:pPr lvl="1"/>
            <a:r>
              <a:rPr lang="en-US" altLang="en-US" dirty="0"/>
              <a:t>Similar to multiple threads sharing the same process space</a:t>
            </a:r>
          </a:p>
          <a:p>
            <a:pPr lvl="1"/>
            <a:r>
              <a:rPr lang="en-US" altLang="en-US" dirty="0"/>
              <a:t>Also useful for interprocess communication if sharing of read-write pages is allowed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Private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  <a:p>
            <a:pPr lvl="1"/>
            <a:r>
              <a:rPr lang="en-US" altLang="en-US" dirty="0"/>
              <a:t>Each process keeps a separate copy of the code and data</a:t>
            </a:r>
          </a:p>
          <a:p>
            <a:pPr lvl="1"/>
            <a:r>
              <a:rPr lang="en-US" altLang="en-US" dirty="0"/>
              <a:t>The pages for the private code and data can appear anywhere in the logical address space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518330E-1EFB-4794-938C-DE2C8EE94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245093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Pages Example</a:t>
            </a:r>
            <a:endParaRPr lang="en-US" altLang="en-US" sz="2400" dirty="0"/>
          </a:p>
        </p:txBody>
      </p:sp>
      <p:pic>
        <p:nvPicPr>
          <p:cNvPr id="40963" name="Picture 5" descr="W:\os-book\OS10\slide-dir\os-figures\9_14.jpg">
            <a:extLst>
              <a:ext uri="{FF2B5EF4-FFF2-40B4-BE49-F238E27FC236}">
                <a16:creationId xmlns:a16="http://schemas.microsoft.com/office/drawing/2014/main" id="{8CF5A6BC-36FF-41D3-9A9A-0B6C47B0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12850"/>
            <a:ext cx="3973512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1523499-02A6-403C-B92E-2686134FC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Structure of the Page Table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61A38E1-D15D-4FD3-BA70-E6E5B690F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27138"/>
            <a:ext cx="7697755" cy="4483100"/>
          </a:xfrm>
        </p:spPr>
        <p:txBody>
          <a:bodyPr/>
          <a:lstStyle/>
          <a:p>
            <a:r>
              <a:rPr lang="en-US" altLang="en-US" dirty="0"/>
              <a:t>Memory structures for paging can get huge using straight-forward methods</a:t>
            </a:r>
          </a:p>
          <a:p>
            <a:pPr lvl="1"/>
            <a:r>
              <a:rPr lang="en-US" altLang="en-US" dirty="0"/>
              <a:t>Consider a 32-bit logical address space as on modern computers</a:t>
            </a:r>
          </a:p>
          <a:p>
            <a:pPr lvl="1"/>
            <a:r>
              <a:rPr lang="en-US" altLang="en-US" dirty="0"/>
              <a:t>Page size of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Page table would have 1 million entries (2</a:t>
            </a:r>
            <a:r>
              <a:rPr lang="en-US" altLang="en-US" baseline="30000" dirty="0"/>
              <a:t>32</a:t>
            </a:r>
            <a:r>
              <a:rPr lang="en-US" altLang="en-US" dirty="0"/>
              <a:t> / 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If each entry is 4 bytes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en-US" dirty="0"/>
              <a:t> each process 4 MB of physical address space for the  page table alone</a:t>
            </a:r>
          </a:p>
          <a:p>
            <a:pPr lvl="2"/>
            <a:r>
              <a:rPr lang="en-US" altLang="en-US" dirty="0"/>
              <a:t>Don</a:t>
            </a:r>
            <a:r>
              <a:rPr lang="ja-JP" altLang="en-US" dirty="0"/>
              <a:t>’</a:t>
            </a:r>
            <a:r>
              <a:rPr lang="en-US" altLang="ja-JP" dirty="0"/>
              <a:t>t want to allocate that contiguously in main memory</a:t>
            </a:r>
          </a:p>
          <a:p>
            <a:pPr lvl="1"/>
            <a:r>
              <a:rPr lang="en-US" altLang="en-US" dirty="0"/>
              <a:t>One simple solution is to divide the page table into smaller units</a:t>
            </a:r>
          </a:p>
          <a:p>
            <a:pPr lvl="2"/>
            <a:r>
              <a:rPr lang="en-US" altLang="en-US" dirty="0"/>
              <a:t>Hierarchical Paging</a:t>
            </a:r>
          </a:p>
          <a:p>
            <a:pPr lvl="2"/>
            <a:r>
              <a:rPr lang="en-US" altLang="en-US" dirty="0"/>
              <a:t>Hashed Page Tables</a:t>
            </a:r>
          </a:p>
          <a:p>
            <a:pPr lvl="2"/>
            <a:r>
              <a:rPr lang="en-US" altLang="en-US" dirty="0"/>
              <a:t>Inverted Page Tables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14E85D12-A179-49DD-AB72-1C6EAAF20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228830"/>
            <a:ext cx="67643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3919CD36-C961-4D2E-8F87-B9EA333CB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5" y="1208088"/>
            <a:ext cx="7669763" cy="4483100"/>
          </a:xfrm>
        </p:spPr>
        <p:txBody>
          <a:bodyPr/>
          <a:lstStyle/>
          <a:p>
            <a:r>
              <a:rPr lang="en-US" altLang="en-US" dirty="0"/>
              <a:t>Program must be brought (from disk)  into memory and placed within a process for it to be run</a:t>
            </a:r>
            <a:endParaRPr lang="en-US" altLang="en-US" sz="800" dirty="0"/>
          </a:p>
          <a:p>
            <a:r>
              <a:rPr lang="en-US" altLang="en-US" dirty="0"/>
              <a:t>Main memory and registers are only storage CPU can access directly</a:t>
            </a:r>
          </a:p>
          <a:p>
            <a:r>
              <a:rPr lang="en-US" altLang="en-US" dirty="0"/>
              <a:t>Memory unit only sees a stream of:</a:t>
            </a:r>
          </a:p>
          <a:p>
            <a:pPr lvl="1"/>
            <a:r>
              <a:rPr lang="en-US" altLang="en-US" dirty="0"/>
              <a:t>addresses + read requests, or </a:t>
            </a:r>
          </a:p>
          <a:p>
            <a:pPr lvl="1"/>
            <a:r>
              <a:rPr lang="en-US" altLang="en-US" dirty="0"/>
              <a:t>address + data and write requests</a:t>
            </a:r>
            <a:endParaRPr lang="en-US" altLang="en-US" sz="800" dirty="0"/>
          </a:p>
          <a:p>
            <a:r>
              <a:rPr lang="en-US" altLang="en-US" dirty="0"/>
              <a:t>Register access is done in one CPU clock (or less)</a:t>
            </a:r>
            <a:endParaRPr lang="en-US" altLang="en-US" sz="800" dirty="0"/>
          </a:p>
          <a:p>
            <a:r>
              <a:rPr lang="en-US" altLang="en-US" dirty="0"/>
              <a:t>Main memory can take many cycles, causing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stall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sits between main memory and CPU registers</a:t>
            </a:r>
            <a:endParaRPr lang="en-US" altLang="en-US" sz="800" dirty="0"/>
          </a:p>
          <a:p>
            <a:r>
              <a:rPr lang="en-US" altLang="en-US" dirty="0"/>
              <a:t>Protection of memory required to ensure correct operation</a:t>
            </a:r>
          </a:p>
          <a:p>
            <a:pPr>
              <a:buFont typeface="Monotype Sorts" pitchFamily="-84" charset="2"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5ECC631-B67D-4C84-91B9-1CB22DA15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Hierarchical Page Tables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C6AC61F-C673-44E2-9D0D-2FBC263F8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31888"/>
            <a:ext cx="7489858" cy="1096962"/>
          </a:xfrm>
        </p:spPr>
        <p:txBody>
          <a:bodyPr/>
          <a:lstStyle/>
          <a:p>
            <a:r>
              <a:rPr lang="en-US" altLang="en-US" dirty="0"/>
              <a:t>Break up the logical address space into multiple page tables</a:t>
            </a:r>
          </a:p>
          <a:p>
            <a:r>
              <a:rPr lang="en-US" altLang="en-US" dirty="0"/>
              <a:t>A simple technique is a two-level page table</a:t>
            </a:r>
          </a:p>
          <a:p>
            <a:r>
              <a:rPr lang="en-US" altLang="en-US" dirty="0"/>
              <a:t>We then page the page table</a:t>
            </a:r>
          </a:p>
        </p:txBody>
      </p:sp>
      <p:pic>
        <p:nvPicPr>
          <p:cNvPr id="43012" name="Picture 4" descr="8">
            <a:extLst>
              <a:ext uri="{FF2B5EF4-FFF2-40B4-BE49-F238E27FC236}">
                <a16:creationId xmlns:a16="http://schemas.microsoft.com/office/drawing/2014/main" id="{68A9E96F-FF85-481A-9476-DF391FB2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76488"/>
            <a:ext cx="35782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319ECB7-9550-4722-A785-B672C25C6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236379"/>
            <a:ext cx="77628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Paging Example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EEF2C6C-3F02-4E7D-8B00-6261CF45E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7" y="1085850"/>
            <a:ext cx="7679093" cy="5146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 logical address (on 32-bit machine with 4K page size) is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page number consisting of 20 bits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page offset consisting of 12 bits</a:t>
            </a:r>
          </a:p>
          <a:p>
            <a:pPr marL="627063"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Since the page table is paged, the page number is further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10-bit page number </a:t>
            </a:r>
          </a:p>
          <a:p>
            <a:pPr marL="627063" lvl="1">
              <a:lnSpc>
                <a:spcPct val="90000"/>
              </a:lnSpc>
            </a:pPr>
            <a:r>
              <a:rPr lang="en-US" altLang="en-US"/>
              <a:t>a 10-bit </a:t>
            </a:r>
            <a:r>
              <a:rPr lang="en-US" altLang="en-US" dirty="0"/>
              <a:t>page offset</a:t>
            </a:r>
          </a:p>
          <a:p>
            <a:pPr marL="627063"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Thus, a logical address is as follows:</a:t>
            </a:r>
            <a:br>
              <a:rPr lang="en-US" altLang="en-US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dirty="0"/>
              <a:t>where</a:t>
            </a:r>
            <a:r>
              <a:rPr lang="en-US" altLang="en-US" i="1" dirty="0"/>
              <a:t> p</a:t>
            </a:r>
            <a:r>
              <a:rPr lang="en-US" altLang="en-US" i="1" baseline="-25000" dirty="0"/>
              <a:t>1</a:t>
            </a:r>
            <a:r>
              <a:rPr lang="en-US" altLang="en-US" dirty="0"/>
              <a:t> is an index into the outer page table, and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is the displacement within the page of the inner page table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forward-mapped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</a:p>
        </p:txBody>
      </p:sp>
      <p:pic>
        <p:nvPicPr>
          <p:cNvPr id="44036" name="Picture 5" descr="W:\os-book\OS10\slide-dir\os-figures\in-9_3.jpg">
            <a:extLst>
              <a:ext uri="{FF2B5EF4-FFF2-40B4-BE49-F238E27FC236}">
                <a16:creationId xmlns:a16="http://schemas.microsoft.com/office/drawing/2014/main" id="{E5597039-CFAE-4A07-A550-C966E8BF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032250"/>
            <a:ext cx="40909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C333A82E-F8D0-4475-A297-B096B84CA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13" y="236379"/>
            <a:ext cx="755808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Address-Translation Scheme</a:t>
            </a:r>
            <a:endParaRPr lang="en-US" altLang="en-US" sz="2400" dirty="0"/>
          </a:p>
        </p:txBody>
      </p:sp>
      <p:pic>
        <p:nvPicPr>
          <p:cNvPr id="45059" name="Picture 1035">
            <a:extLst>
              <a:ext uri="{FF2B5EF4-FFF2-40B4-BE49-F238E27FC236}">
                <a16:creationId xmlns:a16="http://schemas.microsoft.com/office/drawing/2014/main" id="{13CF1B26-59FC-4992-8FE3-5FA6738A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258888"/>
            <a:ext cx="63896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A0137AD-9BFB-4AF6-88F4-0341356C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155805"/>
            <a:ext cx="8229600" cy="576262"/>
          </a:xfrm>
        </p:spPr>
        <p:txBody>
          <a:bodyPr/>
          <a:lstStyle/>
          <a:p>
            <a:r>
              <a:rPr lang="en-US" altLang="en-US" dirty="0"/>
              <a:t>64-bit Logical Address Space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995B49D-2FA5-4651-BAD7-7BD98CB7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685" y="1130300"/>
            <a:ext cx="7596512" cy="5087938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Even two-level paging scheme not sufficient</a:t>
            </a:r>
          </a:p>
          <a:p>
            <a:pPr>
              <a:defRPr/>
            </a:pPr>
            <a:r>
              <a:rPr lang="en-US" altLang="en-US" dirty="0"/>
              <a:t>If page size is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dirty="0"/>
              <a:t>Then page table has 2</a:t>
            </a:r>
            <a:r>
              <a:rPr lang="en-US" altLang="en-US" baseline="30000" dirty="0"/>
              <a:t>52</a:t>
            </a:r>
            <a:r>
              <a:rPr lang="en-US" altLang="en-US" dirty="0"/>
              <a:t> entries</a:t>
            </a:r>
          </a:p>
          <a:p>
            <a:pPr lvl="1">
              <a:defRPr/>
            </a:pPr>
            <a:r>
              <a:rPr lang="en-US" altLang="en-US" dirty="0"/>
              <a:t>If two level scheme, inner page tables could be 2</a:t>
            </a:r>
            <a:r>
              <a:rPr lang="en-US" altLang="en-US" baseline="30000" dirty="0"/>
              <a:t>10</a:t>
            </a:r>
            <a:r>
              <a:rPr lang="en-US" altLang="en-US" dirty="0"/>
              <a:t> 4-byte entries</a:t>
            </a:r>
          </a:p>
          <a:p>
            <a:pPr lvl="1">
              <a:defRPr/>
            </a:pPr>
            <a:r>
              <a:rPr lang="en-US" altLang="en-US" dirty="0"/>
              <a:t>Address would look like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Outer page table has 2</a:t>
            </a:r>
            <a:r>
              <a:rPr lang="en-US" altLang="en-US" baseline="30000" dirty="0"/>
              <a:t>42</a:t>
            </a:r>
            <a:r>
              <a:rPr lang="en-US" altLang="en-US" dirty="0"/>
              <a:t> entries or 2</a:t>
            </a:r>
            <a:r>
              <a:rPr lang="en-US" altLang="en-US" baseline="30000" dirty="0"/>
              <a:t>44</a:t>
            </a:r>
            <a:r>
              <a:rPr lang="en-US" altLang="en-US" dirty="0"/>
              <a:t> bytes</a:t>
            </a:r>
          </a:p>
          <a:p>
            <a:pPr lvl="1">
              <a:defRPr/>
            </a:pPr>
            <a:r>
              <a:rPr lang="en-US" altLang="en-US" dirty="0"/>
              <a:t>One solution is to add a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</a:t>
            </a:r>
          </a:p>
          <a:p>
            <a:pPr lvl="1">
              <a:defRPr/>
            </a:pPr>
            <a:r>
              <a:rPr lang="en-US" altLang="en-US" dirty="0"/>
              <a:t>But in the following example the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 is still 2</a:t>
            </a:r>
            <a:r>
              <a:rPr lang="en-US" altLang="en-US" baseline="30000" dirty="0"/>
              <a:t>34</a:t>
            </a:r>
            <a:r>
              <a:rPr lang="en-US" altLang="en-US" dirty="0"/>
              <a:t> bytes in size</a:t>
            </a:r>
          </a:p>
          <a:p>
            <a:pPr lvl="2">
              <a:defRPr/>
            </a:pPr>
            <a:r>
              <a:rPr lang="en-US" altLang="en-US" dirty="0"/>
              <a:t>And possibly 4 memory access to get to one physical memory location</a:t>
            </a:r>
          </a:p>
          <a:p>
            <a:pPr lvl="1">
              <a:defRPr/>
            </a:pPr>
            <a:endParaRPr lang="en-US" altLang="en-US" dirty="0"/>
          </a:p>
        </p:txBody>
      </p:sp>
      <p:pic>
        <p:nvPicPr>
          <p:cNvPr id="46084" name="Picture 5" descr="W:\os-book\OS10\slide-dir\os-figures\in-9_5.jpg">
            <a:extLst>
              <a:ext uri="{FF2B5EF4-FFF2-40B4-BE49-F238E27FC236}">
                <a16:creationId xmlns:a16="http://schemas.microsoft.com/office/drawing/2014/main" id="{F2F6A35A-E5D7-44DA-A8DD-7A4A4C04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176588"/>
            <a:ext cx="37195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E72B140-73C1-45D7-A700-AF2CED785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144075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Three-level Paging Scheme</a:t>
            </a:r>
          </a:p>
        </p:txBody>
      </p:sp>
      <p:pic>
        <p:nvPicPr>
          <p:cNvPr id="47107" name="Picture 6">
            <a:extLst>
              <a:ext uri="{FF2B5EF4-FFF2-40B4-BE49-F238E27FC236}">
                <a16:creationId xmlns:a16="http://schemas.microsoft.com/office/drawing/2014/main" id="{7E3EC9BD-BFCB-4762-8CAD-CDA7B885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293813"/>
            <a:ext cx="5241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>
            <a:extLst>
              <a:ext uri="{FF2B5EF4-FFF2-40B4-BE49-F238E27FC236}">
                <a16:creationId xmlns:a16="http://schemas.microsoft.com/office/drawing/2014/main" id="{0A0D3728-9A51-44F1-B179-28CC3F55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130550"/>
            <a:ext cx="5486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61803E-D597-4AFE-86BA-0284614A6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22674"/>
            <a:ext cx="7840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Hashed Page Tables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8CD62E4-797E-49CD-97C9-0D732152E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1141413"/>
            <a:ext cx="7626350" cy="4722812"/>
          </a:xfrm>
        </p:spPr>
        <p:txBody>
          <a:bodyPr/>
          <a:lstStyle/>
          <a:p>
            <a:r>
              <a:rPr lang="en-US" altLang="en-US" dirty="0"/>
              <a:t>Common in address spaces &gt; 32 bits</a:t>
            </a:r>
          </a:p>
          <a:p>
            <a:r>
              <a:rPr lang="en-US" altLang="en-US" dirty="0"/>
              <a:t>The virtual page number is hashed into a page table</a:t>
            </a:r>
          </a:p>
          <a:p>
            <a:pPr lvl="1"/>
            <a:r>
              <a:rPr lang="en-US" altLang="en-US" dirty="0"/>
              <a:t>This page table contains a chain of elements hashing to the same location</a:t>
            </a:r>
          </a:p>
          <a:p>
            <a:r>
              <a:rPr lang="en-US" altLang="en-US" dirty="0"/>
              <a:t>Each element contains (1) the virtual page number (2) the value of the mapped page frame (3) a pointer to the next element</a:t>
            </a:r>
          </a:p>
          <a:p>
            <a:r>
              <a:rPr lang="en-US" altLang="en-US" dirty="0"/>
              <a:t>Virtual page numbers are compared in this chain searching for a match</a:t>
            </a:r>
          </a:p>
          <a:p>
            <a:pPr lvl="1"/>
            <a:r>
              <a:rPr lang="en-US" altLang="en-US" dirty="0"/>
              <a:t>If a match is found, the corresponding physical frame is extracted</a:t>
            </a:r>
          </a:p>
          <a:p>
            <a:r>
              <a:rPr lang="en-US" altLang="en-US" dirty="0"/>
              <a:t>Variation for 64-bit addresses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clustered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tables</a:t>
            </a:r>
          </a:p>
          <a:p>
            <a:pPr lvl="1"/>
            <a:r>
              <a:rPr lang="en-US" altLang="en-US" dirty="0"/>
              <a:t>Similar to hashed but each entry refers to several pages (such as 16) rather than 1</a:t>
            </a:r>
          </a:p>
          <a:p>
            <a:pPr lvl="1"/>
            <a:r>
              <a:rPr lang="en-US" altLang="en-US" dirty="0"/>
              <a:t>Especially useful for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sparse</a:t>
            </a:r>
            <a:r>
              <a:rPr lang="en-US" altLang="en-US" dirty="0"/>
              <a:t> address spaces (where memory references are non-contiguous and scattered)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A6FA55B-1C89-4FAF-8777-9EF53CBB9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Hashed Page Table</a:t>
            </a:r>
            <a:endParaRPr lang="en-US" altLang="en-US" sz="2400" dirty="0"/>
          </a:p>
        </p:txBody>
      </p:sp>
      <p:pic>
        <p:nvPicPr>
          <p:cNvPr id="49155" name="Picture 6">
            <a:extLst>
              <a:ext uri="{FF2B5EF4-FFF2-40B4-BE49-F238E27FC236}">
                <a16:creationId xmlns:a16="http://schemas.microsoft.com/office/drawing/2014/main" id="{D2F7DD6F-2A50-4270-B701-86EE15BF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274763"/>
            <a:ext cx="661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C2EE1F7-80AE-4AE9-B1C5-B0DAB9FC6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4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Inverted Page Table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433C570-E431-49CB-92BC-66AFF909B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2525"/>
            <a:ext cx="7697755" cy="4792663"/>
          </a:xfrm>
        </p:spPr>
        <p:txBody>
          <a:bodyPr/>
          <a:lstStyle/>
          <a:p>
            <a:r>
              <a:rPr lang="en-US" altLang="en-US" dirty="0"/>
              <a:t>Rather than each process having a page table and keeping track of all possible logical pages, track all physical pages</a:t>
            </a:r>
          </a:p>
          <a:p>
            <a:r>
              <a:rPr lang="en-US" altLang="en-US" dirty="0"/>
              <a:t>One entry for each real page of memory</a:t>
            </a:r>
          </a:p>
          <a:p>
            <a:r>
              <a:rPr lang="en-US" altLang="en-US" dirty="0"/>
              <a:t>Entry consists of the virtual address of the page stored in that real memory location, with information about the process that owns that page</a:t>
            </a:r>
          </a:p>
          <a:p>
            <a:r>
              <a:rPr lang="en-US" altLang="en-US" dirty="0"/>
              <a:t>Decreases memory needed to store each page table, but increases time needed to search the table when a page reference occurs</a:t>
            </a:r>
          </a:p>
          <a:p>
            <a:r>
              <a:rPr lang="en-US" altLang="en-US" dirty="0"/>
              <a:t>Use hash table to limit the search to one — or at most a few — page-table entries</a:t>
            </a:r>
          </a:p>
          <a:p>
            <a:pPr lvl="1"/>
            <a:r>
              <a:rPr lang="en-US" altLang="en-US" dirty="0"/>
              <a:t>TLB can accelerate access</a:t>
            </a:r>
          </a:p>
          <a:p>
            <a:r>
              <a:rPr lang="en-US" altLang="en-US" dirty="0"/>
              <a:t>But how to implement shared memory?</a:t>
            </a:r>
          </a:p>
          <a:p>
            <a:pPr lvl="1"/>
            <a:r>
              <a:rPr lang="en-US" altLang="en-US" dirty="0"/>
              <a:t>One mapping of a virtual address to the shared physical address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9CA5047-53DC-42C0-8BA2-9A66CB1D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238549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Inverted Page Table Architecture</a:t>
            </a:r>
            <a:endParaRPr lang="en-US" altLang="en-US" sz="2400" dirty="0"/>
          </a:p>
        </p:txBody>
      </p:sp>
      <p:pic>
        <p:nvPicPr>
          <p:cNvPr id="51203" name="Picture 6">
            <a:extLst>
              <a:ext uri="{FF2B5EF4-FFF2-40B4-BE49-F238E27FC236}">
                <a16:creationId xmlns:a16="http://schemas.microsoft.com/office/drawing/2014/main" id="{CD658555-7800-4FD5-8FAB-B83171CC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274763"/>
            <a:ext cx="60579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B640008-8A0F-4095-A1E5-C46DAA379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250" y="235762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Oracle SPARC Solaris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135B7B9-6301-4A12-B99C-264504271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035050"/>
            <a:ext cx="7679094" cy="5062538"/>
          </a:xfrm>
        </p:spPr>
        <p:txBody>
          <a:bodyPr/>
          <a:lstStyle/>
          <a:p>
            <a:r>
              <a:rPr lang="en-US" altLang="en-US" dirty="0"/>
              <a:t>Consider modern, 64-bit operating system example with tightly integrated HW</a:t>
            </a:r>
          </a:p>
          <a:p>
            <a:pPr lvl="1"/>
            <a:r>
              <a:rPr lang="en-US" altLang="en-US" dirty="0"/>
              <a:t>Goals are efficiency, low overhead</a:t>
            </a:r>
          </a:p>
          <a:p>
            <a:r>
              <a:rPr lang="en-US" altLang="en-US" dirty="0"/>
              <a:t>Based on hashing, but more complex</a:t>
            </a:r>
          </a:p>
          <a:p>
            <a:r>
              <a:rPr lang="en-US" altLang="en-US" dirty="0"/>
              <a:t>Two hash tables</a:t>
            </a:r>
          </a:p>
          <a:p>
            <a:pPr lvl="1"/>
            <a:r>
              <a:rPr lang="en-US" altLang="en-US" dirty="0"/>
              <a:t>One kernel and one for all user processes</a:t>
            </a:r>
          </a:p>
          <a:p>
            <a:pPr lvl="1"/>
            <a:r>
              <a:rPr lang="en-US" altLang="en-US" dirty="0"/>
              <a:t>Each maps memory addresses from virtual to physical memory</a:t>
            </a:r>
          </a:p>
          <a:p>
            <a:pPr lvl="1"/>
            <a:r>
              <a:rPr lang="en-US" altLang="en-US" dirty="0"/>
              <a:t>Each entry represents a contiguous area of mapped virtual memory,</a:t>
            </a:r>
          </a:p>
          <a:p>
            <a:pPr lvl="2"/>
            <a:r>
              <a:rPr lang="en-US" altLang="en-US" dirty="0"/>
              <a:t>More efficient than having a separate hash-table entry for each page</a:t>
            </a:r>
          </a:p>
          <a:p>
            <a:pPr lvl="1"/>
            <a:r>
              <a:rPr lang="en-US" altLang="en-US" dirty="0"/>
              <a:t>Each entry has  base address and  span (indicating the number of pages the entry represents)</a:t>
            </a:r>
          </a:p>
          <a:p>
            <a:endParaRPr lang="en-US" alt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E119B86-5C5B-4A93-AC7C-158FC121E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5238" y="224685"/>
            <a:ext cx="6559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CDF6D2A-F8C6-4CEA-AF47-307E410F6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200636"/>
            <a:ext cx="7436498" cy="1673193"/>
          </a:xfrm>
        </p:spPr>
        <p:txBody>
          <a:bodyPr/>
          <a:lstStyle/>
          <a:p>
            <a:r>
              <a:rPr lang="en-US" altLang="en-US" dirty="0"/>
              <a:t>Need to ensure that a process can access only those addresses in its address space.</a:t>
            </a:r>
          </a:p>
          <a:p>
            <a:r>
              <a:rPr lang="en-US" altLang="en-US" dirty="0"/>
              <a:t>We can provide this protection by using  a pair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limit registers</a:t>
            </a:r>
            <a:r>
              <a:rPr lang="en-US" altLang="en-US" dirty="0"/>
              <a:t> define the logical address space of a process</a:t>
            </a:r>
          </a:p>
        </p:txBody>
      </p:sp>
      <p:pic>
        <p:nvPicPr>
          <p:cNvPr id="7172" name="Picture 5" descr="W:\os-book\OS10\slide-dir\os-figures\9_01.jpg">
            <a:extLst>
              <a:ext uri="{FF2B5EF4-FFF2-40B4-BE49-F238E27FC236}">
                <a16:creationId xmlns:a16="http://schemas.microsoft.com/office/drawing/2014/main" id="{AFDDF805-A4EF-4AEB-B1EC-649AE088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0" y="2725414"/>
            <a:ext cx="32639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894A6E0-2CAC-4979-BD85-249A83CF4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35762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Oracle SPARC Solaris (Cont.)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ACE2AFC-0A3F-4D7B-9F31-60AAF284E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5" y="1096963"/>
            <a:ext cx="7665876" cy="5062537"/>
          </a:xfrm>
        </p:spPr>
        <p:txBody>
          <a:bodyPr/>
          <a:lstStyle/>
          <a:p>
            <a:r>
              <a:rPr lang="en-US" altLang="en-US" dirty="0"/>
              <a:t>TLB holds translation table entries (TTEs) for fast hardware lookups</a:t>
            </a:r>
          </a:p>
          <a:p>
            <a:pPr lvl="1"/>
            <a:r>
              <a:rPr lang="en-US" altLang="en-US" dirty="0"/>
              <a:t>A cache of TTEs reside in a translation storage buffer (TSB)</a:t>
            </a:r>
          </a:p>
          <a:p>
            <a:pPr lvl="2"/>
            <a:r>
              <a:rPr lang="en-US" altLang="en-US" dirty="0"/>
              <a:t>Includes an entry per recently accessed page</a:t>
            </a:r>
          </a:p>
          <a:p>
            <a:r>
              <a:rPr lang="en-US" altLang="en-US" dirty="0"/>
              <a:t>Virtual address reference causes TLB search </a:t>
            </a:r>
          </a:p>
          <a:p>
            <a:pPr lvl="1"/>
            <a:r>
              <a:rPr lang="en-US" altLang="en-US" dirty="0"/>
              <a:t>If miss, hardware walks the in-memory TSB looking for the TTE corresponding to the address</a:t>
            </a:r>
          </a:p>
          <a:p>
            <a:pPr lvl="2"/>
            <a:r>
              <a:rPr lang="en-US" altLang="en-US" dirty="0"/>
              <a:t>If match found, the CPU copies the TSB entry into the TLB and translation completes</a:t>
            </a:r>
          </a:p>
          <a:p>
            <a:pPr lvl="2"/>
            <a:r>
              <a:rPr lang="en-US" altLang="en-US" dirty="0"/>
              <a:t>If no match found, kernel interrupted to search the hash table</a:t>
            </a:r>
          </a:p>
          <a:p>
            <a:pPr lvl="3"/>
            <a:r>
              <a:rPr lang="en-US" altLang="en-US" dirty="0"/>
              <a:t>The kernel then creates a TTE from the appropriate hash table and stores it in the TSB, Interrupt handler returns control to the MMU, which completes the address translation.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0D2ACB3-978E-4C92-8147-5A9751FD5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103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0D0E06F-7484-4112-A8C2-84609CEC1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122363"/>
            <a:ext cx="7679094" cy="5067300"/>
          </a:xfrm>
        </p:spPr>
        <p:txBody>
          <a:bodyPr/>
          <a:lstStyle/>
          <a:p>
            <a:r>
              <a:rPr lang="en-US" altLang="en-US" dirty="0"/>
              <a:t>A process can be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swapped</a:t>
            </a:r>
            <a:r>
              <a:rPr lang="en-US" altLang="en-US" dirty="0"/>
              <a:t> temporarily out of memory to a backing store, and then brought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back</a:t>
            </a:r>
            <a:r>
              <a:rPr lang="en-US" altLang="en-US" dirty="0"/>
              <a:t> into memory for continued execution</a:t>
            </a:r>
          </a:p>
          <a:p>
            <a:pPr lvl="1"/>
            <a:r>
              <a:rPr lang="en-US" altLang="en-US" dirty="0"/>
              <a:t>Total physical memory space of processes can exceed physical memory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Backing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store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fast disk large enough to accommodate copies of all memory images for all users; must provide direct access to these memory images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out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swapping variant used for priority-based scheduling algorithms; lower-priority process is swapped out so higher-priority process can be loaded and executed</a:t>
            </a:r>
          </a:p>
          <a:p>
            <a:r>
              <a:rPr lang="en-US" altLang="en-US" dirty="0"/>
              <a:t>Major part of swap time is transfer time; total transfer time is directly proportional to the amount of memory swapped</a:t>
            </a:r>
          </a:p>
          <a:p>
            <a:r>
              <a:rPr lang="en-US" altLang="en-US" dirty="0"/>
              <a:t>System maintains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queue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ready-to-run processes which have memory images on disk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BA59C4B-F6E7-4D32-835B-148AD8260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 (Cont.)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F0C41DA-0E38-48B2-8F80-9B1CA64B8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101725"/>
            <a:ext cx="7697755" cy="5067300"/>
          </a:xfrm>
        </p:spPr>
        <p:txBody>
          <a:bodyPr/>
          <a:lstStyle/>
          <a:p>
            <a:r>
              <a:rPr lang="en-US" altLang="en-US" dirty="0"/>
              <a:t>Does the swapped out process need to swap back in to same physical addresses?</a:t>
            </a:r>
          </a:p>
          <a:p>
            <a:r>
              <a:rPr lang="en-US" altLang="en-US" dirty="0"/>
              <a:t>Depends on address binding method</a:t>
            </a:r>
          </a:p>
          <a:p>
            <a:pPr lvl="1"/>
            <a:r>
              <a:rPr lang="en-US" altLang="en-US" dirty="0"/>
              <a:t>Plus consider pending I/O to / from process memory space</a:t>
            </a:r>
          </a:p>
          <a:p>
            <a:r>
              <a:rPr lang="en-US" altLang="en-US" dirty="0"/>
              <a:t>Modified versions of swapping are found on many systems (i.e., UNIX, Linux, and Windows)</a:t>
            </a:r>
          </a:p>
          <a:p>
            <a:pPr lvl="1"/>
            <a:r>
              <a:rPr lang="en-US" altLang="en-US" dirty="0"/>
              <a:t>Swapping normally disabled</a:t>
            </a:r>
          </a:p>
          <a:p>
            <a:pPr lvl="1"/>
            <a:r>
              <a:rPr lang="en-US" altLang="en-US" dirty="0"/>
              <a:t>Started if more than threshold amount of memory allocated</a:t>
            </a:r>
          </a:p>
          <a:p>
            <a:pPr lvl="1"/>
            <a:r>
              <a:rPr lang="en-US" altLang="en-US" dirty="0"/>
              <a:t>Disabled again once memory demand reduced below threshold</a:t>
            </a:r>
          </a:p>
          <a:p>
            <a:pPr>
              <a:buFont typeface="Monotype Sorts" pitchFamily="-84" charset="2"/>
              <a:buNone/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421CF3F-82BB-4386-898B-2EEB6506D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29218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View of Swapping</a:t>
            </a:r>
            <a:endParaRPr lang="en-US" altLang="en-US" sz="2400" dirty="0"/>
          </a:p>
        </p:txBody>
      </p:sp>
      <p:pic>
        <p:nvPicPr>
          <p:cNvPr id="56323" name="Picture 4" descr="8">
            <a:extLst>
              <a:ext uri="{FF2B5EF4-FFF2-40B4-BE49-F238E27FC236}">
                <a16:creationId xmlns:a16="http://schemas.microsoft.com/office/drawing/2014/main" id="{0F3A3C22-04AE-4A1C-8813-C9697C3F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400175"/>
            <a:ext cx="50990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82EDC249-C4AD-41C4-880C-E8A3ACCA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241336"/>
            <a:ext cx="8037513" cy="576262"/>
          </a:xfrm>
        </p:spPr>
        <p:txBody>
          <a:bodyPr/>
          <a:lstStyle/>
          <a:p>
            <a:r>
              <a:rPr lang="en-US" altLang="en-US" sz="3000" dirty="0"/>
              <a:t>Context Switch Time including Swapping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28066BB3-D576-4F4E-8D24-67AEA3D6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950" y="1112838"/>
            <a:ext cx="7686221" cy="4754562"/>
          </a:xfrm>
        </p:spPr>
        <p:txBody>
          <a:bodyPr/>
          <a:lstStyle/>
          <a:p>
            <a:r>
              <a:rPr lang="en-US" altLang="en-US" dirty="0"/>
              <a:t>If next processes to be put on CPU is not in memory, need to swap out a process and swap in target process</a:t>
            </a:r>
          </a:p>
          <a:p>
            <a:r>
              <a:rPr lang="en-US" altLang="en-US" dirty="0"/>
              <a:t>Context switch time can then be very high</a:t>
            </a:r>
          </a:p>
          <a:p>
            <a:r>
              <a:rPr lang="en-US" altLang="en-US" dirty="0"/>
              <a:t>100MB process swapping to hard disk with transfer rate of 50MB/sec</a:t>
            </a:r>
          </a:p>
          <a:p>
            <a:pPr lvl="1"/>
            <a:r>
              <a:rPr lang="en-US" altLang="en-US" dirty="0"/>
              <a:t>Swap out time of 2000 </a:t>
            </a:r>
            <a:r>
              <a:rPr lang="en-US" altLang="en-US" dirty="0" err="1"/>
              <a:t>ms</a:t>
            </a:r>
            <a:endParaRPr lang="en-US" altLang="en-US" dirty="0"/>
          </a:p>
          <a:p>
            <a:pPr lvl="1"/>
            <a:r>
              <a:rPr lang="en-US" altLang="en-US" dirty="0"/>
              <a:t>Plus swap in of same sized process</a:t>
            </a:r>
          </a:p>
          <a:p>
            <a:pPr lvl="1"/>
            <a:r>
              <a:rPr lang="en-US" altLang="en-US" dirty="0"/>
              <a:t>Total context switch swapping component time of 4000ms (4 seconds)</a:t>
            </a:r>
          </a:p>
          <a:p>
            <a:r>
              <a:rPr lang="en-US" altLang="en-US" dirty="0"/>
              <a:t>Can reduce if reduce size of memory swapped – by knowing how much memory really being used</a:t>
            </a:r>
          </a:p>
          <a:p>
            <a:pPr lvl="1"/>
            <a:r>
              <a:rPr lang="en-US" altLang="en-US" dirty="0"/>
              <a:t>System calls to inform OS of memory use via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request_memory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en-US" dirty="0"/>
              <a:t>and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release_memory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BE6FCBF9-24F1-4406-894F-17942C5B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09" y="232005"/>
            <a:ext cx="7635875" cy="576262"/>
          </a:xfrm>
        </p:spPr>
        <p:txBody>
          <a:bodyPr/>
          <a:lstStyle/>
          <a:p>
            <a:r>
              <a:rPr lang="en-US" altLang="en-US" sz="2800" dirty="0"/>
              <a:t>Context Switch Time and Swapping (Cont.)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24681AA8-7211-4633-A995-73D1EB580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94" y="1160463"/>
            <a:ext cx="7635875" cy="4754562"/>
          </a:xfrm>
        </p:spPr>
        <p:txBody>
          <a:bodyPr/>
          <a:lstStyle/>
          <a:p>
            <a:r>
              <a:rPr lang="en-US" altLang="en-US" dirty="0"/>
              <a:t>Other constraints as well on swapping</a:t>
            </a:r>
          </a:p>
          <a:p>
            <a:pPr lvl="1"/>
            <a:r>
              <a:rPr lang="en-US" altLang="en-US" dirty="0"/>
              <a:t>Pending I/O – can’t swap out as I/O would occur to wrong process</a:t>
            </a:r>
          </a:p>
          <a:p>
            <a:pPr lvl="1"/>
            <a:r>
              <a:rPr lang="en-US" altLang="en-US" dirty="0"/>
              <a:t>Or always transfer I/O to kernel space, then to I/O device</a:t>
            </a:r>
          </a:p>
          <a:p>
            <a:pPr lvl="2"/>
            <a:r>
              <a:rPr lang="en-US" altLang="en-US" dirty="0"/>
              <a:t>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double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buffering</a:t>
            </a:r>
            <a:r>
              <a:rPr lang="en-US" altLang="en-US" dirty="0"/>
              <a:t>, adds overhead</a:t>
            </a:r>
          </a:p>
          <a:p>
            <a:r>
              <a:rPr lang="en-US" altLang="en-US" dirty="0"/>
              <a:t>Standard swapping not used in modern operating systems</a:t>
            </a:r>
          </a:p>
          <a:p>
            <a:pPr lvl="1"/>
            <a:r>
              <a:rPr lang="en-US" altLang="en-US" dirty="0"/>
              <a:t>But modified version common</a:t>
            </a:r>
          </a:p>
          <a:p>
            <a:pPr lvl="2"/>
            <a:r>
              <a:rPr lang="en-US" altLang="en-US" dirty="0"/>
              <a:t>Swap only when free memory extremely low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209CE51F-64DD-4B8D-BF31-A2E470ED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2005"/>
            <a:ext cx="8229600" cy="576262"/>
          </a:xfrm>
        </p:spPr>
        <p:txBody>
          <a:bodyPr/>
          <a:lstStyle/>
          <a:p>
            <a:r>
              <a:rPr lang="en-US" altLang="en-US" dirty="0"/>
              <a:t>Swapping on Mobile Systems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76533EDA-BAFB-4F4B-AD8D-AB780E3C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01" y="1060450"/>
            <a:ext cx="7723187" cy="4935538"/>
          </a:xfrm>
        </p:spPr>
        <p:txBody>
          <a:bodyPr/>
          <a:lstStyle/>
          <a:p>
            <a:r>
              <a:rPr lang="en-US" altLang="en-US" dirty="0"/>
              <a:t>Not typically supported</a:t>
            </a:r>
          </a:p>
          <a:p>
            <a:pPr lvl="1"/>
            <a:r>
              <a:rPr lang="en-US" altLang="en-US" dirty="0"/>
              <a:t>Flash memory based</a:t>
            </a:r>
          </a:p>
          <a:p>
            <a:pPr lvl="2"/>
            <a:r>
              <a:rPr lang="en-US" altLang="en-US" dirty="0"/>
              <a:t>Small amount of space</a:t>
            </a:r>
          </a:p>
          <a:p>
            <a:pPr lvl="2"/>
            <a:r>
              <a:rPr lang="en-US" altLang="en-US" dirty="0"/>
              <a:t>Limited number of write cycles</a:t>
            </a:r>
          </a:p>
          <a:p>
            <a:pPr lvl="2"/>
            <a:r>
              <a:rPr lang="en-US" altLang="en-US" dirty="0"/>
              <a:t>Poor throughput between flash memory and CPU on mobile platform</a:t>
            </a:r>
          </a:p>
          <a:p>
            <a:r>
              <a:rPr lang="en-US" altLang="en-US" dirty="0"/>
              <a:t>Instead use other methods to free memory if low</a:t>
            </a:r>
          </a:p>
          <a:p>
            <a:pPr lvl="1"/>
            <a:r>
              <a:rPr lang="en-US" altLang="en-US" dirty="0"/>
              <a:t>iOS </a:t>
            </a:r>
            <a:r>
              <a:rPr lang="en-US" altLang="en-US" b="1" i="1" dirty="0"/>
              <a:t>asks</a:t>
            </a:r>
            <a:r>
              <a:rPr lang="en-US" altLang="en-US" dirty="0"/>
              <a:t> apps to voluntarily relinquish allocated memory</a:t>
            </a:r>
          </a:p>
          <a:p>
            <a:pPr lvl="2"/>
            <a:r>
              <a:rPr lang="en-US" altLang="en-US" dirty="0"/>
              <a:t>Read-only data thrown out and reloaded from flash if needed</a:t>
            </a:r>
          </a:p>
          <a:p>
            <a:pPr lvl="2"/>
            <a:r>
              <a:rPr lang="en-US" altLang="en-US" dirty="0"/>
              <a:t>Failure to free can result in termination</a:t>
            </a:r>
          </a:p>
          <a:p>
            <a:pPr lvl="1"/>
            <a:r>
              <a:rPr lang="en-US" altLang="en-US" dirty="0"/>
              <a:t>Android terminates apps if low free memory, but first writes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application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state</a:t>
            </a:r>
            <a:r>
              <a:rPr lang="en-US" altLang="en-US" dirty="0"/>
              <a:t> to flash for fast restart</a:t>
            </a:r>
          </a:p>
          <a:p>
            <a:pPr lvl="1"/>
            <a:r>
              <a:rPr lang="en-US" altLang="en-US" dirty="0"/>
              <a:t>Both OSes support paging as discussed below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24735D7-A004-488D-9911-97DF52D63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 with Paging</a:t>
            </a:r>
            <a:endParaRPr lang="en-US" altLang="en-US" sz="2400" dirty="0"/>
          </a:p>
        </p:txBody>
      </p:sp>
      <p:pic>
        <p:nvPicPr>
          <p:cNvPr id="60419" name="Picture 2" descr="W:\os-book\OS10\slide-dir\os-figures\9_20.jpg">
            <a:extLst>
              <a:ext uri="{FF2B5EF4-FFF2-40B4-BE49-F238E27FC236}">
                <a16:creationId xmlns:a16="http://schemas.microsoft.com/office/drawing/2014/main" id="{D7C55644-50F2-4074-8699-2BE71EB4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295400"/>
            <a:ext cx="4875212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B652F6E-8935-4E03-8244-BD24D7F2B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8416" y="226854"/>
            <a:ext cx="7876009" cy="576263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Example: The Intel 32 and 64-bit Architectures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41EA058-298F-4E9F-B388-B239FEEFE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3" y="1233488"/>
            <a:ext cx="7669765" cy="4530725"/>
          </a:xfrm>
        </p:spPr>
        <p:txBody>
          <a:bodyPr/>
          <a:lstStyle/>
          <a:p>
            <a:r>
              <a:rPr lang="en-US" altLang="en-US" dirty="0"/>
              <a:t>Dominant industry chips</a:t>
            </a:r>
          </a:p>
          <a:p>
            <a:r>
              <a:rPr lang="en-US" altLang="en-US" dirty="0"/>
              <a:t>Pentium CPUs are 32-bit and called IA-32 architecture</a:t>
            </a:r>
          </a:p>
          <a:p>
            <a:r>
              <a:rPr lang="en-US" altLang="en-US" dirty="0"/>
              <a:t>Current Intel CPUs are 64-bit and called IA-64 architecture</a:t>
            </a:r>
          </a:p>
          <a:p>
            <a:r>
              <a:rPr lang="en-US" altLang="en-US" dirty="0"/>
              <a:t>Many variations in the chips, cover the main ideas here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DB4188C-D822-4667-96B6-5A34F2748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1721" y="232005"/>
            <a:ext cx="76073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Example: The Intel IA-32 Architecture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90E50A7-12CC-4711-932D-A49351A86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9080" y="1339361"/>
            <a:ext cx="7735918" cy="4530725"/>
          </a:xfrm>
        </p:spPr>
        <p:txBody>
          <a:bodyPr/>
          <a:lstStyle/>
          <a:p>
            <a:r>
              <a:rPr lang="en-US" altLang="en-US" dirty="0"/>
              <a:t>Supports both segmentation and segmentation with paging</a:t>
            </a:r>
          </a:p>
          <a:p>
            <a:pPr lvl="1"/>
            <a:r>
              <a:rPr lang="en-US" altLang="en-US" dirty="0"/>
              <a:t>Each segment can be 4 GB</a:t>
            </a:r>
          </a:p>
          <a:p>
            <a:pPr lvl="1"/>
            <a:r>
              <a:rPr lang="en-US" altLang="en-US" dirty="0"/>
              <a:t>Up to 16 K segments per process</a:t>
            </a:r>
          </a:p>
          <a:p>
            <a:pPr lvl="1"/>
            <a:r>
              <a:rPr lang="en-US" altLang="en-US" dirty="0"/>
              <a:t>Divided into two partitions</a:t>
            </a:r>
          </a:p>
          <a:p>
            <a:pPr lvl="2"/>
            <a:r>
              <a:rPr lang="en-US" altLang="en-US" dirty="0"/>
              <a:t>First partition of up to 8 K segments are private to process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LDT</a:t>
            </a:r>
            <a:r>
              <a:rPr lang="en-US" altLang="en-US" dirty="0"/>
              <a:t>))</a:t>
            </a:r>
          </a:p>
          <a:p>
            <a:pPr lvl="2"/>
            <a:r>
              <a:rPr lang="en-US" altLang="en-US" dirty="0"/>
              <a:t>Second partition of up to 8K segments shared among all processes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global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GDT</a:t>
            </a:r>
            <a:r>
              <a:rPr lang="en-US" altLang="en-US" dirty="0"/>
              <a:t>))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FEA4152-F51E-450F-8EB1-7EDAF762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228636"/>
            <a:ext cx="7745412" cy="576262"/>
          </a:xfrm>
        </p:spPr>
        <p:txBody>
          <a:bodyPr/>
          <a:lstStyle/>
          <a:p>
            <a:r>
              <a:rPr lang="en-US" altLang="en-US" dirty="0"/>
              <a:t>Hardware Address Protection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E339BA72-DE38-4DD0-AECD-94CEBF5B2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147763"/>
            <a:ext cx="7380514" cy="4610100"/>
          </a:xfrm>
        </p:spPr>
        <p:txBody>
          <a:bodyPr/>
          <a:lstStyle/>
          <a:p>
            <a:r>
              <a:rPr lang="en-US" altLang="en-US" dirty="0"/>
              <a:t>CPU must check every memory access generated in user mode to be sure it is between base and limit for that user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instructions to loading the base and limit registers are privileged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8196" name="Picture 4" descr="W:\os-book\OS10\slide-dir\os-figures\9_02.jpg">
            <a:extLst>
              <a:ext uri="{FF2B5EF4-FFF2-40B4-BE49-F238E27FC236}">
                <a16:creationId xmlns:a16="http://schemas.microsoft.com/office/drawing/2014/main" id="{174AFAC5-44F9-4ADE-8DC6-07277643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032000"/>
            <a:ext cx="52514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961E1DC-399D-435D-8FAC-1A1024061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408" y="231649"/>
            <a:ext cx="8146467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Example: The Intel IA-32 Architecture (Cont.)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606FB1F-38F1-4099-94DE-A7FB2E327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323452"/>
            <a:ext cx="7679093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CPU generates logical address</a:t>
            </a:r>
          </a:p>
          <a:p>
            <a:pPr lvl="1">
              <a:defRPr/>
            </a:pPr>
            <a:r>
              <a:rPr lang="en-US" altLang="en-US" dirty="0"/>
              <a:t>Selector given to segmentation unit</a:t>
            </a:r>
          </a:p>
          <a:p>
            <a:pPr lvl="2">
              <a:defRPr/>
            </a:pPr>
            <a:r>
              <a:rPr lang="en-US" altLang="en-US" dirty="0"/>
              <a:t>Which produces linear addresses </a:t>
            </a:r>
          </a:p>
          <a:p>
            <a:pPr marL="857250" lvl="2" indent="0">
              <a:buFont typeface="Webdings" panose="05030102010509060703" pitchFamily="18" charset="2"/>
              <a:buNone/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Linear address given to paging unit</a:t>
            </a:r>
          </a:p>
          <a:p>
            <a:pPr lvl="2">
              <a:defRPr/>
            </a:pPr>
            <a:r>
              <a:rPr lang="en-US" altLang="en-US" dirty="0"/>
              <a:t>Which generates physical address in main memory</a:t>
            </a:r>
          </a:p>
          <a:p>
            <a:pPr lvl="2">
              <a:defRPr/>
            </a:pPr>
            <a:r>
              <a:rPr lang="en-US" altLang="en-US" dirty="0"/>
              <a:t>Paging units form equivalent of MMU</a:t>
            </a:r>
          </a:p>
          <a:p>
            <a:pPr lvl="2">
              <a:defRPr/>
            </a:pPr>
            <a:r>
              <a:rPr lang="en-US" altLang="en-US" dirty="0"/>
              <a:t>Pages sizes can be 4 KB or 4 MB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63492" name="Picture 1" descr="Screen Shot 2013-01-04 at 12.24.50 PM.png">
            <a:extLst>
              <a:ext uri="{FF2B5EF4-FFF2-40B4-BE49-F238E27FC236}">
                <a16:creationId xmlns:a16="http://schemas.microsoft.com/office/drawing/2014/main" id="{1802C1BC-A147-4105-A498-ACB303416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2458776"/>
            <a:ext cx="24368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0FC880D-958B-4972-B907-A987920BA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5296" y="188588"/>
            <a:ext cx="7670800" cy="6191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Logical to Physical Address Translation in IA-32</a:t>
            </a:r>
          </a:p>
        </p:txBody>
      </p:sp>
      <p:pic>
        <p:nvPicPr>
          <p:cNvPr id="64515" name="Picture 4">
            <a:extLst>
              <a:ext uri="{FF2B5EF4-FFF2-40B4-BE49-F238E27FC236}">
                <a16:creationId xmlns:a16="http://schemas.microsoft.com/office/drawing/2014/main" id="{6B1B5BAA-DC9D-46F7-82BF-E599416F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5571" r="661" b="35571"/>
          <a:stretch>
            <a:fillRect/>
          </a:stretch>
        </p:blipFill>
        <p:spPr bwMode="auto">
          <a:xfrm>
            <a:off x="2049463" y="3084513"/>
            <a:ext cx="45958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>
            <a:extLst>
              <a:ext uri="{FF2B5EF4-FFF2-40B4-BE49-F238E27FC236}">
                <a16:creationId xmlns:a16="http://schemas.microsoft.com/office/drawing/2014/main" id="{79C420AF-26CF-4190-AF70-4350F653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524000"/>
            <a:ext cx="61579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7E77F2B-0821-46A3-AC64-44DB6C3C6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5388" y="235762"/>
            <a:ext cx="74914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Segmentation</a:t>
            </a:r>
          </a:p>
        </p:txBody>
      </p:sp>
      <p:pic>
        <p:nvPicPr>
          <p:cNvPr id="65539" name="Picture 4" descr="8">
            <a:extLst>
              <a:ext uri="{FF2B5EF4-FFF2-40B4-BE49-F238E27FC236}">
                <a16:creationId xmlns:a16="http://schemas.microsoft.com/office/drawing/2014/main" id="{7D194F7E-28F0-4FDC-A111-00416AFA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314450"/>
            <a:ext cx="6034088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A802929-8C9E-4AD9-851A-726A5C7B0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Paging Architecture</a:t>
            </a:r>
          </a:p>
        </p:txBody>
      </p:sp>
      <p:pic>
        <p:nvPicPr>
          <p:cNvPr id="66563" name="Picture 4">
            <a:extLst>
              <a:ext uri="{FF2B5EF4-FFF2-40B4-BE49-F238E27FC236}">
                <a16:creationId xmlns:a16="http://schemas.microsoft.com/office/drawing/2014/main" id="{EA02C8D5-7EBE-42A0-8DC3-0C75C34F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220788"/>
            <a:ext cx="450373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DC08348-F45E-462A-893E-7E31B70AB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3909" y="232975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Page Address Extensions</a:t>
            </a:r>
          </a:p>
        </p:txBody>
      </p:sp>
      <p:pic>
        <p:nvPicPr>
          <p:cNvPr id="67587" name="Picture 1" descr="8_24.pdf">
            <a:extLst>
              <a:ext uri="{FF2B5EF4-FFF2-40B4-BE49-F238E27FC236}">
                <a16:creationId xmlns:a16="http://schemas.microsoft.com/office/drawing/2014/main" id="{6D2F7BE4-39DD-4438-B0C4-831E2E7E6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03" y="3772613"/>
            <a:ext cx="6157912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3">
            <a:extLst>
              <a:ext uri="{FF2B5EF4-FFF2-40B4-BE49-F238E27FC236}">
                <a16:creationId xmlns:a16="http://schemas.microsoft.com/office/drawing/2014/main" id="{D2FBD04E-0AD5-4B90-A5FE-1CCDF58FD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90" y="1108075"/>
            <a:ext cx="786923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32-bit address limits led Intel to create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extension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dirty="0">
                <a:latin typeface="Helvetica" panose="020B0604020202020204" pitchFamily="34" charset="0"/>
              </a:rPr>
              <a:t>(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PAE</a:t>
            </a:r>
            <a:r>
              <a:rPr kumimoji="1" lang="en-US" altLang="en-US" dirty="0">
                <a:latin typeface="Helvetica" panose="020B0604020202020204" pitchFamily="34" charset="0"/>
              </a:rPr>
              <a:t>), allowing 32-bit apps access to more than 4GB of memory space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Paging went to a 3-level scheme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Top two bits refer to a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Page-directory and page-table entries moved to 64-bits in size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Net effect is increasing address space to 36 bits – 64GB of physical memory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endParaRPr kumimoji="1" lang="en-US" altLang="en-US" b="1" dirty="0">
              <a:solidFill>
                <a:srgbClr val="3366FF"/>
              </a:solidFill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8E4418B-4D1F-4C2F-86CA-BEEA5DC9A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661" y="24509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x86-64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79EF759-8E97-43E4-B675-04E06FE8D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86" y="1122363"/>
            <a:ext cx="763292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Current generation Intel x86 architecture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64 bits is ginormous (&gt; 16 exabytes)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In practice only implement 48 bit addressing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Page sizes of 4 KB, 2 MB, 1 GB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Four levels of paging hierarchy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Can also use PAE so virtual addresses are 48 bits and physical addresses are 52 bits</a:t>
            </a:r>
          </a:p>
        </p:txBody>
      </p:sp>
      <p:pic>
        <p:nvPicPr>
          <p:cNvPr id="68612" name="Picture 2" descr="8_25.pdf">
            <a:extLst>
              <a:ext uri="{FF2B5EF4-FFF2-40B4-BE49-F238E27FC236}">
                <a16:creationId xmlns:a16="http://schemas.microsoft.com/office/drawing/2014/main" id="{BDCE453A-1476-4754-9D6F-16790CEC8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108450"/>
            <a:ext cx="72834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9E9CEB5-71D0-4017-B08A-E02B75FA0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3438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Example: ARM Architecture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0CE6398-8797-4635-8426-2FD70A2B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10" y="1169988"/>
            <a:ext cx="3522728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Dominant mobile platform chip (Apple iOS and Google Android devices for example)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Modern, energy efficient, 32-bit CPU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4 KB and 16 KB pages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1 MB and 16 MB pages (termed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sections</a:t>
            </a:r>
            <a:r>
              <a:rPr kumimoji="1" lang="en-US" altLang="en-US" sz="1600" dirty="0">
                <a:latin typeface="Helvetica" panose="020B0604020202020204" pitchFamily="34" charset="0"/>
              </a:rPr>
              <a:t>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One-level paging for sections, two-level for smaller pages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Two levels of TLBs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Outer level has two micro TLBs (one data, one instruction)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Inner is single main TLB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First inner is checked, on miss outers are checked, and on miss page table walk performed by CPU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sz="1600" dirty="0">
              <a:latin typeface="Helvetica" panose="020B0604020202020204" pitchFamily="34" charset="0"/>
            </a:endParaRPr>
          </a:p>
        </p:txBody>
      </p:sp>
      <p:pic>
        <p:nvPicPr>
          <p:cNvPr id="69636" name="Picture 1" descr="8_26.pdf">
            <a:extLst>
              <a:ext uri="{FF2B5EF4-FFF2-40B4-BE49-F238E27FC236}">
                <a16:creationId xmlns:a16="http://schemas.microsoft.com/office/drawing/2014/main" id="{3DED2F29-124C-4CCE-957C-91AC27FE8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576388"/>
            <a:ext cx="4100513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0ABA6F6-3348-45EF-9241-C55F4F2E5F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270BE95-63FA-4E80-993B-493058D8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r>
              <a:rPr lang="en-US" altLang="en-US" dirty="0"/>
              <a:t>Address Binding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A5804ED-6C6C-4BF4-8BFF-7FB99CC30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1144588"/>
            <a:ext cx="7688424" cy="4926012"/>
          </a:xfrm>
        </p:spPr>
        <p:txBody>
          <a:bodyPr/>
          <a:lstStyle/>
          <a:p>
            <a:r>
              <a:rPr kumimoji="0" lang="en-US" altLang="en-US" dirty="0"/>
              <a:t>Programs on disk, ready to be brought into memory to execute form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input queue</a:t>
            </a:r>
          </a:p>
          <a:p>
            <a:pPr lvl="1"/>
            <a:r>
              <a:rPr kumimoji="0" lang="en-US" altLang="en-US" dirty="0"/>
              <a:t>Without support, must be loaded into address 0000</a:t>
            </a:r>
          </a:p>
          <a:p>
            <a:r>
              <a:rPr kumimoji="0" lang="en-US" altLang="en-US" dirty="0"/>
              <a:t>Inconvenient to have first user process physical address always at 0000 </a:t>
            </a:r>
          </a:p>
          <a:p>
            <a:pPr lvl="1"/>
            <a:r>
              <a:rPr kumimoji="0" lang="en-US" altLang="en-US" dirty="0"/>
              <a:t>How can it not be?</a:t>
            </a:r>
            <a:endParaRPr lang="en-US" altLang="en-US" dirty="0"/>
          </a:p>
          <a:p>
            <a:r>
              <a:rPr kumimoji="0" lang="en-US" altLang="en-US" dirty="0"/>
              <a:t>Addresses represented in different ways at different stages of a program</a:t>
            </a:r>
            <a:r>
              <a:rPr kumimoji="0" lang="ja-JP" altLang="en-US" dirty="0"/>
              <a:t>’</a:t>
            </a:r>
            <a:r>
              <a:rPr kumimoji="0" lang="en-US" altLang="ja-JP" dirty="0"/>
              <a:t>s life</a:t>
            </a:r>
          </a:p>
          <a:p>
            <a:pPr lvl="1"/>
            <a:r>
              <a:rPr kumimoji="0" lang="en-US" altLang="en-US" dirty="0"/>
              <a:t>Source code addresses usually symbolic</a:t>
            </a:r>
          </a:p>
          <a:p>
            <a:pPr lvl="1"/>
            <a:r>
              <a:rPr kumimoji="0" lang="en-US" altLang="en-US" dirty="0"/>
              <a:t>Compiled code addresses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bind</a:t>
            </a:r>
            <a:r>
              <a:rPr kumimoji="0" lang="en-US" altLang="en-US" b="1" dirty="0">
                <a:solidFill>
                  <a:srgbClr val="0000FF"/>
                </a:solidFill>
              </a:rPr>
              <a:t> </a:t>
            </a:r>
            <a:r>
              <a:rPr kumimoji="0" lang="en-US" altLang="en-US" dirty="0"/>
              <a:t>to relocatable addresses</a:t>
            </a:r>
          </a:p>
          <a:p>
            <a:pPr lvl="2"/>
            <a:r>
              <a:rPr kumimoji="0" lang="en-US" altLang="en-US" dirty="0"/>
              <a:t>i.e., </a:t>
            </a:r>
            <a:r>
              <a:rPr kumimoji="0" lang="ja-JP" altLang="en-US" dirty="0"/>
              <a:t>“</a:t>
            </a:r>
            <a:r>
              <a:rPr kumimoji="0" lang="en-US" altLang="ja-JP" dirty="0"/>
              <a:t>14 bytes from beginning of this module</a:t>
            </a:r>
            <a:r>
              <a:rPr kumimoji="0" lang="ja-JP" altLang="en-US" dirty="0"/>
              <a:t>”</a:t>
            </a:r>
            <a:endParaRPr kumimoji="0" lang="en-US" altLang="ja-JP" dirty="0"/>
          </a:p>
          <a:p>
            <a:pPr lvl="1"/>
            <a:r>
              <a:rPr kumimoji="0" lang="en-US" altLang="en-US" dirty="0"/>
              <a:t>Linker or loader will bind relocatable addresses to absolute addresses</a:t>
            </a:r>
          </a:p>
          <a:p>
            <a:pPr lvl="2"/>
            <a:r>
              <a:rPr kumimoji="0" lang="en-US" altLang="en-US" dirty="0"/>
              <a:t>i.e., 74014</a:t>
            </a:r>
          </a:p>
          <a:p>
            <a:pPr lvl="1"/>
            <a:r>
              <a:rPr kumimoji="0" lang="en-US" altLang="en-US" dirty="0"/>
              <a:t>Each binding maps one address space to another</a:t>
            </a:r>
          </a:p>
          <a:p>
            <a:pPr>
              <a:buFont typeface="Monotype Sorts" pitchFamily="-84" charset="2"/>
              <a:buNone/>
            </a:pPr>
            <a:endParaRPr kumimoji="0" lang="en-US" altLang="en-US" dirty="0"/>
          </a:p>
          <a:p>
            <a:pPr lvl="1"/>
            <a:endParaRPr kumimoji="0"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31FDCDF-862F-4130-9AC2-74FFC425A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692" y="346499"/>
            <a:ext cx="8134350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Binding of Instructions and Data to Memory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EEA4A90-B04E-4456-A1FE-DC4568DFF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692" y="1334278"/>
            <a:ext cx="7665488" cy="3860736"/>
          </a:xfrm>
        </p:spPr>
        <p:txBody>
          <a:bodyPr/>
          <a:lstStyle/>
          <a:p>
            <a:r>
              <a:rPr kumimoji="0" lang="en-US" altLang="en-US" dirty="0"/>
              <a:t>Address binding of instructions and data to memory addresses can happen at three different stages</a:t>
            </a:r>
          </a:p>
          <a:p>
            <a:pPr lvl="1"/>
            <a:r>
              <a:rPr lang="en-US" altLang="en-US" b="1" dirty="0"/>
              <a:t>Compile time</a:t>
            </a:r>
            <a:r>
              <a:rPr lang="en-US" altLang="en-US" dirty="0"/>
              <a:t>:  If memory location known a priori,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absolute code </a:t>
            </a:r>
            <a:r>
              <a:rPr lang="en-US" altLang="en-US" dirty="0"/>
              <a:t>can be generated; must recompile code if starting location changes</a:t>
            </a:r>
          </a:p>
          <a:p>
            <a:pPr lvl="1"/>
            <a:r>
              <a:rPr lang="en-US" altLang="en-US" b="1" dirty="0"/>
              <a:t>Load time</a:t>
            </a:r>
            <a:r>
              <a:rPr lang="en-US" altLang="en-US" dirty="0"/>
              <a:t>:  Must generate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relocatable code </a:t>
            </a:r>
            <a:r>
              <a:rPr lang="en-US" altLang="en-US" dirty="0"/>
              <a:t>if memory location is not known at compile time</a:t>
            </a:r>
          </a:p>
          <a:p>
            <a:pPr lvl="1"/>
            <a:r>
              <a:rPr lang="en-US" altLang="en-US" b="1" dirty="0"/>
              <a:t>Execution time</a:t>
            </a:r>
            <a:r>
              <a:rPr lang="en-US" altLang="en-US" dirty="0"/>
              <a:t>:  Binding delayed until run time if the process can be moved during its execution from one memory segment to another</a:t>
            </a:r>
          </a:p>
          <a:p>
            <a:pPr lvl="2"/>
            <a:r>
              <a:rPr lang="en-US" altLang="en-US" dirty="0"/>
              <a:t>Need hardware support for address maps (e.g., base and limit</a:t>
            </a:r>
            <a:r>
              <a:rPr lang="en-US" altLang="en-US" i="1" dirty="0"/>
              <a:t> </a:t>
            </a:r>
            <a:r>
              <a:rPr lang="en-US" altLang="en-US" dirty="0"/>
              <a:t>registers)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A256429-8A29-4AF1-9F8C-6CD506523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705" y="239976"/>
            <a:ext cx="7632442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Multistep Processing of a User Program </a:t>
            </a:r>
          </a:p>
        </p:txBody>
      </p:sp>
      <p:pic>
        <p:nvPicPr>
          <p:cNvPr id="11267" name="Picture 4" descr="8">
            <a:extLst>
              <a:ext uri="{FF2B5EF4-FFF2-40B4-BE49-F238E27FC236}">
                <a16:creationId xmlns:a16="http://schemas.microsoft.com/office/drawing/2014/main" id="{75CF92DA-1727-49A0-ABD7-10CB996C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231900"/>
            <a:ext cx="25542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12843</TotalTime>
  <Words>3855</Words>
  <Application>Microsoft Office PowerPoint</Application>
  <PresentationFormat>On-screen Show (4:3)</PresentationFormat>
  <Paragraphs>487</Paragraphs>
  <Slides>67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9:  Main Memory</vt:lpstr>
      <vt:lpstr>Chapter 9:  Memory Management</vt:lpstr>
      <vt:lpstr>Objectives</vt:lpstr>
      <vt:lpstr>Background</vt:lpstr>
      <vt:lpstr>Protection</vt:lpstr>
      <vt:lpstr>Hardware Address Protection</vt:lpstr>
      <vt:lpstr>Address Binding</vt:lpstr>
      <vt:lpstr>Binding of Instructions and Data to Memory</vt:lpstr>
      <vt:lpstr>Multistep Processing of a User Program </vt:lpstr>
      <vt:lpstr>Logical vs. Physical Address Space</vt:lpstr>
      <vt:lpstr>Memory-Management Unit (MMU)</vt:lpstr>
      <vt:lpstr>Memory-Management Unit (Cont.)</vt:lpstr>
      <vt:lpstr>Memory-Management Unit (Cont.)</vt:lpstr>
      <vt:lpstr>Dynamic Loading</vt:lpstr>
      <vt:lpstr>Dynamic Linking</vt:lpstr>
      <vt:lpstr>Contiguous Allocation</vt:lpstr>
      <vt:lpstr>Contiguous Allocation (Cont.)</vt:lpstr>
      <vt:lpstr>Hardware Support for Relocation and Limit Registers</vt:lpstr>
      <vt:lpstr> Variable Partition</vt:lpstr>
      <vt:lpstr>Dynamic Storage-Allocation Problem</vt:lpstr>
      <vt:lpstr>Fragmentation</vt:lpstr>
      <vt:lpstr>Fragmentation (Cont.)</vt:lpstr>
      <vt:lpstr>Paging</vt:lpstr>
      <vt:lpstr>Address Translation Scheme</vt:lpstr>
      <vt:lpstr>Paging Hardware</vt:lpstr>
      <vt:lpstr>Paging Model of Logical and  Physical Memory</vt:lpstr>
      <vt:lpstr>Paging Example </vt:lpstr>
      <vt:lpstr>Paging -- Calculating internal fragmentation</vt:lpstr>
      <vt:lpstr>Free Frames</vt:lpstr>
      <vt:lpstr>Implementation of Page Table</vt:lpstr>
      <vt:lpstr>Translation Look-Aside Buffer </vt:lpstr>
      <vt:lpstr>Hardware</vt:lpstr>
      <vt:lpstr>Paging Hardware With TLB</vt:lpstr>
      <vt:lpstr>Effective Access Time</vt:lpstr>
      <vt:lpstr>Memory Protection</vt:lpstr>
      <vt:lpstr>Valid (v) or Invalid (i) Bit In A Page Table</vt:lpstr>
      <vt:lpstr>Shared Pages</vt:lpstr>
      <vt:lpstr>Shared Pages Example</vt:lpstr>
      <vt:lpstr>Structure of the Page Table</vt:lpstr>
      <vt:lpstr>Hierarchical Page Tables</vt:lpstr>
      <vt:lpstr>Two-Level Paging Example</vt:lpstr>
      <vt:lpstr>Address-Translation Scheme</vt:lpstr>
      <vt:lpstr>64-bit Logical Address Space</vt:lpstr>
      <vt:lpstr>Three-level Paging Scheme</vt:lpstr>
      <vt:lpstr>Hashed Page Tables</vt:lpstr>
      <vt:lpstr>Hashed Page Table</vt:lpstr>
      <vt:lpstr>Inverted Page Table</vt:lpstr>
      <vt:lpstr>Inverted Page Table Architecture</vt:lpstr>
      <vt:lpstr>Oracle SPARC Solaris</vt:lpstr>
      <vt:lpstr>Oracle SPARC Solaris (Cont.)</vt:lpstr>
      <vt:lpstr>Swapping</vt:lpstr>
      <vt:lpstr>Swapping (Cont.)</vt:lpstr>
      <vt:lpstr>Schematic View of Swapping</vt:lpstr>
      <vt:lpstr>Context Switch Time including Swapping</vt:lpstr>
      <vt:lpstr>Context Switch Time and Swapping (Cont.)</vt:lpstr>
      <vt:lpstr>Swapping on Mobile Systems</vt:lpstr>
      <vt:lpstr>Swapping with Paging</vt:lpstr>
      <vt:lpstr>Example: The Intel 32 and 64-bit Architectures</vt:lpstr>
      <vt:lpstr>Example: The Intel IA-32 Architecture</vt:lpstr>
      <vt:lpstr>Example: The Intel IA-32 Architecture (Cont.)</vt:lpstr>
      <vt:lpstr>Logical to Physical Address Translation in IA-32</vt:lpstr>
      <vt:lpstr>Intel IA-32 Segmentation</vt:lpstr>
      <vt:lpstr>Intel IA-32 Paging Architecture</vt:lpstr>
      <vt:lpstr>Intel IA-32 Page Address Extensions</vt:lpstr>
      <vt:lpstr>Intel x86-64</vt:lpstr>
      <vt:lpstr>Example: ARM Architecture</vt:lpstr>
      <vt:lpstr>End of Chapter 9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347</cp:revision>
  <cp:lastPrinted>2013-09-30T19:34:56Z</cp:lastPrinted>
  <dcterms:created xsi:type="dcterms:W3CDTF">2011-01-13T23:43:38Z</dcterms:created>
  <dcterms:modified xsi:type="dcterms:W3CDTF">2022-03-06T13:55:28Z</dcterms:modified>
</cp:coreProperties>
</file>